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88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77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image" Target="../media/image2.png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image" Target="../media/image2.png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10" Type="http://schemas.openxmlformats.org/officeDocument/2006/relationships/tags" Target="../tags/tag80.xml" /><Relationship Id="rId11" Type="http://schemas.openxmlformats.org/officeDocument/2006/relationships/tags" Target="../tags/tag81.xml" /><Relationship Id="rId12" Type="http://schemas.openxmlformats.org/officeDocument/2006/relationships/tags" Target="../tags/tag82.xml" /><Relationship Id="rId13" Type="http://schemas.openxmlformats.org/officeDocument/2006/relationships/tags" Target="../tags/tag83.xml" /><Relationship Id="rId14" Type="http://schemas.openxmlformats.org/officeDocument/2006/relationships/tags" Target="../tags/tag84.xml" /><Relationship Id="rId15" Type="http://schemas.openxmlformats.org/officeDocument/2006/relationships/tags" Target="../tags/tag85.xml" /><Relationship Id="rId16" Type="http://schemas.openxmlformats.org/officeDocument/2006/relationships/tags" Target="../tags/tag86.xml" /><Relationship Id="rId17" Type="http://schemas.openxmlformats.org/officeDocument/2006/relationships/tags" Target="../tags/tag8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image" Target="../media/image1.png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tags" Target="../tags/tag7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2D239F-3A70-4A3C-BBDF-195D2E4CCE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A70F13-4C90-45E5-B914-731B17C07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A20C0-B1A2-4059-945B-458D75B99A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681F55-F693-4DF1-A0E0-85F9D9B2D5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4334B2-5C98-4B98-9FB8-2A9FEF398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1A8041-7AA5-4D0C-82FA-8A2390412D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3E59AC-54B8-443B-8A8C-F7F53658A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C00FD4-EB07-498D-9CA9-ECC601E2F7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0B154E-62BD-4A8B-8325-79FB4F37C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808EF8-DB80-41D0-AFD0-A4D1545C8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2EFFF1-D4DC-4D36-A814-19093E170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2376170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添加文档标题</a:t>
            </a:r>
            <a:endParaRPr lang="zh-CN" altLang="en-US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/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/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>
            <a:avLst/>
          </a:prstGeom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vert="horz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>
            <a:avLst/>
          </a:prstGeom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none" spc="0" normalizeH="0" baseline="0" noProof="1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/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41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>
            <a:avLst/>
          </a:prstGeom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all" spc="0" normalizeH="0" baseline="0" noProof="1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/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/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47" name="直接箭头连接符 25"/>
          <p:cNvCxnSpPr/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ags" Target="../tags/tag97.xml" /><Relationship Id="rId22" Type="http://schemas.openxmlformats.org/officeDocument/2006/relationships/tags" Target="../tags/tag98.xml" /><Relationship Id="rId23" Type="http://schemas.openxmlformats.org/officeDocument/2006/relationships/image" Target="../media/image3.png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23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矩形 15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8"/>
          <p:cNvCxnSpPr/>
          <p:nvPr userDrawn="1">
            <p:custDataLst>
              <p:tags r:id="rId18"/>
            </p:custDataLst>
          </p:nvPr>
        </p:nvCxnSpPr>
        <p:spPr>
          <a:xfrm>
            <a:off x="912495" y="1212215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/>
          <p:nvPr userDrawn="1">
            <p:custDataLst>
              <p:tags r:id="rId19"/>
            </p:custDataLst>
          </p:nvPr>
        </p:nvCxnSpPr>
        <p:spPr>
          <a:xfrm>
            <a:off x="848995" y="1212215"/>
            <a:ext cx="818515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0"/>
            </p:custDataLst>
          </p:nvPr>
        </p:nvSpPr>
        <p:spPr>
          <a:xfrm flipH="1" flipV="1">
            <a:off x="11292840" y="0"/>
            <a:ext cx="899160" cy="77597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1"/>
            </p:custDataLst>
          </p:nvPr>
        </p:nvSpPr>
        <p:spPr>
          <a:xfrm>
            <a:off x="11129645" y="1905"/>
            <a:ext cx="1066165" cy="960755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872" r:id="rId2"/>
    <p:sldLayoutId id="2147486873" r:id="rId3"/>
    <p:sldLayoutId id="2147486874" r:id="rId4"/>
    <p:sldLayoutId id="2147486875" r:id="rId5"/>
    <p:sldLayoutId id="2147486876" r:id="rId6"/>
    <p:sldLayoutId id="2147486877" r:id="rId7"/>
    <p:sldLayoutId id="2147486878" r:id="rId8"/>
    <p:sldLayoutId id="2147486879" r:id="rId9"/>
    <p:sldLayoutId id="2147486880" r:id="rId10"/>
    <p:sldLayoutId id="214748688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20" Type="http://schemas.openxmlformats.org/officeDocument/2006/relationships/tags" Target="../tags/tag123.xml" /><Relationship Id="rId21" Type="http://schemas.openxmlformats.org/officeDocument/2006/relationships/tags" Target="../tags/tag124.xml" /><Relationship Id="rId22" Type="http://schemas.openxmlformats.org/officeDocument/2006/relationships/tags" Target="../tags/tag12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14" Type="http://schemas.openxmlformats.org/officeDocument/2006/relationships/tags" Target="../tags/tag142.xml" /><Relationship Id="rId15" Type="http://schemas.openxmlformats.org/officeDocument/2006/relationships/tags" Target="../tags/tag143.xml" /><Relationship Id="rId16" Type="http://schemas.openxmlformats.org/officeDocument/2006/relationships/tags" Target="../tags/tag144.xml" /><Relationship Id="rId17" Type="http://schemas.openxmlformats.org/officeDocument/2006/relationships/tags" Target="../tags/tag14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tags" Target="../tags/tag202.xml" /><Relationship Id="rId15" Type="http://schemas.openxmlformats.org/officeDocument/2006/relationships/tags" Target="../tags/tag203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14" Type="http://schemas.openxmlformats.org/officeDocument/2006/relationships/tags" Target="../tags/tag240.xml" /><Relationship Id="rId15" Type="http://schemas.openxmlformats.org/officeDocument/2006/relationships/tags" Target="../tags/tag241.xml" /><Relationship Id="rId16" Type="http://schemas.openxmlformats.org/officeDocument/2006/relationships/tags" Target="../tags/tag242.xml" /><Relationship Id="rId17" Type="http://schemas.openxmlformats.org/officeDocument/2006/relationships/tags" Target="../tags/tag243.xml" /><Relationship Id="rId18" Type="http://schemas.openxmlformats.org/officeDocument/2006/relationships/tags" Target="../tags/tag244.xml" /><Relationship Id="rId19" Type="http://schemas.openxmlformats.org/officeDocument/2006/relationships/tags" Target="../tags/tag245.xml" /><Relationship Id="rId2" Type="http://schemas.openxmlformats.org/officeDocument/2006/relationships/tags" Target="../tags/tag228.xml" /><Relationship Id="rId20" Type="http://schemas.openxmlformats.org/officeDocument/2006/relationships/tags" Target="../tags/tag246.xml" /><Relationship Id="rId21" Type="http://schemas.openxmlformats.org/officeDocument/2006/relationships/tags" Target="../tags/tag247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6.xml" /><Relationship Id="rId11" Type="http://schemas.openxmlformats.org/officeDocument/2006/relationships/tags" Target="../tags/tag257.xml" /><Relationship Id="rId12" Type="http://schemas.openxmlformats.org/officeDocument/2006/relationships/tags" Target="../tags/tag258.xml" /><Relationship Id="rId13" Type="http://schemas.openxmlformats.org/officeDocument/2006/relationships/tags" Target="../tags/tag259.xml" /><Relationship Id="rId14" Type="http://schemas.openxmlformats.org/officeDocument/2006/relationships/tags" Target="../tags/tag260.xml" /><Relationship Id="rId15" Type="http://schemas.openxmlformats.org/officeDocument/2006/relationships/tags" Target="../tags/tag261.xml" /><Relationship Id="rId16" Type="http://schemas.openxmlformats.org/officeDocument/2006/relationships/tags" Target="../tags/tag262.xml" /><Relationship Id="rId17" Type="http://schemas.openxmlformats.org/officeDocument/2006/relationships/tags" Target="../tags/tag263.xml" /><Relationship Id="rId18" Type="http://schemas.openxmlformats.org/officeDocument/2006/relationships/tags" Target="../tags/tag264.xml" /><Relationship Id="rId19" Type="http://schemas.openxmlformats.org/officeDocument/2006/relationships/tags" Target="../tags/tag265.xml" /><Relationship Id="rId2" Type="http://schemas.openxmlformats.org/officeDocument/2006/relationships/tags" Target="../tags/tag248.xml" /><Relationship Id="rId20" Type="http://schemas.openxmlformats.org/officeDocument/2006/relationships/tags" Target="../tags/tag266.xml" /><Relationship Id="rId21" Type="http://schemas.openxmlformats.org/officeDocument/2006/relationships/tags" Target="../tags/tag267.xml" /><Relationship Id="rId22" Type="http://schemas.openxmlformats.org/officeDocument/2006/relationships/tags" Target="../tags/tag268.xml" /><Relationship Id="rId23" Type="http://schemas.openxmlformats.org/officeDocument/2006/relationships/tags" Target="../tags/tag269.xml" /><Relationship Id="rId24" Type="http://schemas.openxmlformats.org/officeDocument/2006/relationships/tags" Target="../tags/tag270.xml" /><Relationship Id="rId25" Type="http://schemas.openxmlformats.org/officeDocument/2006/relationships/tags" Target="../tags/tag271.xml" /><Relationship Id="rId26" Type="http://schemas.openxmlformats.org/officeDocument/2006/relationships/tags" Target="../tags/tag272.xml" /><Relationship Id="rId27" Type="http://schemas.openxmlformats.org/officeDocument/2006/relationships/tags" Target="../tags/tag273.xml" /><Relationship Id="rId28" Type="http://schemas.openxmlformats.org/officeDocument/2006/relationships/tags" Target="../tags/tag274.xml" /><Relationship Id="rId29" Type="http://schemas.openxmlformats.org/officeDocument/2006/relationships/tags" Target="../tags/tag275.xml" /><Relationship Id="rId3" Type="http://schemas.openxmlformats.org/officeDocument/2006/relationships/tags" Target="../tags/tag249.xml" /><Relationship Id="rId30" Type="http://schemas.openxmlformats.org/officeDocument/2006/relationships/tags" Target="../tags/tag276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Relationship Id="rId7" Type="http://schemas.openxmlformats.org/officeDocument/2006/relationships/tags" Target="../tags/tag253.xml" /><Relationship Id="rId8" Type="http://schemas.openxmlformats.org/officeDocument/2006/relationships/tags" Target="../tags/tag254.xml" /><Relationship Id="rId9" Type="http://schemas.openxmlformats.org/officeDocument/2006/relationships/tags" Target="../tags/tag25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013043143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稻壳学院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/>
              <a:t>20XX/01/01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2024年教育行业创新方案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50" name="文本框 1"/>
          <p:cNvSpPr txBox="1"/>
          <p:nvPr>
            <p:custDataLst>
              <p:tags r:id="rId4"/>
            </p:custDataLst>
          </p:nvPr>
        </p:nvSpPr>
        <p:spPr>
          <a:xfrm>
            <a:off x="5483225" y="72390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5"/>
            </p:custDataLst>
          </p:nvPr>
        </p:nvSpPr>
        <p:spPr>
          <a:xfrm>
            <a:off x="7139940" y="89789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教育行业现状与挑战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/>
          <p:nvPr>
            <p:custDataLst>
              <p:tags r:id="rId6"/>
            </p:custDataLst>
          </p:nvPr>
        </p:nvCxnSpPr>
        <p:spPr>
          <a:xfrm>
            <a:off x="5634355" y="14782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7"/>
            </p:custDataLst>
          </p:nvPr>
        </p:nvSpPr>
        <p:spPr>
          <a:xfrm>
            <a:off x="5483225" y="16954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8"/>
            </p:custDataLst>
          </p:nvPr>
        </p:nvSpPr>
        <p:spPr>
          <a:xfrm>
            <a:off x="7139940" y="184721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2024年教育行业创新方案概览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/>
          <p:nvPr>
            <p:custDataLst>
              <p:tags r:id="rId9"/>
            </p:custDataLst>
          </p:nvPr>
        </p:nvCxnSpPr>
        <p:spPr>
          <a:xfrm>
            <a:off x="5634355" y="242760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10"/>
            </p:custDataLst>
          </p:nvPr>
        </p:nvSpPr>
        <p:spPr>
          <a:xfrm>
            <a:off x="5483225" y="2644775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1"/>
            </p:custDataLst>
          </p:nvPr>
        </p:nvSpPr>
        <p:spPr>
          <a:xfrm>
            <a:off x="7139940" y="277431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教育模式创新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/>
          <p:nvPr>
            <p:custDataLst>
              <p:tags r:id="rId12"/>
            </p:custDataLst>
          </p:nvPr>
        </p:nvCxnSpPr>
        <p:spPr>
          <a:xfrm>
            <a:off x="5634355" y="335470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3"/>
            </p:custDataLst>
          </p:nvPr>
        </p:nvSpPr>
        <p:spPr>
          <a:xfrm>
            <a:off x="5483225" y="3571875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4"/>
            </p:custDataLst>
          </p:nvPr>
        </p:nvSpPr>
        <p:spPr>
          <a:xfrm>
            <a:off x="7139940" y="367982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教学内容创新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/>
          <p:nvPr>
            <p:custDataLst>
              <p:tags r:id="rId15"/>
            </p:custDataLst>
          </p:nvPr>
        </p:nvCxnSpPr>
        <p:spPr>
          <a:xfrm>
            <a:off x="5634355" y="42595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6"/>
            </p:custDataLst>
          </p:nvPr>
        </p:nvSpPr>
        <p:spPr>
          <a:xfrm>
            <a:off x="5483225" y="44767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7"/>
            </p:custDataLst>
          </p:nvPr>
        </p:nvSpPr>
        <p:spPr>
          <a:xfrm>
            <a:off x="7139940" y="460629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教育评价体系创新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/>
          <p:nvPr>
            <p:custDataLst>
              <p:tags r:id="rId18"/>
            </p:custDataLst>
          </p:nvPr>
        </p:nvCxnSpPr>
        <p:spPr>
          <a:xfrm>
            <a:off x="5634355" y="51866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9"/>
            </p:custDataLst>
          </p:nvPr>
        </p:nvSpPr>
        <p:spPr>
          <a:xfrm>
            <a:off x="5483225" y="54038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20"/>
            </p:custDataLst>
          </p:nvPr>
        </p:nvSpPr>
        <p:spPr>
          <a:xfrm>
            <a:off x="7139940" y="551180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教育资源共享与创新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/>
          <p:nvPr>
            <p:custDataLst>
              <p:tags r:id="rId21"/>
            </p:custDataLst>
          </p:nvPr>
        </p:nvCxnSpPr>
        <p:spPr>
          <a:xfrm>
            <a:off x="5634355" y="609155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教育行业现状与挑战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当前教育行业的发展状况</a:t>
            </a:r>
            <a:endParaRPr lang="zh-CN" altLang="en-US"/>
          </a:p>
        </p:txBody>
      </p:sp>
      <p:sp>
        <p:nvSpPr>
          <p:cNvPr id="1048994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6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0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教育模式单一：传统的课堂教学方式仍占主导地位，缺乏个性化、多元化的教育模式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6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08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教育资源分布不均：城市与农村、发达地区与欠发达地区的教育资源差距较大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2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4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教育信息化程度低：许多学校和地区缺乏现代化的教学设备和资源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0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4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教师素质参差不齐：教师的专业素养和教学能力存在差异，影响教学质量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面临的主要挑战和问题</a:t>
            </a:r>
            <a:endParaRPr lang="zh-CN" altLang="en-US"/>
          </a:p>
        </p:txBody>
      </p:sp>
      <p:sp>
        <p:nvSpPr>
          <p:cNvPr id="1049066" name="矩形 38"/>
          <p:cNvSpPr/>
          <p:nvPr>
            <p:custDataLst>
              <p:tags r:id="rId2"/>
            </p:custDataLst>
          </p:nvPr>
        </p:nvSpPr>
        <p:spPr>
          <a:xfrm rot="204112">
            <a:off x="14785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矩形 39"/>
          <p:cNvSpPr/>
          <p:nvPr>
            <p:custDataLst>
              <p:tags r:id="rId3"/>
            </p:custDataLst>
          </p:nvPr>
        </p:nvSpPr>
        <p:spPr>
          <a:xfrm>
            <a:off x="14832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TextBox 2"/>
          <p:cNvSpPr txBox="1"/>
          <p:nvPr>
            <p:custDataLst>
              <p:tags r:id="rId4"/>
            </p:custDataLst>
          </p:nvPr>
        </p:nvSpPr>
        <p:spPr>
          <a:xfrm>
            <a:off x="17205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技术变革带来的影响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72" name="矩形 100"/>
          <p:cNvSpPr/>
          <p:nvPr>
            <p:custDataLst>
              <p:tags r:id="rId5"/>
            </p:custDataLst>
          </p:nvPr>
        </p:nvSpPr>
        <p:spPr>
          <a:xfrm rot="204112">
            <a:off x="6612811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4" name="矩形 101"/>
          <p:cNvSpPr/>
          <p:nvPr>
            <p:custDataLst>
              <p:tags r:id="rId6"/>
            </p:custDataLst>
          </p:nvPr>
        </p:nvSpPr>
        <p:spPr>
          <a:xfrm>
            <a:off x="66182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TextBox 2"/>
          <p:cNvSpPr txBox="1"/>
          <p:nvPr>
            <p:custDataLst>
              <p:tags r:id="rId7"/>
            </p:custDataLst>
          </p:nvPr>
        </p:nvSpPr>
        <p:spPr>
          <a:xfrm>
            <a:off x="6856175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市场竞争激烈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78" name="矩形 122"/>
          <p:cNvSpPr/>
          <p:nvPr>
            <p:custDataLst>
              <p:tags r:id="rId8"/>
            </p:custDataLst>
          </p:nvPr>
        </p:nvSpPr>
        <p:spPr>
          <a:xfrm rot="204112">
            <a:off x="14785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矩形 123"/>
          <p:cNvSpPr/>
          <p:nvPr>
            <p:custDataLst>
              <p:tags r:id="rId9"/>
            </p:custDataLst>
          </p:nvPr>
        </p:nvSpPr>
        <p:spPr>
          <a:xfrm>
            <a:off x="14832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TextBox 2"/>
          <p:cNvSpPr txBox="1"/>
          <p:nvPr>
            <p:custDataLst>
              <p:tags r:id="rId10"/>
            </p:custDataLst>
          </p:nvPr>
        </p:nvSpPr>
        <p:spPr>
          <a:xfrm>
            <a:off x="17198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人才短缺和培养问题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84" name="矩形 89"/>
          <p:cNvSpPr/>
          <p:nvPr>
            <p:custDataLst>
              <p:tags r:id="rId11"/>
            </p:custDataLst>
          </p:nvPr>
        </p:nvSpPr>
        <p:spPr>
          <a:xfrm rot="204112">
            <a:off x="6612811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矩形 90"/>
          <p:cNvSpPr/>
          <p:nvPr>
            <p:custDataLst>
              <p:tags r:id="rId12"/>
            </p:custDataLst>
          </p:nvPr>
        </p:nvSpPr>
        <p:spPr>
          <a:xfrm>
            <a:off x="66182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TextBox 2"/>
          <p:cNvSpPr txBox="1"/>
          <p:nvPr>
            <p:custDataLst>
              <p:tags r:id="rId13"/>
            </p:custDataLst>
          </p:nvPr>
        </p:nvSpPr>
        <p:spPr>
          <a:xfrm>
            <a:off x="6854823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教育资源分配不均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创新在教育行业中的重要性</a:t>
            </a:r>
            <a:endParaRPr lang="zh-CN" altLang="en-US"/>
          </a:p>
        </p:txBody>
      </p:sp>
      <p:sp>
        <p:nvSpPr>
          <p:cNvPr id="1049130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4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创新有助于培养学生的学习兴趣和创造力，促进学生的全面发展。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48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通过创新，教育行业可以更好地服务于社会和经济发展，为实现可持续发展目标做出贡献。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50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创新是教育行业发展的动力源泉，能够推动教育模式的变革和升级。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52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面对挑战，教育行业需要不断创新以适应社会发展的需求，提高教育质量和效益。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9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1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  <p:sp>
        <p:nvSpPr>
          <p:cNvPr id="104919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2024年教育行业创新方案概览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创新方案的目标和愿景</a:t>
            </a:r>
            <a:endParaRPr lang="zh-CN" altLang="en-US"/>
          </a:p>
        </p:txBody>
      </p:sp>
      <p:sp>
        <p:nvSpPr>
          <p:cNvPr id="1049254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6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提高教育质量和公平性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60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4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培养创新能力和跨学科思维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66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0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促进教育数字化转型和智能化升级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72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4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6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构建开放、协作、共赢的教育生态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创新方案的实施路径</a:t>
            </a:r>
            <a:endParaRPr lang="zh-CN" altLang="en-US"/>
          </a:p>
        </p:txBody>
      </p:sp>
      <p:sp>
        <p:nvSpPr>
          <p:cNvPr id="1049318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数字化教育资源整合：利用信息技术整合优质教育资源，实现资源共享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个性化教育服务：针对不同学生的需求和特点，提供定制化的教育服务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跨界合作与产教融合：加强学校与企业、行业的合作，共同推进人才培养模式创新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创新教育评价体系：建立以能力为导向的教育评价体系，关注学生的综合素质和创新能力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预期成果和影响</a:t>
            </a:r>
            <a:endParaRPr lang="zh-CN" altLang="en-US"/>
          </a:p>
        </p:txBody>
      </p:sp>
      <p:sp>
        <p:nvSpPr>
          <p:cNvPr id="1049366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0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提升教育行业的社会影响力和地位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6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促进教育行业数字化转型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4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培养创新能力和跨学科思维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8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提高教育质量和公平性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4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  <p:sp>
        <p:nvSpPr>
          <p:cNvPr id="104943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教育模式创新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在线教育模式的优化</a:t>
            </a:r>
            <a:endParaRPr lang="zh-CN" altLang="en-US"/>
          </a:p>
        </p:txBody>
      </p:sp>
      <p:sp>
        <p:nvSpPr>
          <p:cNvPr id="1049494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6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0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引入虚拟现实技术，为学生提供沉浸式学习体验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提升在线教育平台的互动性，增加学生的学习参与度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建立个性化学习路径，满足不同学生的需求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加强教师培训，提高在线教学质量和效果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个性化教育模式的探索</a:t>
            </a:r>
            <a:endParaRPr lang="zh-CN" altLang="en-US"/>
          </a:p>
        </p:txBody>
      </p:sp>
      <p:sp>
        <p:nvSpPr>
          <p:cNvPr id="1049550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个性化教育模式定义：根据学生的个性、兴趣和能力，提供定制化的教育资源和教学方法。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4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6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实施方式：利用大数据、人工智能等技术，分析学生的学习习惯和需求，提供个性化的学习计划和资源。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0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2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优势：提高学生的学习效果和兴趣，培养学生的创新能力和综合素质，满足社会对多样化人才的需求。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6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8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挑战与解决方案：如何平衡个性化与标准化教育、如何确保教育公平性、如何提高教师素质和技能等。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混合式教育模式的实践</a:t>
            </a:r>
            <a:endParaRPr lang="zh-CN" altLang="en-US"/>
          </a:p>
        </p:txBody>
      </p:sp>
      <p:sp>
        <p:nvSpPr>
          <p:cNvPr id="104961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线上与线下相结合：提供多元化的学习方式，满足不同学习需求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灵活的学习路径：根据学生的学习进度和能力，提供个性化的学习路径和课程安排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整合优质资源：将各类教育资源进行整合，为学生提供更丰富的学习内容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实时互动：利用技术手段实现教师与学生的即时交流和反馈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教育与科技融合的创新尝试</a:t>
            </a:r>
            <a:endParaRPr lang="zh-CN" altLang="en-US"/>
          </a:p>
        </p:txBody>
      </p:sp>
      <p:sp>
        <p:nvSpPr>
          <p:cNvPr id="1049694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4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0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24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26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28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30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利用AI技术辅助个性化教学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混合式学习模式的探索与实践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在线教育资源平台的开发与推广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虚拟现实技术提升实验教学效果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https://d.book118.com/446013043143010034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12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"/>
  <p:tag name="KSO_WM_UNIT_SUBTYPE" val="a"/>
  <p:tag name="KSO_WM_UNIT_TYPE" val="f"/>
  <p:tag name="KSO_WM_UNIT_VALUE" val="29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1_1"/>
  <p:tag name="KSO_WM_UNIT_INDEX" val="1_1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2_1"/>
  <p:tag name="KSO_WM_UNIT_INDEX" val="1_2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3"/>
  <p:tag name="KSO_WM_UNIT_INDEX" val="3"/>
  <p:tag name="KSO_WM_UNIT_LAYERLEVEL" val="1"/>
  <p:tag name="KSO_WM_UNIT_NOCLEAR" val="0"/>
  <p:tag name="KSO_WM_UNIT_PRESET_TEXT" val="稻壳学院"/>
  <p:tag name="KSO_WM_UNIT_SUBTYPE" val="g"/>
  <p:tag name="KSO_WM_UNIT_TYPE" val="f"/>
  <p:tag name="KSO_WM_UNIT_VALUE" val="8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1"/>
  <p:tag name="KSO_WM_UNIT_INDEX" val="1"/>
  <p:tag name="KSO_WM_UNIT_LAYERLEVEL" val="1"/>
  <p:tag name="KSO_WM_UNIT_NOCLEAR" val="0"/>
  <p:tag name="KSO_WM_UNIT_PRESET_TEXT" val="20XX/01/01"/>
  <p:tag name="KSO_WM_UNIT_SUBTYPE" val="c"/>
  <p:tag name="KSO_WM_UNIT_TYPE" val="f"/>
  <p:tag name="KSO_WM_UNIT_VALUE" val="8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SLIDE_ID" val="custom20231224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1_1"/>
  <p:tag name="KSO_WM_UNIT_INDEX" val="1_1_1"/>
  <p:tag name="KSO_WM_UNIT_LAYERLEVEL" val="1_1_1"/>
  <p:tag name="KSO_WM_UNIT_PRESET_TEXT" val="01. 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2_1"/>
  <p:tag name="KSO_WM_UNIT_INDEX" val="1_2_1"/>
  <p:tag name="KSO_WM_UNIT_LAYERLEVEL" val="1_1_1"/>
  <p:tag name="KSO_WM_UNIT_PRESET_TEXT" val="02. 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3_1"/>
  <p:tag name="KSO_WM_UNIT_INDEX" val="1_3_1"/>
  <p:tag name="KSO_WM_UNIT_LAYERLEVEL" val="1_1_1"/>
  <p:tag name="KSO_WM_UNIT_PRESET_TEXT" val="03. 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4_1"/>
  <p:tag name="KSO_WM_UNIT_INDEX" val="1_4_1"/>
  <p:tag name="KSO_WM_UNIT_LAYERLEVEL" val="1_1_1"/>
  <p:tag name="KSO_WM_UNIT_PRESET_TEXT" val="04. 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5_1"/>
  <p:tag name="KSO_WM_UNIT_INDEX" val="1_5_1"/>
  <p:tag name="KSO_WM_UNIT_LAYERLEVEL" val="1_1_1"/>
  <p:tag name="KSO_WM_UNIT_PRESET_TEXT" val="05. 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5_2"/>
  <p:tag name="KSO_WM_UNIT_INDEX" val="1_5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6_1"/>
  <p:tag name="KSO_WM_UNIT_INDEX" val="1_6_1"/>
  <p:tag name="KSO_WM_UNIT_LAYERLEVEL" val="1_1_1"/>
  <p:tag name="KSO_WM_UNIT_PRESET_TEXT" val="06. 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6_2"/>
  <p:tag name="KSO_WM_UNIT_INDEX" val="1_6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2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2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29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7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7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73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20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207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微软雅黑</vt:lpstr>
      <vt:lpstr>+中文标题</vt:lpstr>
      <vt:lpstr>Calibri Light</vt:lpstr>
      <vt:lpstr>Wingdings</vt:lpstr>
      <vt:lpstr>宋体</vt:lpstr>
      <vt:lpstr>Office Theme</vt:lpstr>
      <vt:lpstr>2024年教育行业创新方案</vt:lpstr>
      <vt:lpstr>目录</vt:lpstr>
      <vt:lpstr>教育行业现状与挑战</vt:lpstr>
      <vt:lpstr>当前教育行业的发展状况</vt:lpstr>
      <vt:lpstr>面临的主要挑战和问题</vt:lpstr>
      <vt:lpstr>创新在教育行业中的重要性</vt:lpstr>
      <vt:lpstr>2024年教育行业创新方案概览</vt:lpstr>
      <vt:lpstr>创新方案的目标和愿景</vt:lpstr>
      <vt:lpstr>创新方案的实施路径</vt:lpstr>
      <vt:lpstr>预期成果和影响</vt:lpstr>
      <vt:lpstr>教育模式创新</vt:lpstr>
      <vt:lpstr>在线教育模式的优化</vt:lpstr>
      <vt:lpstr>个性化教育模式的探索</vt:lpstr>
      <vt:lpstr>混合式教育模式的实践</vt:lpstr>
      <vt:lpstr>教育与科技融合的创新尝试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2024-09-03T23:25:06.864</cp:lastPrinted>
  <dcterms:created xsi:type="dcterms:W3CDTF">2024-09-03T15:25:06Z</dcterms:created>
  <dcterms:modified xsi:type="dcterms:W3CDTF">2024-09-03T15:25:09Z</dcterms:modified>
</cp:coreProperties>
</file>