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B0515-F6BF-42AD-A4B9-56FF771907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1618AE-B2E1-4B0E-A565-7550538D2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D89847-D6BB-4FA8-AC64-8143784CA9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4EE162-8436-4D33-A715-42A21271B6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F19693-8467-43A7-90DD-758DD852C0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41CFBF-5220-4A1D-9256-6983561C4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1B468C-B419-45E2-B26F-112BACC346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32BA98-4195-4D3D-9A98-0BD330144F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89B7F7-750D-4AEA-9269-A3C30E0274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1BA2D9-1D9F-49D0-A675-60441889EA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85AC8A-1A34-40BB-85FF-711A34CF12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6024103242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8386" y="1188770"/>
            <a:ext cx="8744102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设立清洁能源科技服务公司可行性研究报告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45145"/>
            <a:ext cx="8024774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0127" y="5566988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市场分析与前景展望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技术实力与创新能力评估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运营管理与团队建设方案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财务规划与投资回报分析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政策法规支持与优势资源整合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环保理念推广与社会责任担当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市场分析与前景展望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2955" r="2295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能源转型需求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随着全球气候变化和环境问题日益严重，各国政府纷纷提出能源转型目标，增加清洁能源在能源消费中的比重，为清洁能源科技服务公司提供了广阔的市场空间。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经济增长需求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发展中国家和地区经济持续增长，对能源需求不断增加，而清洁能源作为可持续发展的重要组成部分，市场需求将持续扩大。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环保政策需求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各国政府加大对环保政策的执行力度，推动清洁能源的普及和应用，为清洁能源科技服务公司提供政策支持和市场机遇。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清洁能源市场需求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国内市场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中国政府大力支持清洁能源发展，国内市场呈现出快速增长的态势，特别是在太阳能、风能等领域取得了显著成果。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国际市场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发达国家在清洁能源技术研发和应用方面处于领先地位，国际清洁能源市场已形成较为完善的产业链和竞争格局。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随着技术进步和成本降低，清洁能源将逐步实现平价上网，市场竞争将更加激烈，但同时也将为清洁能源科技服务公司提供更多的发展机遇。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417" r="2141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417" r="2141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1417" r="2141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国内外市场现状及趋势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目标市场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以发展中国家和地区为主要目标市场，同时积极拓展发达国家市场。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市场预测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预计未来几年清洁能源市场将保持快速增长，特别是在太阳能、风能等领域将有更大的发展空间。到2030年，全球清洁能源消费比重有望达到30%以上。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目标市场定位与预测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50940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85171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382477" y="1500214"/>
            <a:ext cx="1609344" cy="160934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616708" y="1500214"/>
            <a:ext cx="1609344" cy="160934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625434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434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随着清洁能源技术的不断创新和进步，如光伏电池转换效率的提高、风力发电设备的智能化等，将为清洁能源科技服务公司提供更多的技术解决方案和市场机遇。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31316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未来能源供应将呈现多元化的趋势，包括太阳能、风能、水能、地热能等多种清洁能源的互补利用，为清洁能源科技服务公司提供更广阔的业务领域和发展空间。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97085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随着物联网、大数据、人工智能等技术的快速发展，清洁能源科技服务公司将有更多机会实现智能化和数字化升级，提高运营效率和服务质量。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2853" y="4167831"/>
            <a:ext cx="2486025" cy="2181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各国政府和国际组织将加强在清洁能源领域的合作和政策支持，为清洁能源科技服务公司提供更多的国际合作机会和政策红利。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4511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多元化能源供应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0280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智能化和数字化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6049" y="3303708"/>
            <a:ext cx="2482200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国际合作与政策支持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51674" y="1945132"/>
            <a:ext cx="676339" cy="719509"/>
          </a:xfrm>
          <a:custGeom>
            <a:rect l="l" t="t" r="r" b="b"/>
            <a:pathLst>
              <a:path w="304800" h="304800">
                <a:moveTo>
                  <a:pt x="45720" y="91440"/>
                </a:moveTo>
                <a:cubicBezTo>
                  <a:pt x="45720" y="74676"/>
                  <a:pt x="59436" y="60960"/>
                  <a:pt x="76200" y="60960"/>
                </a:cubicBezTo>
                <a:lnTo>
                  <a:pt x="198120" y="60960"/>
                </a:lnTo>
                <a:lnTo>
                  <a:pt x="259080" y="0"/>
                </a:lnTo>
                <a:lnTo>
                  <a:pt x="289560" y="0"/>
                </a:lnTo>
                <a:lnTo>
                  <a:pt x="289560" y="243840"/>
                </a:lnTo>
                <a:lnTo>
                  <a:pt x="259080" y="243840"/>
                </a:lnTo>
                <a:lnTo>
                  <a:pt x="198120" y="182880"/>
                </a:lnTo>
                <a:lnTo>
                  <a:pt x="76200" y="182880"/>
                </a:lnTo>
                <a:cubicBezTo>
                  <a:pt x="59369" y="182880"/>
                  <a:pt x="45720" y="169231"/>
                  <a:pt x="45720" y="152400"/>
                </a:cubicBezTo>
                <a:lnTo>
                  <a:pt x="45720" y="152400"/>
                </a:lnTo>
                <a:lnTo>
                  <a:pt x="15240" y="152400"/>
                </a:lnTo>
                <a:lnTo>
                  <a:pt x="15240" y="91440"/>
                </a:lnTo>
                <a:lnTo>
                  <a:pt x="45720" y="91440"/>
                </a:lnTo>
                <a:close/>
                <a:moveTo>
                  <a:pt x="167640" y="228600"/>
                </a:moveTo>
                <a:lnTo>
                  <a:pt x="167640" y="304800"/>
                </a:lnTo>
                <a:lnTo>
                  <a:pt x="121920" y="304800"/>
                </a:lnTo>
                <a:lnTo>
                  <a:pt x="96469" y="228600"/>
                </a:lnTo>
                <a:lnTo>
                  <a:pt x="76200" y="228600"/>
                </a:lnTo>
                <a:lnTo>
                  <a:pt x="76200" y="198120"/>
                </a:lnTo>
                <a:lnTo>
                  <a:pt x="198120" y="198120"/>
                </a:lnTo>
                <a:lnTo>
                  <a:pt x="198120" y="228600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217981" y="1867256"/>
            <a:ext cx="875262" cy="875262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838497" y="1841557"/>
            <a:ext cx="884044" cy="884044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81268" y="1899006"/>
            <a:ext cx="811761" cy="81176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行业发展趋势及机遇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技术实力与创新能力评估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团队规模和结构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公司拥有一支高素质、专业化的核心技术团队，涵盖了清洁能源技术研发、产品设计、生产制造、市场营销等多个领域，团队成员具备丰富的行业经验和深厚的技术功底。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专业背景和技能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核心团队成员具备硕士或博士学历，拥有国内外知名高校或科研机构的学术背景，具备扎实的理论基础和创新能力，在清洁能源领域取得了突出的研发成果。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团队协作和沟通能力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团队成员之间协作紧密，分工明确，能够高效地完成各项研发任务。同时，团队具备良好的沟通能力和开放的创新思维，能够与国内外同行进行广泛的技术交流和合作。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核心技术团队介绍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公司在清洁能源领域取得了多项重要的研发成果，包括高效太阳能电池、风力发电技术、储能技术等，部分成果已经达到国际先进水平。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研发成果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公司注重研发成果的转化和应用，通过与产业界的紧密合作，成功将多项研发成果转化为实际产品，并实现了规模化生产和应用。同时，公司还积极探索新的商业模式和市场机会，推动清洁能源技术的广泛应用。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成果转化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研发成果及转化能力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374" b="1737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公司与国内外多个知名科研机构、高校和企业建立了长期稳定的合作关系，共同开展清洁能源技术的研发和应用。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合作内容涵盖了技术研发、人才培养、项目申报等多个方面，通过共享资源、互利共赢的方式，推动清洁能源技术的进步和产业发展。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与国内外知名机构合作情况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合作内容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合作机构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专利申请与授权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公司高度重视知识产权保护工作，积极申请国内外专利，目前已经获得多项发明专利和实用新型专利的授权，形成了具有自主知识产权的核心技术体系。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保密措施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公司建立了完善的知识产权保密制度，对核心技术和商业秘密进行严格保密，确保公司的技术优势和竞争优势不受侵犯。同时，公司还与员工签订了保密协议，明确保密责任和义务。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06" r="2240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知识产权保护情况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12" y="1067255"/>
            <a:ext cx="12205122" cy="3616657"/>
          </a:xfrm>
          <a:prstGeom prst="rect">
            <a:avLst/>
          </a:prstGeom>
          <a:solidFill>
            <a:srgbClr val="1E242F">
              <a:alpha val="37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62455" y="2990347"/>
            <a:ext cx="9434404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运营管理与团队建设方案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455" y="1656300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24190" y="1957190"/>
            <a:ext cx="2943620" cy="2943620"/>
          </a:xfrm>
          <a:prstGeom prst="ellipse">
            <a:avLst/>
          </a:prstGeom>
          <a:solidFill>
            <a:schemeClr val="accent2">
              <a:lumMod val="75000"/>
              <a:alpha val="3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70783" y="2103783"/>
            <a:ext cx="2650435" cy="26504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36173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317177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193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8519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31308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312312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0560538" y="1438242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0641542" y="151924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886868" y="3207976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0965557" y="3288980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555672" y="5000473"/>
            <a:ext cx="405020" cy="405020"/>
          </a:xfrm>
          <a:prstGeom prst="ellipse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636676" y="5081476"/>
            <a:ext cx="243012" cy="243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906762" y="1198792"/>
            <a:ext cx="3735664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董事会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6173" y="1829995"/>
            <a:ext cx="3600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负责公司重大决策、战略规划及监督管理层执行情况。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9812" y="2968526"/>
            <a:ext cx="3060488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管理层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6214" y="3649597"/>
            <a:ext cx="36766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设总经理、副总经理等职位，负责公司日常经营管理和决策执行。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4126" y="4761023"/>
            <a:ext cx="3614889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技术研发部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77" y="5385748"/>
            <a:ext cx="38671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负责清洁能源技术的研发、创新及优化，提升公司核心竞争力。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0304" y="1198792"/>
            <a:ext cx="3545103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市场营销部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7810" y="1829995"/>
            <a:ext cx="41052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负责市场调研、品牌推广、客户关系管理等，扩大公司市场份额。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7810" y="2968526"/>
            <a:ext cx="3073732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人力资源部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4968" y="3649597"/>
            <a:ext cx="39433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负责员工招聘、培训、绩效考核及薪酬福利管理等，保障公司人力资源需求。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33255" y="4761023"/>
            <a:ext cx="3447287" cy="8839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财务部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21217" y="5385748"/>
            <a:ext cx="4362450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负责公司财务管理、资金筹措及风险控制等，确保公司财务稳健。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53880" y="2786880"/>
            <a:ext cx="1284241" cy="128424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公司组织架构设计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995" r="1999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建立科学、规范的管理制度体系，确保公司各项工作有章可循。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制定完善的管理制度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通过梳理业务流程，消除浪费环节，提高工作效率和响应速度。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优化业务流程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利用先进的信息技术手段，提升公司管理水平和运营效率。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强化信息化建设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鼓励员工提出改进建议，持续优化管理体系，提升公司整体绩效。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推行持续改进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高效运营管理体系搭建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75" r="168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人才引进策略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团队组建方案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员工培训计划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团队文化建设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优秀团队组建及培训计划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通过校园招聘、社会招聘等渠道，引进优秀人才，为公司发展提供人才保障。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制定全面的员工培训计划，包括技能培训、职业素养提升等，提高员工综合素质。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根据业务需求，组建技术研发、市场营销、人力资源等专业团队，形成协同作战能力。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塑造积极向上、团结协作的团队文化，增强团队凝聚力和向心力。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https://d.book118.com/446024103242010045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2024-09-14T23:47:09.192</cp:lastPrinted>
  <dcterms:created xsi:type="dcterms:W3CDTF">2024-09-14T15:47:09Z</dcterms:created>
  <dcterms:modified xsi:type="dcterms:W3CDTF">2024-09-14T15:47:11Z</dcterms:modified>
</cp:coreProperties>
</file>