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embeddedFontLst>
    <p:embeddedFont>
      <p:font typeface="URLJNO+MS-UIGothic"/>
      <p:regular r:id="rId24"/>
    </p:embeddedFont>
    <p:embeddedFont>
      <p:font typeface="CQASPT+RUFHVM+ArialMT"/>
      <p:regular r:id="rId25"/>
    </p:embeddedFont>
    <p:embeddedFont>
      <p:font typeface="NDEPGF+CWBVFN+MicrosoftYaHei-Bold"/>
      <p:regular r:id="rId26"/>
    </p:embeddedFont>
    <p:embeddedFont>
      <p:font typeface="MICGDM+PQFOGR+MicrosoftYaHei"/>
      <p:regular r:id="rId27"/>
    </p:embeddedFont>
  </p:embeddedFontLst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font" Target="fonts/font1.fntdata" /><Relationship Id="rId25" Type="http://schemas.openxmlformats.org/officeDocument/2006/relationships/font" Target="fonts/font2.fntdata" /><Relationship Id="rId26" Type="http://schemas.openxmlformats.org/officeDocument/2006/relationships/font" Target="fonts/font3.fntdata" /><Relationship Id="rId27" Type="http://schemas.openxmlformats.org/officeDocument/2006/relationships/font" Target="fonts/font4.fntdata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AAB1F-A731-453A-B6E5-7F97F412D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C40C0-B4CA-42ED-872C-3F13E4045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52042-48FC-492A-9E9E-46B1665E7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D6571-7C0E-4809-8AED-739D416C4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ECC2BD-BCC5-420D-8E31-0D9057F18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D716C5-A5B4-4AB2-88E0-45C988096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AD5CEF-ADA6-4217-85BB-9419F03C5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A262C-6A4F-47D7-967C-1D10C8D1A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E4210-1994-4A49-A038-95F4A3391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239F8-B843-4F3D-BA58-7AC151230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BAB9B-A48C-472D-9A88-ED1D2D235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3221401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65829" y="1949604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8D3300"/>
                </a:solidFill>
                <a:latin typeface="URLJNO+MS-UIGothic"/>
                <a:cs typeface="URLJNO+MS-UIGothic"/>
              </a:rPr>
              <a:t>野外拓展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5150" spc="25">
                <a:solidFill>
                  <a:srgbClr val="8D3300"/>
                </a:solidFill>
                <a:latin typeface="URLJNO+MS-UIGothic"/>
                <a:cs typeface="URLJNO+MS-UIGothic"/>
              </a:rPr>
              <a:t>目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8D3300"/>
                </a:solidFill>
                <a:latin typeface="URLJNO+MS-UIGothic"/>
                <a:cs typeface="URLJN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46929" y="1668970"/>
            <a:ext cx="3099958" cy="1332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CQASPT+RUFHVM+ArialMT"/>
                <a:cs typeface="CQASPT+RUFHVM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URLJNO+MS-UIGothic"/>
                <a:cs typeface="URLJNO+MS-UIGothic"/>
              </a:rPr>
              <a:t>野外拓展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8D3300"/>
                </a:solidFill>
                <a:latin typeface="URLJNO+MS-UIGothic"/>
                <a:cs typeface="URLJNO+MS-UIGothic"/>
              </a:rPr>
              <a:t>目概述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CQASPT+RUFHVM+ArialMT"/>
                <a:cs typeface="CQASPT+RUFHVM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8D3300"/>
                </a:solidFill>
                <a:latin typeface="URLJNO+MS-UIGothic"/>
                <a:cs typeface="URLJNO+MS-UIGothic"/>
              </a:rPr>
              <a:t>目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8D3300"/>
                </a:solidFill>
                <a:latin typeface="URLJNO+MS-UIGothic"/>
                <a:cs typeface="URLJNO+MS-UIGothic"/>
              </a:rPr>
              <a:t>施流程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23110" y="246036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URLJNO+MS-UIGothic"/>
                <a:cs typeface="URLJNO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46929" y="2766250"/>
            <a:ext cx="3404580" cy="1880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CQASPT+RUFHVM+ArialMT"/>
                <a:cs typeface="CQASPT+RUFHVM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8D3300"/>
                </a:solidFill>
                <a:latin typeface="URLJNO+MS-UIGothic"/>
                <a:cs typeface="URLJNO+MS-UIGothic"/>
              </a:rPr>
              <a:t>目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8D3300"/>
                </a:solidFill>
                <a:latin typeface="URLJNO+MS-UIGothic"/>
                <a:cs typeface="URLJNO+MS-UIGothic"/>
              </a:rPr>
              <a:t>型与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8D3300"/>
                </a:solidFill>
                <a:latin typeface="URLJNO+MS-UIGothic"/>
                <a:cs typeface="URLJNO+MS-UIGothic"/>
              </a:rPr>
              <a:t>目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CQASPT+RUFHVM+ArialMT"/>
                <a:cs typeface="CQASPT+RUFHVM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8D3300"/>
                </a:solidFill>
                <a:latin typeface="URLJNO+MS-UIGothic"/>
                <a:cs typeface="URLJNO+MS-UIGothic"/>
              </a:rPr>
              <a:t>目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训练</a:t>
            </a:r>
            <a:r>
              <a:rPr sz="2400">
                <a:solidFill>
                  <a:srgbClr val="8D3300"/>
                </a:solidFill>
                <a:latin typeface="URLJNO+MS-UIGothic"/>
                <a:cs typeface="URLJNO+MS-UIGothic"/>
              </a:rPr>
              <a:t>内容与方法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CQASPT+RUFHVM+ArialMT"/>
                <a:cs typeface="CQASPT+RUFHVM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8D3300"/>
                </a:solidFill>
                <a:latin typeface="URLJNO+MS-UIGothic"/>
                <a:cs typeface="URLJNO+MS-UIGothic"/>
              </a:rPr>
              <a:t>目安全与保障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3110" y="355764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46929" y="4412170"/>
            <a:ext cx="4439861" cy="13320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CQASPT+RUFHVM+ArialMT"/>
                <a:cs typeface="CQASPT+RUFHVM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URLJNO+MS-UIGothic"/>
                <a:cs typeface="URLJNO+MS-UIGothic"/>
              </a:rPr>
              <a:t>野外拓展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8D3300"/>
                </a:solidFill>
                <a:latin typeface="URLJNO+MS-UIGothic"/>
                <a:cs typeface="URLJNO+MS-UIGothic"/>
              </a:rPr>
              <a:t>目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8D3300"/>
                </a:solidFill>
                <a:latin typeface="URLJNO+MS-UIGothic"/>
                <a:cs typeface="URLJNO+MS-UIGothic"/>
              </a:rPr>
              <a:t>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CQASPT+RUFHVM+ArialMT"/>
                <a:cs typeface="CQASPT+RUFHVM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URLJNO+MS-UIGothic"/>
                <a:cs typeface="URLJNO+MS-UIGothic"/>
              </a:rPr>
              <a:t>野外拓展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8D3300"/>
                </a:solidFill>
                <a:latin typeface="URLJNO+MS-UIGothic"/>
                <a:cs typeface="URLJNO+MS-UIGothic"/>
              </a:rPr>
              <a:t>目的意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8D3300"/>
                </a:solidFill>
                <a:latin typeface="URLJNO+MS-UIGothic"/>
                <a:cs typeface="URLJNO+MS-UIGothic"/>
              </a:rPr>
              <a:t>与收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NDEPGF+CWBVFN+MicrosoftYaHei-Bold"/>
                <a:cs typeface="NDEPGF+CWBVF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NDEPGF+CWBVFN+MicrosoftYaHei-Bold"/>
                <a:cs typeface="NDEPGF+CWBVFN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73804" y="3584809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8D3300"/>
                </a:solidFill>
                <a:latin typeface="URLJNO+MS-UIGothic"/>
                <a:cs typeface="URLJNO+MS-UIGothic"/>
              </a:rPr>
              <a:t>野外拓展</a:t>
            </a: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4550" spc="25">
                <a:solidFill>
                  <a:srgbClr val="8D3300"/>
                </a:solidFill>
                <a:latin typeface="URLJNO+MS-UIGothic"/>
                <a:cs typeface="URLJNO+MS-UIGothic"/>
              </a:rPr>
              <a:t>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RLJNO+MS-UIGothic"/>
                <a:cs typeface="URLJNO+MS-UIGothic"/>
              </a:rPr>
              <a:t>定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野外拓展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目是一种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外体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式培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方式，通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利用自然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境中的各种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源，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出富有挑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性和趣味性的拓展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目，帮助参与者提升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合作、沟通、自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信心和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力等方面的能力。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RLJNO+MS-UIGothic"/>
                <a:cs typeface="URLJNO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野外拓展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目通常在自然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境中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行，利用自然元素和地形地貌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各种挑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参与者感受到与大自然融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一体的感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培养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合作和沟通等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目背景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6D1B"/>
                </a:solidFill>
                <a:latin typeface="URLJNO+MS-UIGothic"/>
                <a:cs typeface="URLJNO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91050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野外拓展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目起源于欧美国家，最初是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训练军队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和警察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人士，提高他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合作和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力等方面的能力。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随着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的推移，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种培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方式逐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普及到各个行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6D1B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6D1B"/>
                </a:solidFill>
                <a:latin typeface="URLJNO+MS-UIGothic"/>
                <a:cs typeface="URLJNO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野外拓展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多年的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展，已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形成了多种不同的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目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型和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度等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，可以根据参与者的需求和能力水平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择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，野外拓展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目也逐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业团队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和学校素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教育的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热门选择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目目的与意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2000" spc="15">
                <a:solidFill>
                  <a:srgbClr val="FFFFFF"/>
                </a:solidFill>
                <a:latin typeface="URLJNO+MS-UIGothic"/>
                <a:cs typeface="URLJNO+MS-UIGothic"/>
              </a:rPr>
              <a:t>目目的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535284" y="232489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6D1B"/>
                </a:solidFill>
                <a:latin typeface="URLJNO+MS-UIGothic"/>
                <a:cs typeface="URLJNO+MS-UIGothic"/>
              </a:rPr>
              <a:t>意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613710" cy="16630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RLJNO+MS-UIGothic"/>
                <a:cs typeface="URLJNO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URLJNO+MS-UIGothic"/>
                <a:cs typeface="URLJNO+MS-UIGothic"/>
              </a:rPr>
              <a:t>参与野外拓展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URLJNO+MS-UIGothic"/>
                <a:cs typeface="URLJNO+MS-UIGothic"/>
              </a:rPr>
              <a:t>目，参与者可以感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RLJNO+MS-UIGothic"/>
                <a:cs typeface="URLJNO+MS-UIGothic"/>
              </a:rPr>
              <a:t>受到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FFFFFF"/>
                </a:solidFill>
                <a:latin typeface="URLJNO+MS-UIGothic"/>
                <a:cs typeface="URLJNO+MS-UIGothic"/>
              </a:rPr>
              <a:t>合作和沟通的重要性，提高自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RLJNO+MS-UIGothic"/>
                <a:cs typeface="URLJNO+MS-UIGothic"/>
              </a:rPr>
              <a:t>身的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URLJNO+MS-UIGothic"/>
                <a:cs typeface="URLJNO+MS-UIGothic"/>
              </a:rPr>
              <a:t>力、自信心和解决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URLJNO+MS-UIGothic"/>
                <a:cs typeface="URLJNO+MS-UIGothic"/>
              </a:rPr>
              <a:t>的能力。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RLJNO+MS-UIGothic"/>
                <a:cs typeface="URLJNO+MS-UIGothic"/>
              </a:rPr>
              <a:t>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URLJNO+MS-UIGothic"/>
                <a:cs typeface="URLJNO+MS-UIGothic"/>
              </a:rPr>
              <a:t>，野外拓展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URLJNO+MS-UIGothic"/>
                <a:cs typeface="URLJNO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URLJNO+MS-UIGothic"/>
                <a:cs typeface="URLJNO+MS-UIGothic"/>
              </a:rPr>
              <a:t>可以帮助参与者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FFFFFF"/>
                </a:solidFill>
                <a:latin typeface="URLJNO+MS-UIGothic"/>
                <a:cs typeface="URLJNO+MS-UIGothic"/>
              </a:rPr>
              <a:t>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URLJNO+MS-UIGothic"/>
                <a:cs typeface="URLJNO+MS-UIGothic"/>
              </a:rPr>
              <a:t>力、增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URLJNO+MS-UIGothic"/>
                <a:cs typeface="URLJNO+MS-UIGothic"/>
              </a:rPr>
              <a:t>身体素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URLJNO+MS-UIGothic"/>
                <a:cs typeface="URLJNO+MS-UIGothic"/>
              </a:rPr>
              <a:t>和培养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URLJNO+MS-UIGothic"/>
                <a:cs typeface="URLJNO+MS-UIGothic"/>
              </a:rPr>
              <a:t>极心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URLJNO+MS-UIGothic"/>
                <a:cs typeface="URLJNO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613710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野外拓展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目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于参与者个人成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和企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建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都具有重要的意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。通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参与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些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目，个人可以提升自己的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力和自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信心等方面的能力，同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也可以促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进团队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合作和沟通，提高企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的整体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效。此外，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野外拓展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目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可以帮助参与者更好地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认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自己和他人，增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人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8D3300"/>
                </a:solidFill>
                <a:latin typeface="URLJNO+MS-UIGothic"/>
                <a:cs typeface="URLJNO+MS-UIGothic"/>
              </a:rPr>
              <a:t>交往和沟通能力。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NDEPGF+CWBVFN+MicrosoftYaHei-Bold"/>
                <a:cs typeface="NDEPGF+CWBVFN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NDEPGF+CWBVFN+MicrosoftYaHei-Bold"/>
                <a:cs typeface="NDEPGF+CWBVF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NDEPGF+CWBVFN+MicrosoftYaHei-Bold"/>
                <a:cs typeface="NDEPGF+CWBVFN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54829" y="3584809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4550" spc="27">
                <a:solidFill>
                  <a:srgbClr val="8D3300"/>
                </a:solidFill>
                <a:latin typeface="URLJNO+MS-UIGothic"/>
                <a:cs typeface="URLJNO+MS-UIGothic"/>
              </a:rPr>
              <a:t>目</a:t>
            </a: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实</a:t>
            </a:r>
            <a:r>
              <a:rPr sz="4550" spc="25">
                <a:solidFill>
                  <a:srgbClr val="8D3300"/>
                </a:solidFill>
                <a:latin typeface="URLJNO+MS-UIGothic"/>
                <a:cs typeface="URLJNO+MS-UIGothic"/>
              </a:rPr>
              <a:t>施流程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目策划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DEPGF+CWBVFN+MicrosoftYaHei-Bold"/>
                <a:cs typeface="NDEPGF+CWBVF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DEPGF+CWBVFN+MicrosoftYaHei-Bold"/>
                <a:cs typeface="NDEPGF+CWBVF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DEPGF+CWBVFN+MicrosoftYaHei-Bold"/>
                <a:cs typeface="NDEPGF+CWBVF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URLJNO+MS-UIGothic"/>
                <a:cs typeface="URLJNO+MS-UIGothic"/>
              </a:rPr>
              <a:t>明确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项</a:t>
            </a:r>
            <a:r>
              <a:rPr sz="2000" spc="25">
                <a:solidFill>
                  <a:srgbClr val="FF6D1B"/>
                </a:solidFill>
                <a:latin typeface="URLJNO+MS-UIGothic"/>
                <a:cs typeface="URLJNO+MS-UIGothic"/>
              </a:rPr>
              <a:t>目目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URLJNO+MS-UIGothic"/>
                <a:cs typeface="URLJNO+MS-UIGothic"/>
              </a:rPr>
              <a:t>收集需求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URLJNO+MS-UIGothic"/>
                <a:cs typeface="URLJNO+MS-UIGothic"/>
              </a:rPr>
              <a:t>制定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项</a:t>
            </a:r>
            <a:r>
              <a:rPr sz="2000" spc="23">
                <a:solidFill>
                  <a:srgbClr val="FF6D1B"/>
                </a:solidFill>
                <a:latin typeface="URLJNO+MS-UIGothic"/>
                <a:cs typeface="URLJNO+MS-UIGothic"/>
              </a:rPr>
              <a:t>目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FF6D1B"/>
                </a:solidFill>
                <a:latin typeface="URLJNO+MS-UIGothic"/>
                <a:cs typeface="URLJNO+MS-UIGothic"/>
              </a:rPr>
              <a:t>划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确立野外拓展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目的目的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期成果，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策划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提供方向。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过调查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访谈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等方式，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了解参与者的需求、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趣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和能力，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目内容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提供依据。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、需求和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源，制定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划，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算、人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、物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目准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RLJNO+MS-UIGothic"/>
                <a:cs typeface="URLJNO+MS-UIGothic"/>
              </a:rPr>
              <a:t>物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FF6D1B"/>
                </a:solidFill>
                <a:latin typeface="URLJNO+MS-UIGothic"/>
                <a:cs typeface="URLJNO+MS-UIGothic"/>
              </a:rPr>
              <a:t>准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FF6D1B"/>
                </a:solidFill>
                <a:latin typeface="URLJNO+MS-UIGothic"/>
                <a:cs typeface="URLJNO+MS-UIGothic"/>
              </a:rPr>
              <a:t>地勘察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RLJNO+MS-UIGothic"/>
                <a:cs typeface="URLJNO+MS-UIGothic"/>
              </a:rPr>
              <a:t>人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FF6D1B"/>
                </a:solidFill>
                <a:latin typeface="URLJNO+MS-UIGothic"/>
                <a:cs typeface="URLJNO+MS-UIGothic"/>
              </a:rPr>
              <a:t>培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划，准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所需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的各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外装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、急救箱等。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提前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拓展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勘察，了解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地的地形、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境、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施等情况，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施提供参考。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参与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目的人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员进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行培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，明确各自的角色和任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作效率。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目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RLJNO+MS-UIGothic"/>
                <a:cs typeface="URLJNO+MS-UIGothic"/>
              </a:rPr>
              <a:t>分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组</a:t>
            </a:r>
            <a:r>
              <a:rPr sz="2300" spc="23">
                <a:solidFill>
                  <a:srgbClr val="FF6D1B"/>
                </a:solidFill>
                <a:latin typeface="URLJNO+MS-UIGothic"/>
                <a:cs typeface="URLJNO+MS-UIGothic"/>
              </a:rPr>
              <a:t>与活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的分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和活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安排，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参与者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行各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拓展活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RLJNO+MS-UIGothic"/>
                <a:cs typeface="URLJNO+MS-UIGothic"/>
              </a:rPr>
              <a:t>安全防范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程中，始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将安全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放在首位，采取必要的防范措施，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确保人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和物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的安全。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过</a:t>
            </a:r>
            <a:r>
              <a:rPr sz="2300" spc="25">
                <a:solidFill>
                  <a:srgbClr val="FF6D1B"/>
                </a:solidFill>
                <a:latin typeface="URLJNO+MS-UIGothic"/>
                <a:cs typeface="URLJNO+MS-UIGothic"/>
              </a:rPr>
              <a:t>程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监</a:t>
            </a:r>
            <a:r>
              <a:rPr sz="2300">
                <a:solidFill>
                  <a:srgbClr val="FF6D1B"/>
                </a:solidFill>
                <a:latin typeface="URLJNO+MS-UIGothic"/>
                <a:cs typeface="URLJNO+MS-UIGothic"/>
              </a:rPr>
              <a:t>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程中，密切关注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情况，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整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和改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目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估与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总结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URLJNO+MS-UIGothic"/>
                <a:cs typeface="URLJNO+MS-UIGothic"/>
              </a:rPr>
              <a:t>效果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FF6D1B"/>
                </a:solidFill>
                <a:latin typeface="URLJNO+MS-UIGothic"/>
                <a:cs typeface="URLJNO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问题总结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URLJNO+MS-UIGothic"/>
                <a:cs typeface="URLJNO+MS-UIGothic"/>
              </a:rPr>
              <a:t>成果展示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过问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访谈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等方式，收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集参与者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目的反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价，</a:t>
            </a:r>
          </a:p>
          <a:p>
            <a:pPr marL="381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效果。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梳理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程中遇到的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和困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总结经验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今后</a:t>
            </a:r>
          </a:p>
          <a:p>
            <a:pPr marL="571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目提供借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目成果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行整理和展示，如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撰写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告、制作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视频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等，提升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  <a:p>
            <a:pPr marL="666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合效益。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NDEPGF+CWBVFN+MicrosoftYaHei-Bold"/>
                <a:cs typeface="NDEPGF+CWBVFN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NDEPGF+CWBVFN+MicrosoftYaHei-Bold"/>
                <a:cs typeface="NDEPGF+CWBVFN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83609" y="3584809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4550" spc="27">
                <a:solidFill>
                  <a:srgbClr val="8D3300"/>
                </a:solidFill>
                <a:latin typeface="URLJNO+MS-UIGothic"/>
                <a:cs typeface="URLJNO+MS-UIGothic"/>
              </a:rPr>
              <a:t>目</a:t>
            </a: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类</a:t>
            </a:r>
            <a:r>
              <a:rPr sz="4550" spc="25">
                <a:solidFill>
                  <a:srgbClr val="8D3300"/>
                </a:solidFill>
                <a:latin typeface="URLJNO+MS-UIGothic"/>
                <a:cs typeface="URLJNO+MS-UIGothic"/>
              </a:rPr>
              <a:t>型与</a:t>
            </a:r>
            <a:r>
              <a:rPr sz="4550" spc="27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4550" spc="23">
                <a:solidFill>
                  <a:srgbClr val="8D3300"/>
                </a:solidFill>
                <a:latin typeface="URLJNO+MS-UIGothic"/>
                <a:cs typeface="URLJNO+MS-UIGothic"/>
              </a:rPr>
              <a:t>目</a:t>
            </a:r>
            <a:r>
              <a:rPr sz="4550" spc="27">
                <a:solidFill>
                  <a:srgbClr val="8D3300"/>
                </a:solidFill>
                <a:latin typeface="SimSun"/>
                <a:cs typeface="SimSun"/>
              </a:rPr>
              <a:t>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野外拓展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目的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12640" y="1466703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徒步穿越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77240" y="3518388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越野滑雪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95640" y="3532358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山地攀岩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6500" y="5201773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漂流探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03540" y="5201773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野外露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野外拓展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目的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ICGDM+PQFOGR+MicrosoftYaHei"/>
                <a:cs typeface="MICGDM+PQFOGR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ICGDM+PQFOGR+MicrosoftYaHei"/>
                <a:cs typeface="MICGDM+PQFOGR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ICGDM+PQFOGR+MicrosoftYaHei"/>
                <a:cs typeface="MICGDM+PQFOGR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ICGDM+PQFOGR+MicrosoftYaHei"/>
                <a:cs typeface="MICGDM+PQFOGR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2920" y="5190342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高空滑翔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50715" y="5190342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潜水探秘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807575" y="5190342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自然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影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957694" y="5490062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野生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URLJNO+MS-UIGothic"/>
                <a:cs typeface="URLJNO+MS-UIGothic"/>
              </a:rPr>
              <a:t>物追踪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不同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型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目的特点与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RLJNO+MS-UIGothic"/>
                <a:cs typeface="URLJNO+MS-UIGothic"/>
              </a:rPr>
              <a:t>徒步穿越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锻炼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体能和耐力，体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大自然的美景，适合喜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241146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徒步的人群。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RLJNO+MS-UIGothic"/>
                <a:cs typeface="URLJNO+MS-UIGothic"/>
              </a:rPr>
              <a:t>山地攀岩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3746238"/>
            <a:ext cx="45269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力量和技巧，需要一定的技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水平和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，适合攀岩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好者。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48340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RLJNO+MS-UIGothic"/>
                <a:cs typeface="URLJNO+MS-UIGothic"/>
              </a:rPr>
              <a:t>野外露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8710" y="5383268"/>
            <a:ext cx="459886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近大自然，体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野外生活，学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野外生存技能，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适合喜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欢户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外活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的人群。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不同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型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目的特点与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RLJNO+MS-UIGothic"/>
                <a:cs typeface="URLJNO+MS-UIGothic"/>
              </a:rPr>
              <a:t>漂流探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感受水流冲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和自然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锻炼团队协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作和勇气，适合喜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水上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的人群。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RLJNO+MS-UIGothic"/>
                <a:cs typeface="URLJNO+MS-UIGothic"/>
              </a:rPr>
              <a:t>越野滑雪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享受速度和激情，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锻炼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身体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性和耐力，适合喜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冬季运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的人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95832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群。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URLJNO+MS-UIGothic"/>
                <a:cs typeface="URLJNO+MS-UIGothic"/>
              </a:rPr>
              <a:t>高空滑翔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336278"/>
            <a:ext cx="613238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验飞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行的感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，欣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赏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高空美景，需要一定的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行技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和装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，适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合喜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欢飞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行的人群。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不同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型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目的特点与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URLJNO+MS-UIGothic"/>
                <a:cs typeface="URLJNO+MS-UIGothic"/>
              </a:rPr>
              <a:t>潜水探秘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NDEPGF+CWBVFN+MicrosoftYaHei-Bold"/>
                <a:cs typeface="NDEPGF+CWBVFN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探索水下世界，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略海底美景，需要掌握潜水技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能和水下装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，适合喜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潜水的人群。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316039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URLJNO+MS-UIGothic"/>
                <a:cs typeface="URLJNO+MS-UIGothic"/>
              </a:rPr>
              <a:t>野生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FF6D1B"/>
                </a:solidFill>
                <a:latin typeface="URLJNO+MS-UIGothic"/>
                <a:cs typeface="URLJNO+MS-UIGothic"/>
              </a:rPr>
              <a:t>物追踪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592568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了解野生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性，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察野生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物生活，学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，适合喜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欢动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物和自然的人。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NDEPGF+CWBVFN+MicrosoftYaHei-Bold"/>
                <a:cs typeface="NDEPGF+CWBVFN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NDEPGF+CWBVFN+MicrosoftYaHei-Bold"/>
                <a:cs typeface="NDEPGF+CWBVFN+MicrosoftYaHei-Bold"/>
              </a:rPr>
              <a:t>3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492632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URLJNO+MS-UIGothic"/>
                <a:cs typeface="URLJNO+MS-UIGothic"/>
              </a:rPr>
              <a:t>自然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摄</a:t>
            </a:r>
            <a:r>
              <a:rPr sz="1600">
                <a:solidFill>
                  <a:srgbClr val="FF6D1B"/>
                </a:solidFill>
                <a:latin typeface="URLJNO+MS-UIGothic"/>
                <a:cs typeface="URLJNO+MS-UIGothic"/>
              </a:rPr>
              <a:t>影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72360" y="5358503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捕捉自然美景，学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习摄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影技巧，需要掌握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影器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材和拍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技巧，适合喜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欢摄</a:t>
            </a:r>
            <a:r>
              <a:rPr sz="1500">
                <a:solidFill>
                  <a:srgbClr val="000000"/>
                </a:solidFill>
                <a:latin typeface="URLJNO+MS-UIGothic"/>
                <a:cs typeface="URLJNO+MS-UIGothic"/>
              </a:rPr>
              <a:t>影的人群。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目的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难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度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FF6D1B"/>
                </a:solidFill>
                <a:latin typeface="URLJNO+MS-UIGothic"/>
                <a:cs typeface="URLJNO+MS-UIGothic"/>
              </a:rPr>
              <a:t>估与推荐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065338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URLJNO+MS-UIGothic"/>
                <a:cs typeface="URLJNO+MS-UIGothic"/>
              </a:rPr>
              <a:t>度等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URLJNO+MS-UIGothic"/>
                <a:cs typeface="URLJNO+MS-UIGothic"/>
              </a:rPr>
              <a:t>低的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URLJNO+MS-UIGothic"/>
                <a:cs typeface="URLJNO+MS-UIGothic"/>
              </a:rPr>
              <a:t>目：徒步穿越、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RLJNO+MS-UIGothic"/>
                <a:cs typeface="URLJNO+MS-UIGothic"/>
              </a:rPr>
              <a:t>野外露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URLJNO+MS-UIGothic"/>
                <a:cs typeface="URLJNO+MS-UIGothic"/>
              </a:rPr>
              <a:t>、漂流探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URLJNO+MS-UIGothic"/>
                <a:cs typeface="URLJNO+MS-UIGothic"/>
              </a:rPr>
              <a:t>、越野滑雪、</a:t>
            </a:r>
          </a:p>
          <a:p>
            <a:pPr marL="285749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RLJNO+MS-UIGothic"/>
                <a:cs typeface="URLJNO+MS-UIGothic"/>
              </a:rPr>
              <a:t>潜水探秘、野生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URLJNO+MS-UIGothic"/>
                <a:cs typeface="URLJNO+MS-UIGothic"/>
              </a:rPr>
              <a:t>物追踪。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88391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URLJNO+MS-UIGothic"/>
                <a:cs typeface="URLJNO+MS-UIGothic"/>
              </a:rPr>
              <a:t>度等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URLJNO+MS-UIGothic"/>
                <a:cs typeface="URLJNO+MS-UIGothic"/>
              </a:rPr>
              <a:t>高的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URLJNO+MS-UIGothic"/>
                <a:cs typeface="URLJNO+MS-UIGothic"/>
              </a:rPr>
              <a:t>目：山地攀岩、</a:t>
            </a:r>
          </a:p>
          <a:p>
            <a:pPr marL="857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RLJNO+MS-UIGothic"/>
                <a:cs typeface="URLJNO+MS-UIGothic"/>
              </a:rPr>
              <a:t>高空滑翔。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RLJNO+MS-UIGothic"/>
                <a:cs typeface="URLJNO+MS-UIGothic"/>
              </a:rPr>
              <a:t>根据个人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FFF"/>
                </a:solidFill>
                <a:latin typeface="URLJNO+MS-UIGothic"/>
                <a:cs typeface="URLJNO+MS-UIGothic"/>
              </a:rPr>
              <a:t>趣和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经验选择</a:t>
            </a:r>
            <a:r>
              <a:rPr sz="1500">
                <a:solidFill>
                  <a:srgbClr val="FFFFFF"/>
                </a:solidFill>
                <a:latin typeface="URLJNO+MS-UIGothic"/>
                <a:cs typeface="URLJNO+MS-UIGothic"/>
              </a:rPr>
              <a:t>合适的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URLJNO+MS-UIGothic"/>
                <a:cs typeface="URLJNO+MS-UIGothic"/>
              </a:rPr>
              <a:t>目，同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URLJNO+MS-UIGothic"/>
                <a:cs typeface="URLJNO+MS-UIGothic"/>
              </a:rPr>
              <a:t>注意安全和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URLJNO+MS-UIGothic"/>
                <a:cs typeface="URLJNO+MS-UIGothic"/>
              </a:rPr>
              <a:t>保。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NDEPGF+CWBVFN+MicrosoftYaHei-Bold"/>
                <a:cs typeface="NDEPGF+CWBVFN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NDEPGF+CWBVFN+MicrosoftYaHei-Bold"/>
                <a:cs typeface="NDEPGF+CWBVFN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83609" y="3584809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项</a:t>
            </a:r>
            <a:r>
              <a:rPr sz="4550" spc="27">
                <a:solidFill>
                  <a:srgbClr val="8D3300"/>
                </a:solidFill>
                <a:latin typeface="URLJNO+MS-UIGothic"/>
                <a:cs typeface="URLJNO+MS-UIGothic"/>
              </a:rPr>
              <a:t>目</a:t>
            </a:r>
            <a:r>
              <a:rPr sz="4550" spc="25">
                <a:solidFill>
                  <a:srgbClr val="8D3300"/>
                </a:solidFill>
                <a:latin typeface="SimSun"/>
                <a:cs typeface="SimSun"/>
              </a:rPr>
              <a:t>训练</a:t>
            </a:r>
            <a:r>
              <a:rPr sz="4550" spc="25">
                <a:solidFill>
                  <a:srgbClr val="8D3300"/>
                </a:solidFill>
                <a:latin typeface="URLJNO+MS-UIGothic"/>
                <a:cs typeface="URLJNO+MS-UIGothic"/>
              </a:rPr>
              <a:t>内容与方法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https://d.book118.com/446032214012010045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URLJNO+MS-UIGothic</vt:lpstr>
      <vt:lpstr>SimSun</vt:lpstr>
      <vt:lpstr>CQASPT+RUFHVM+ArialMT</vt:lpstr>
      <vt:lpstr>Times New Roman</vt:lpstr>
      <vt:lpstr>NDEPGF+CWBVFN+MicrosoftYaHei-Bold</vt:lpstr>
      <vt:lpstr>MICGDM+PQFOGR+MicrosoftYaHei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2024-09-13T17:37:06.018</cp:lastPrinted>
  <dcterms:created xsi:type="dcterms:W3CDTF">2024-09-13T09:37:06Z</dcterms:created>
  <dcterms:modified xsi:type="dcterms:W3CDTF">2024-09-13T09:37:07Z</dcterms:modified>
</cp:coreProperties>
</file>