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FEBDFE8-C802-424A-8A24-8A79EBD101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307F87E-895C-4790-BB20-4EC7BBF1DF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2261695-890E-4CEE-9692-5BB081870A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D099C72-D086-4915-B79A-E52751C2E53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588C4A0-FEF9-4345-B97D-842A670CA46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59CC915-80AD-4E77-8D16-CECE6FEC0CC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785AAB7-4CDF-4F72-900E-E3C8430572F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1C58055-64CA-4C9F-BA76-011EDD1D7A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31AA064-F70F-49D0-9AA5-996A2CBE60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399EDA4-B2EC-447A-9490-33B2780DB5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50B194A-04BC-4F1D-82EA-7FA529141B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46033005200010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solidFill>
                <a:latin typeface="Microsoft Yahei"/>
                <a:ea typeface="Microsoft Yahei"/>
                <a:cs typeface="Microsoft Yahei"/>
              </a:rPr>
              <a:t>射频消融手术治疗原理与实践热能医学的探索与实践</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射频消融手术介绍</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射频消融手术实践</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热能医学的探索</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射频消融手术与热能医学的结合实践</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未来展望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solidFill>
                <a:latin typeface="Microsoft Yahei"/>
                <a:ea typeface="Microsoft Yahei"/>
                <a:cs typeface="Microsoft Yahei"/>
              </a:rPr>
              <a:t>射频消融手术介绍</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射频消融手术是一种利用射频能量对病变组织进行热凝治疗的微创手术。</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它通过高频交流电产生热量，使组织内的水分发生离子化，产生摩擦热，并利用高能电流将病变组织加热至有效温度范围，使其发生凝固、坏死，从而达到消除病变的目的。</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射频消融手术定义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热能可使局部组织温度升高，达到60-100℃，使细胞内蛋白质变性、细胞凝固坏死。</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坏死组织可逐渐被机体吸收，或纤维组织增生包裹，最终达到治疗目的。</a:t>
            </a:r>
          </a:p>
        </p:txBody>
      </p:sp>
      <p:pic>
        <p:nvPicPr>
          <p:cNvPr id="7" name="Picture 7"/>
          <p:cNvPicPr>
            <a:picLocks noChangeAspect="1"/>
          </p:cNvPicPr>
          <p:nvPr/>
        </p:nvPicPr>
        <p:blipFill>
          <a:blip r:embed="rId2"/>
          <a:srcRect l="7302" r="7302"/>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9676" r="9676"/>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9525" r="9525"/>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射频电流在电极针尖端产生高频交变磁场，使周围组织的离子发生振动和摩擦，产生热能。</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射频消融手术原理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9579498" y="4122330"/>
            <a:ext cx="600953" cy="60095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AutoShape 3"/>
          <p:cNvSpPr/>
          <p:nvPr/>
        </p:nvSpPr>
        <p:spPr>
          <a:xfrm>
            <a:off x="6072323" y="1774071"/>
            <a:ext cx="600953" cy="60095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 name="TextBox 4"/>
          <p:cNvSpPr txBox="1"/>
          <p:nvPr/>
        </p:nvSpPr>
        <p:spPr>
          <a:xfrm>
            <a:off x="5004127" y="2472562"/>
            <a:ext cx="27622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射频消融技术最早应用于肿瘤治疗领域。</a:t>
            </a:r>
          </a:p>
        </p:txBody>
      </p:sp>
      <p:sp>
        <p:nvSpPr>
          <p:cNvPr id="5" name="TextBox 5"/>
          <p:cNvSpPr txBox="1"/>
          <p:nvPr/>
        </p:nvSpPr>
        <p:spPr>
          <a:xfrm>
            <a:off x="5046100" y="4806368"/>
            <a:ext cx="26574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随着医学技术的不断发展，射频消融手术逐渐应用于心律失常、肝肿瘤、前列腺癌等多种疾病的治疗。</a:t>
            </a:r>
          </a:p>
        </p:txBody>
      </p:sp>
      <p:sp>
        <p:nvSpPr>
          <p:cNvPr id="6" name="TextBox 6"/>
          <p:cNvSpPr txBox="1"/>
          <p:nvPr/>
        </p:nvSpPr>
        <p:spPr>
          <a:xfrm>
            <a:off x="8499110" y="4817651"/>
            <a:ext cx="27622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近年来，随着影像技术的进步和电极设计的改进，射频消融手术的精准度和安全性得到了进一步提高。</a:t>
            </a:r>
          </a:p>
        </p:txBody>
      </p:sp>
      <p:sp>
        <p:nvSpPr>
          <p:cNvPr id="7" name="AutoShape 7"/>
          <p:cNvSpPr/>
          <p:nvPr/>
        </p:nvSpPr>
        <p:spPr>
          <a:xfrm>
            <a:off x="6072323" y="4122330"/>
            <a:ext cx="600953" cy="60095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8" name="Freeform 8"/>
          <p:cNvSpPr/>
          <p:nvPr/>
        </p:nvSpPr>
        <p:spPr>
          <a:xfrm>
            <a:off x="6244501" y="4282317"/>
            <a:ext cx="280981" cy="280981"/>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249635" y="1942726"/>
            <a:ext cx="246922" cy="24692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9758054" y="4300887"/>
            <a:ext cx="243840" cy="24384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l="12500" r="12500"/>
          <a:stretch>
            <a:fillRect/>
          </a:stretch>
        </p:blipFill>
        <p:spPr>
          <a:xfrm>
            <a:off x="8770541" y="1481576"/>
            <a:ext cx="2313273" cy="2313273"/>
          </a:xfrm>
          <a:prstGeom prst="roundRect">
            <a:avLst/>
          </a:prstGeom>
        </p:spPr>
      </p:pic>
      <p:pic>
        <p:nvPicPr>
          <p:cNvPr id="12" name="Picture 12"/>
          <p:cNvPicPr>
            <a:picLocks noChangeAspect="1"/>
          </p:cNvPicPr>
          <p:nvPr/>
        </p:nvPicPr>
        <p:blipFill>
          <a:blip r:embed="rId3"/>
          <a:srcRect l="16328" r="16328"/>
          <a:stretch>
            <a:fillRect/>
          </a:stretch>
        </p:blipFill>
        <p:spPr>
          <a:xfrm>
            <a:off x="454963" y="1481576"/>
            <a:ext cx="4240298" cy="4612191"/>
          </a:xfrm>
          <a:prstGeom prst="round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射频消融手术发展历程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solidFill>
                <a:latin typeface="Microsoft Yahei"/>
                <a:ea typeface="Microsoft Yahei"/>
                <a:cs typeface="Microsoft Yahei"/>
              </a:rPr>
              <a:t>射频消融手术实践</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250" b="16250"/>
          <a:stretch>
            <a:fillRect/>
          </a:stretch>
        </p:blipFill>
        <p:spPr>
          <a:xfrm>
            <a:off x="705128" y="1258733"/>
            <a:ext cx="5140490" cy="5140491"/>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射频消融手术适用于治疗肝、肾、乳腺、甲状腺等器官的良性肿瘤，可有效缩小肿瘤体积，缓解症状，改善患者生活质量。</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良性肿瘤</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对于部分恶性肿瘤，如肝癌、肺癌等，射频消融手术可作为辅助治疗手段，提高肿瘤局部控制率，延长患者生存期。</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恶性肿瘤</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射频消融手术还可用于治疗部分功能性疾病，如子宫肌瘤、心律失常等，通过消除异常病灶或调节生理功能，改善患者症状。</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功能性疾病</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射频消融手术适应症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术前准备</a:t>
            </a:r>
          </a:p>
        </p:txBody>
      </p:sp>
      <p:sp>
        <p:nvSpPr>
          <p:cNvPr id="5" name="AutoShape 5"/>
          <p:cNvSpPr/>
          <p:nvPr/>
        </p:nvSpPr>
        <p:spPr>
          <a:xfrm>
            <a:off x="3908867" y="1360418"/>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进行射频消融手术前，医生会对患者进行全面的检查和评估，确定手术适应症和制定手术计划。同时，患者需进行必要的术前准备，如禁食、备皮等。</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手术操作</a:t>
            </a:r>
          </a:p>
        </p:txBody>
      </p:sp>
      <p:sp>
        <p:nvSpPr>
          <p:cNvPr id="11" name="AutoShape 11"/>
          <p:cNvSpPr/>
          <p:nvPr/>
        </p:nvSpPr>
        <p:spPr>
          <a:xfrm>
            <a:off x="3469283" y="3099207"/>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在射频消融手术中，医生将射频电极针插入到肿瘤组织内，通过高频交流电的作用，使电极周围组织中的离子振动摩擦产生热能。随着温度升高，肿瘤组织发生凝固性坏死。</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术后处理</a:t>
            </a:r>
          </a:p>
        </p:txBody>
      </p:sp>
      <p:sp>
        <p:nvSpPr>
          <p:cNvPr id="17" name="AutoShape 17"/>
          <p:cNvSpPr/>
          <p:nvPr/>
        </p:nvSpPr>
        <p:spPr>
          <a:xfrm>
            <a:off x="3068208" y="4837996"/>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手术后，医生会密切观察患者的生命体征和恢复情况，并进行必要的药物治疗和康复指导。同时，患者需遵循医生的建议进行定期复查，以监测治疗效果和及时发现复发情况。</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射频消融手术过程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schemeClr>
                </a:solidFill>
                <a:latin typeface="Microsoft Yahei"/>
                <a:ea typeface="Microsoft Yahei"/>
                <a:cs typeface="Microsoft Yahei"/>
              </a:rPr>
              <a:t>复发率降低</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schemeClr>
                </a:solidFill>
                <a:latin typeface="Microsoft Yahei"/>
                <a:ea typeface="Microsoft Yahei"/>
                <a:cs typeface="Microsoft Yahei"/>
              </a:rPr>
              <a:t>通过对患者的定期复查和长期随访，可以观察到肿瘤复发的概率降低。在射频消融治疗后，肿瘤周围的坏死组织逐渐被吸收，降低了复发风险。</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schemeClr>
                </a:solidFill>
                <a:latin typeface="Microsoft Yahei"/>
                <a:ea typeface="Microsoft Yahei"/>
                <a:cs typeface="Microsoft Yahei"/>
              </a:rPr>
              <a:t>肿瘤缩小程度</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schemeClr>
                </a:solidFill>
                <a:latin typeface="Microsoft Yahei"/>
                <a:ea typeface="Microsoft Yahei"/>
                <a:cs typeface="Microsoft Yahei"/>
              </a:rPr>
              <a:t>通过影像学检查，如CT、MRI等，可以观察到肿瘤在射频消融治疗后逐渐缩小的过程。一般情况下，大部分肿瘤在治疗后会有不同程度的缩小。</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症状改善情况</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射频消融手术可有效改善患者的症状，如疼痛减轻、呼吸困难缓解等。医生会根据患者的具体情况进行症状评估和记录。</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生存期延长</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对于恶性肿瘤患者，射频消融手术可延长其生存期。研究数据显示，部分患者在接受射频消融手术后生存期有所提高。</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射频消融手术效果评估</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solidFill>
                <a:latin typeface="Microsoft Yahei"/>
                <a:ea typeface="Microsoft Yahei"/>
                <a:cs typeface="Microsoft Yahei"/>
              </a:rPr>
              <a:t>热能医学的探索</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https://d.book118.com/446033005200010033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51</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2024-09-02T11:06:15.059</cp:lastPrinted>
  <dcterms:created xsi:type="dcterms:W3CDTF">2024-09-02T03:06:15Z</dcterms:created>
  <dcterms:modified xsi:type="dcterms:W3CDTF">2024-09-02T03:06:17Z</dcterms:modified>
</cp:coreProperties>
</file>