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8" r:id="rId2"/>
    <p:sldMasterId id="2147483691" r:id="rId3"/>
    <p:sldMasterId id="2147483703" r:id="rId4"/>
    <p:sldMasterId id="2147483715" r:id="rId5"/>
  </p:sld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9" r:id="rId26"/>
    <p:sldId id="322" r:id="rId27"/>
    <p:sldId id="325" r:id="rId28"/>
    <p:sldId id="328" r:id="rId29"/>
    <p:sldId id="331" r:id="rId30"/>
    <p:sldId id="334" r:id="rId31"/>
    <p:sldId id="337" r:id="rId32"/>
    <p:sldId id="340" r:id="rId33"/>
    <p:sldId id="343" r:id="rId34"/>
    <p:sldId id="346" r:id="rId35"/>
    <p:sldId id="349" r:id="rId36"/>
    <p:sldId id="352" r:id="rId37"/>
    <p:sldId id="355" r:id="rId38"/>
    <p:sldId id="358" r:id="rId39"/>
    <p:sldId id="361" r:id="rId40"/>
    <p:sldId id="364" r:id="rId41"/>
    <p:sldId id="367" r:id="rId42"/>
    <p:sldId id="369" r:id="rId43"/>
  </p:sldIdLst>
  <p:sldSz cx="9144000" cy="6858000"/>
  <p:notesSz cx="6858000" cy="9144000"/>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slide" Target="slides/slide22.xml" /><Relationship Id="rId28" Type="http://schemas.openxmlformats.org/officeDocument/2006/relationships/slide" Target="slides/slide23.xml" /><Relationship Id="rId29" Type="http://schemas.openxmlformats.org/officeDocument/2006/relationships/slide" Target="slides/slide24.xml" /><Relationship Id="rId3" Type="http://schemas.openxmlformats.org/officeDocument/2006/relationships/slideMaster" Target="slideMasters/slideMaster3.xml" /><Relationship Id="rId30" Type="http://schemas.openxmlformats.org/officeDocument/2006/relationships/slide" Target="slides/slide25.xml" /><Relationship Id="rId31" Type="http://schemas.openxmlformats.org/officeDocument/2006/relationships/slide" Target="slides/slide26.xml" /><Relationship Id="rId32" Type="http://schemas.openxmlformats.org/officeDocument/2006/relationships/slide" Target="slides/slide27.xml" /><Relationship Id="rId33" Type="http://schemas.openxmlformats.org/officeDocument/2006/relationships/slide" Target="slides/slide28.xml" /><Relationship Id="rId34" Type="http://schemas.openxmlformats.org/officeDocument/2006/relationships/slide" Target="slides/slide29.xml" /><Relationship Id="rId35" Type="http://schemas.openxmlformats.org/officeDocument/2006/relationships/slide" Target="slides/slide30.xml" /><Relationship Id="rId36" Type="http://schemas.openxmlformats.org/officeDocument/2006/relationships/slide" Target="slides/slide31.xml" /><Relationship Id="rId37" Type="http://schemas.openxmlformats.org/officeDocument/2006/relationships/slide" Target="slides/slide32.xml" /><Relationship Id="rId38" Type="http://schemas.openxmlformats.org/officeDocument/2006/relationships/slide" Target="slides/slide33.xml" /><Relationship Id="rId39" Type="http://schemas.openxmlformats.org/officeDocument/2006/relationships/slide" Target="slides/slide34.xml" /><Relationship Id="rId4" Type="http://schemas.openxmlformats.org/officeDocument/2006/relationships/slideMaster" Target="slideMasters/slideMaster4.xml" /><Relationship Id="rId40" Type="http://schemas.openxmlformats.org/officeDocument/2006/relationships/slide" Target="slides/slide35.xml" /><Relationship Id="rId41" Type="http://schemas.openxmlformats.org/officeDocument/2006/relationships/slide" Target="slides/slide36.xml" /><Relationship Id="rId42" Type="http://schemas.openxmlformats.org/officeDocument/2006/relationships/slide" Target="slides/slide37.xml" /><Relationship Id="rId43" Type="http://schemas.openxmlformats.org/officeDocument/2006/relationships/slide" Target="slides/slide38.xml" /><Relationship Id="rId44" Type="http://schemas.openxmlformats.org/officeDocument/2006/relationships/tags" Target="tags/tag1.xml" /><Relationship Id="rId45" Type="http://schemas.openxmlformats.org/officeDocument/2006/relationships/presProps" Target="presProps.xml" /><Relationship Id="rId46" Type="http://schemas.openxmlformats.org/officeDocument/2006/relationships/viewProps" Target="viewProps.xml" /><Relationship Id="rId47" Type="http://schemas.openxmlformats.org/officeDocument/2006/relationships/theme" Target="theme/theme1.xml" /><Relationship Id="rId48" Type="http://schemas.openxmlformats.org/officeDocument/2006/relationships/tableStyles" Target="tableStyles.xml" /><Relationship Id="rId5" Type="http://schemas.openxmlformats.org/officeDocument/2006/relationships/slideMaster" Target="slideMasters/slideMaster5.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3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4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4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4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EF6D2D-3FD8-4C30-8A62-2D99187A8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93DBF7-E195-4108-B097-751F4B0C9A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66D127-AB74-4294-9D5B-F265F154E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830550-E116-4CAF-8E1B-3E11F8C25A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98F8C7-8CB4-4865-974A-87625A9D2E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7EDDCD-C419-4498-99A8-03C35AF8D7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9EF149-844F-45D2-B1DF-75BCFBDF39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7030FE-9413-4D51-A94E-8C0A71C3C5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87FE19-5DE2-4B98-8082-347A098B06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5C474E-4C3D-4287-9984-4E48D92EA5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7C3A8D-5308-40B1-A992-4D094DFF09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标题幻灯片">
    <p:bg>
      <p:bgPr>
        <a:blipFill>
          <a:blip r:embed="rId1"/>
          <a:stretch>
            <a:fillRect/>
          </a:stretch>
        </a:blipFill>
        <a:effectLst/>
      </p:bgPr>
    </p:bg>
    <p:spTree>
      <p:nvGrpSpPr>
        <p:cNvPr id="1" name=""/>
        <p:cNvGrpSpPr/>
        <p:nvPr/>
      </p:nvGrpSpPr>
      <p:grpSpPr>
        <a:xfrm>
          <a:off x="0" y="0"/>
          <a:ext cx="0" cy="0"/>
        </a:xfrm>
      </p:grpSpPr>
      <p:sp>
        <p:nvSpPr>
          <p:cNvPr id="7180" name="Rectangle 12"/>
          <p:cNvSpPr>
            <a:spLocks noGrp="1" noChangeArrowheads="1"/>
          </p:cNvSpPr>
          <p:nvPr>
            <p:ph type="ctrTitle"/>
          </p:nvPr>
        </p:nvSpPr>
        <p:spPr>
          <a:xfrm>
            <a:off x="990600" y="1676400"/>
            <a:ext cx="7772400" cy="1462088"/>
          </a:xfrm>
        </p:spPr>
        <p:txBody>
          <a:bodyPr/>
          <a:lstStyle>
            <a:lvl1pPr>
              <a:defRPr/>
            </a:lvl1pPr>
          </a:lstStyle>
          <a:p>
            <a:pPr lvl="0"/>
            <a:r>
              <a:rPr lang="zh-CN" altLang="en-US" noProof="0"/>
              <a:t>单击此处编辑母版标题样式</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755650" y="1989138"/>
            <a:ext cx="40259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933950" y="1989138"/>
            <a:ext cx="40259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folHlink"/>
              </a:buClr>
              <a:buSzPct val="60000"/>
              <a:buFont typeface="Wingdings" pitchFamily="2" charset="2"/>
              <a:buNone/>
              <a:defRPr/>
            </a:pPr>
            <a:endParaRPr kumimoji="0" lang="zh-CN" altLang="en-US" sz="3200" b="0" i="0" u="none" strike="noStrike" kern="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bg>
      <p:bgPr>
        <a:blipFill>
          <a:blip r:embed="rId1"/>
          <a:stretch>
            <a:fillRect/>
          </a:stretch>
        </a:blip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6908800" y="214313"/>
            <a:ext cx="2051050" cy="5889625"/>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755650" y="214313"/>
            <a:ext cx="6000750" cy="5889625"/>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a:blip r:embed="rId1"/>
          <a:stretch>
            <a:fillRect/>
          </a:stretch>
        </a:blipFill>
        <a:effectLst/>
      </p:bgPr>
    </p:bg>
    <p:spTree>
      <p:nvGrpSpPr>
        <p:cNvPr id="1" name=""/>
        <p:cNvGrpSpPr/>
        <p:nvPr/>
      </p:nvGrpSpPr>
      <p:grpSpPr>
        <a:xfrm>
          <a:off x="0" y="0"/>
          <a:ext cx="0" cy="0"/>
        </a:xfrm>
      </p:grpSpPr>
      <p:sp>
        <p:nvSpPr>
          <p:cNvPr id="7180" name="标题 7179"/>
          <p:cNvSpPr>
            <a:spLocks noGrp="1"/>
          </p:cNvSpPr>
          <p:nvPr>
            <p:ph type="ctrTitle"/>
          </p:nvPr>
        </p:nvSpPr>
        <p:spPr>
          <a:xfrm>
            <a:off x="990600" y="1676400"/>
            <a:ext cx="7772400" cy="1462088"/>
          </a:xfrm>
          <a:prstGeom prst="rect">
            <a:avLst/>
          </a:prstGeom>
          <a:noFill/>
          <a:ln>
            <a:noFill/>
            <a:miter lim="800000"/>
          </a:ln>
          <a:effectLst/>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t>单击此处编辑母版标题样式</a:t>
            </a: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fld id="{B09995C4-5C4C-4F88-BB0E-E8BDD96C840A}" type="datetime1">
              <a:rPr lang="zh-CN" altLang="en-US" sz="1400">
                <a:latin typeface="Tahoma" pitchFamily="34" charset="0"/>
              </a:rPr>
              <a:t>2023/12/14</a:t>
            </a:fld>
            <a:endParaRPr sz="1400">
              <a:latin typeface="Tahoma" pitchFamily="34" charset="0"/>
            </a:endParaRPr>
          </a:p>
        </p:txBody>
      </p:sp>
      <p:sp>
        <p:nvSpPr>
          <p:cNvPr id="5" name="Footer Placeholder 4"/>
          <p:cNvSpPr>
            <a:spLocks noGrp="1"/>
          </p:cNvSpPr>
          <p:nvPr>
            <p:ph type="ftr" sz="quarter" idx="11"/>
          </p:nvPr>
        </p:nvSpPr>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lgn="ctr"/>
            <a:fld id="{6A236939-625E-4114-8F5A-C94CD3645475}" type="footer">
              <a:rPr sz="1400">
                <a:latin typeface="Tahoma" pitchFamily="34" charset="0"/>
              </a:rPr>
              <a:t>*</a:t>
            </a:fld>
            <a:endParaRPr sz="1400">
              <a:latin typeface="Tahoma" pitchFamily="34" charset="0"/>
            </a:endParaRPr>
          </a:p>
        </p:txBody>
      </p:sp>
      <p:sp>
        <p:nvSpPr>
          <p:cNvPr id="6" name="Slide Number Placeholder 5"/>
          <p:cNvSpPr>
            <a:spLocks noGrp="1"/>
          </p:cNvSpPr>
          <p:nvPr>
            <p:ph type="sldNum" sz="quarter" idx="12"/>
          </p:nvPr>
        </p:nvSpPr>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lgn="r"/>
            <a:fld id="{93AE1883-0942-4AA3-9DB2-9C7C3A0314B1}" type="slidenum">
              <a:rPr sz="1400">
                <a:latin typeface="Tahoma" pitchFamily="34" charset="0"/>
              </a:rPr>
              <a:t>‹#›</a:t>
            </a:fld>
            <a:endParaRPr 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标题幻灯片">
    <p:bg>
      <p:bgPr>
        <a:blipFill>
          <a:blip r:embed="rId1"/>
          <a:stretch>
            <a:fillRect/>
          </a:stretch>
        </a:blipFill>
        <a:effectLst/>
      </p:bgPr>
    </p:bg>
    <p:spTree>
      <p:nvGrpSpPr>
        <p:cNvPr id="1" name=""/>
        <p:cNvGrpSpPr/>
        <p:nvPr/>
      </p:nvGrpSpPr>
      <p:grpSpPr>
        <a:xfrm>
          <a:off x="0" y="0"/>
          <a:ext cx="0" cy="0"/>
        </a:xfrm>
      </p:grpSpPr>
      <p:sp>
        <p:nvSpPr>
          <p:cNvPr id="7180" name="Rectangle 12"/>
          <p:cNvSpPr>
            <a:spLocks noGrp="1" noChangeArrowheads="1"/>
          </p:cNvSpPr>
          <p:nvPr>
            <p:ph type="ctrTitle"/>
          </p:nvPr>
        </p:nvSpPr>
        <p:spPr>
          <a:xfrm>
            <a:off x="990600" y="1676400"/>
            <a:ext cx="7772400" cy="1462088"/>
          </a:xfrm>
        </p:spPr>
        <p:txBody>
          <a:bodyPr/>
          <a:lstStyle>
            <a:lvl1pPr>
              <a:defRPr/>
            </a:lvl1pPr>
          </a:lstStyle>
          <a:p>
            <a:pPr lvl="0"/>
            <a:r>
              <a:rPr lang="zh-CN" altLang="en-US" noProof="0"/>
              <a:t>单击此处编辑母版标题样式</a:t>
            </a: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755650" y="1989138"/>
            <a:ext cx="40259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933950" y="1989138"/>
            <a:ext cx="40259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folHlink"/>
              </a:buClr>
              <a:buSzPct val="60000"/>
              <a:buFont typeface="Wingdings" pitchFamily="2" charset="2"/>
              <a:buNone/>
              <a:defRPr/>
            </a:pPr>
            <a:endParaRPr kumimoji="0" lang="zh-CN" altLang="en-US" sz="3200" b="0" i="0" u="none" strike="noStrike" kern="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bg>
      <p:bgPr>
        <a:blipFill>
          <a:blip r:embed="rId1"/>
          <a:stretch>
            <a:fillRect/>
          </a:stretch>
        </a:blip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6908800" y="214313"/>
            <a:ext cx="2051050" cy="5889625"/>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755650" y="214313"/>
            <a:ext cx="6000750" cy="5889625"/>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标题幻灯片">
    <p:bg>
      <p:bgPr>
        <a:blipFill>
          <a:blip r:embed="rId1"/>
          <a:stretch>
            <a:fillRect/>
          </a:stretch>
        </a:blipFill>
        <a:effectLst/>
      </p:bgPr>
    </p:bg>
    <p:spTree>
      <p:nvGrpSpPr>
        <p:cNvPr id="1" name=""/>
        <p:cNvGrpSpPr/>
        <p:nvPr/>
      </p:nvGrpSpPr>
      <p:grpSpPr>
        <a:xfrm>
          <a:off x="0" y="0"/>
          <a:ext cx="0" cy="0"/>
        </a:xfrm>
      </p:grpSpPr>
      <p:sp>
        <p:nvSpPr>
          <p:cNvPr id="7180" name="Rectangle 12"/>
          <p:cNvSpPr>
            <a:spLocks noGrp="1" noChangeArrowheads="1"/>
          </p:cNvSpPr>
          <p:nvPr>
            <p:ph type="ctrTitle"/>
          </p:nvPr>
        </p:nvSpPr>
        <p:spPr>
          <a:xfrm>
            <a:off x="990600" y="1676400"/>
            <a:ext cx="7772400" cy="1462088"/>
          </a:xfrm>
        </p:spPr>
        <p:txBody>
          <a:bodyPr/>
          <a:lstStyle>
            <a:lvl1pPr>
              <a:defRPr/>
            </a:lvl1pPr>
          </a:lstStyle>
          <a:p>
            <a:pPr lvl="0"/>
            <a:r>
              <a:rPr lang="zh-CN" altLang="en-US" noProof="0"/>
              <a:t>单击此处编辑母版标题样式</a:t>
            </a:r>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755650" y="1989138"/>
            <a:ext cx="40259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933950" y="1989138"/>
            <a:ext cx="40259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folHlink"/>
              </a:buClr>
              <a:buSzPct val="60000"/>
              <a:buFont typeface="Wingdings" pitchFamily="2" charset="2"/>
              <a:buNone/>
              <a:defRPr/>
            </a:pPr>
            <a:endParaRPr kumimoji="0" lang="zh-CN" altLang="en-US" sz="3200" b="0" i="0" u="none" strike="noStrike" kern="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bg>
      <p:bgPr>
        <a:blipFill>
          <a:blip r:embed="rId1"/>
          <a:stretch>
            <a:fillRect/>
          </a:stretch>
        </a:blip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6908800" y="214313"/>
            <a:ext cx="2051050" cy="5889625"/>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755650" y="214313"/>
            <a:ext cx="6000750" cy="5889625"/>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slideLayout" Target="../slideLayouts/slideLayout24.xml" /><Relationship Id="rId3" Type="http://schemas.openxmlformats.org/officeDocument/2006/relationships/image" Target="../media/image1.png" /><Relationship Id="rId4"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slideLayout" Target="../slideLayouts/slideLayout34.xml" /><Relationship Id="rId11" Type="http://schemas.openxmlformats.org/officeDocument/2006/relationships/slideLayout" Target="../slideLayouts/slideLayout35.xml" /><Relationship Id="rId12" Type="http://schemas.openxmlformats.org/officeDocument/2006/relationships/image" Target="../media/image1.png" /><Relationship Id="rId13" Type="http://schemas.openxmlformats.org/officeDocument/2006/relationships/theme" Target="../theme/theme4.xml" /><Relationship Id="rId2" Type="http://schemas.openxmlformats.org/officeDocument/2006/relationships/slideLayout" Target="../slideLayouts/slideLayout26.xml" /><Relationship Id="rId3" Type="http://schemas.openxmlformats.org/officeDocument/2006/relationships/slideLayout" Target="../slideLayouts/slideLayout27.xml" /><Relationship Id="rId4" Type="http://schemas.openxmlformats.org/officeDocument/2006/relationships/slideLayout" Target="../slideLayouts/slideLayout28.xml" /><Relationship Id="rId5" Type="http://schemas.openxmlformats.org/officeDocument/2006/relationships/slideLayout" Target="../slideLayouts/slideLayout29.xml" /><Relationship Id="rId6" Type="http://schemas.openxmlformats.org/officeDocument/2006/relationships/slideLayout" Target="../slideLayouts/slideLayout30.xml" /><Relationship Id="rId7" Type="http://schemas.openxmlformats.org/officeDocument/2006/relationships/slideLayout" Target="../slideLayouts/slideLayout31.xml" /><Relationship Id="rId8" Type="http://schemas.openxmlformats.org/officeDocument/2006/relationships/slideLayout" Target="../slideLayouts/slideLayout32.xml" /><Relationship Id="rId9" Type="http://schemas.openxmlformats.org/officeDocument/2006/relationships/slideLayout" Target="../slideLayouts/slideLayout33.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36.xml" /><Relationship Id="rId10" Type="http://schemas.openxmlformats.org/officeDocument/2006/relationships/slideLayout" Target="../slideLayouts/slideLayout45.xml" /><Relationship Id="rId11" Type="http://schemas.openxmlformats.org/officeDocument/2006/relationships/slideLayout" Target="../slideLayouts/slideLayout46.xml" /><Relationship Id="rId12" Type="http://schemas.openxmlformats.org/officeDocument/2006/relationships/image" Target="../media/image1.png" /><Relationship Id="rId13" Type="http://schemas.openxmlformats.org/officeDocument/2006/relationships/theme" Target="../theme/theme5.xml" /><Relationship Id="rId2" Type="http://schemas.openxmlformats.org/officeDocument/2006/relationships/slideLayout" Target="../slideLayouts/slideLayout37.xml" /><Relationship Id="rId3" Type="http://schemas.openxmlformats.org/officeDocument/2006/relationships/slideLayout" Target="../slideLayouts/slideLayout38.xml" /><Relationship Id="rId4" Type="http://schemas.openxmlformats.org/officeDocument/2006/relationships/slideLayout" Target="../slideLayouts/slideLayout39.xml" /><Relationship Id="rId5" Type="http://schemas.openxmlformats.org/officeDocument/2006/relationships/slideLayout" Target="../slideLayouts/slideLayout40.xml" /><Relationship Id="rId6" Type="http://schemas.openxmlformats.org/officeDocument/2006/relationships/slideLayout" Target="../slideLayouts/slideLayout41.xml" /><Relationship Id="rId7" Type="http://schemas.openxmlformats.org/officeDocument/2006/relationships/slideLayout" Target="../slideLayouts/slideLayout42.xml" /><Relationship Id="rId8" Type="http://schemas.openxmlformats.org/officeDocument/2006/relationships/slideLayout" Target="../slideLayouts/slideLayout43.xml" /><Relationship Id="rId9" Type="http://schemas.openxmlformats.org/officeDocument/2006/relationships/slideLayout" Target="../slideLayouts/slideLayout4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2"/>
          <a:stretch>
            <a:fillRect/>
          </a:stretch>
        </a:blipFill>
        <a:effectLst/>
      </p:bgPr>
    </p:bg>
    <p:spTree>
      <p:nvGrpSpPr>
        <p:cNvPr id="1" name=""/>
        <p:cNvGrpSpPr/>
        <p:nvPr/>
      </p:nvGrpSpPr>
      <p:grpSpPr>
        <a:xfrm>
          <a:off x="0" y="0"/>
          <a:ext cx="0" cy="0"/>
        </a:xfrm>
      </p:grpSpPr>
      <p:sp>
        <p:nvSpPr>
          <p:cNvPr id="1027" name="Rectangle 2"/>
          <p:cNvSpPr/>
          <p:nvPr/>
        </p:nvSpPr>
        <p:spPr bwMode="ltGray">
          <a:xfrm>
            <a:off x="417513" y="1098550"/>
            <a:ext cx="438150" cy="474663"/>
          </a:xfrm>
          <a:prstGeom prst="rect">
            <a:avLst/>
          </a:prstGeom>
          <a:solidFill>
            <a:schemeClr val="accent2"/>
          </a:soli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28" name="Rectangle 3"/>
          <p:cNvSpPr/>
          <p:nvPr/>
        </p:nvSpPr>
        <p:spPr bwMode="ltGray">
          <a:xfrm>
            <a:off x="800100" y="1098550"/>
            <a:ext cx="328613" cy="474663"/>
          </a:xfrm>
          <a:prstGeom prst="rect">
            <a:avLst/>
          </a:prstGeom>
          <a:gradFill rotWithShape="0">
            <a:gsLst>
              <a:gs pos="0">
                <a:schemeClr val="accent2"/>
              </a:gs>
              <a:gs pos="100000">
                <a:schemeClr val="bg1"/>
              </a:gs>
            </a:gsLst>
            <a:lin ang="0" scaled="1"/>
          </a:gra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29" name="Rectangle 4"/>
          <p:cNvSpPr/>
          <p:nvPr/>
        </p:nvSpPr>
        <p:spPr bwMode="ltGray">
          <a:xfrm>
            <a:off x="541338" y="1520825"/>
            <a:ext cx="422275" cy="474663"/>
          </a:xfrm>
          <a:prstGeom prst="rect">
            <a:avLst/>
          </a:prstGeom>
          <a:solidFill>
            <a:schemeClr val="folHlink"/>
          </a:soli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30" name="Rectangle 5"/>
          <p:cNvSpPr/>
          <p:nvPr/>
        </p:nvSpPr>
        <p:spPr bwMode="ltGray">
          <a:xfrm>
            <a:off x="911225" y="1520825"/>
            <a:ext cx="368300" cy="474663"/>
          </a:xfrm>
          <a:prstGeom prst="rect">
            <a:avLst/>
          </a:prstGeom>
          <a:gradFill rotWithShape="0">
            <a:gsLst>
              <a:gs pos="0">
                <a:schemeClr val="folHlink"/>
              </a:gs>
              <a:gs pos="100000">
                <a:schemeClr val="bg1"/>
              </a:gs>
            </a:gsLst>
            <a:lin ang="0" scaled="1"/>
          </a:gra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31" name="Rectangle 6"/>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32" name="Rectangle 7"/>
          <p:cNvSpPr/>
          <p:nvPr/>
        </p:nvSpPr>
        <p:spPr bwMode="gray">
          <a:xfrm>
            <a:off x="762000" y="990600"/>
            <a:ext cx="31750" cy="1052513"/>
          </a:xfrm>
          <a:prstGeom prst="rect">
            <a:avLst/>
          </a:prstGeom>
          <a:solidFill>
            <a:schemeClr val="bg2"/>
          </a:soli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33" name="Rectangle 8"/>
          <p:cNvSpPr/>
          <p:nvPr/>
        </p:nvSpPr>
        <p:spPr bwMode="gray">
          <a:xfrm>
            <a:off x="442913" y="1781175"/>
            <a:ext cx="8226425" cy="31750"/>
          </a:xfrm>
          <a:prstGeom prst="rect">
            <a:avLst/>
          </a:prstGeom>
          <a:gradFill rotWithShape="0">
            <a:gsLst>
              <a:gs pos="0">
                <a:schemeClr val="bg2"/>
              </a:gs>
              <a:gs pos="100000">
                <a:schemeClr val="bg1"/>
              </a:gs>
            </a:gsLst>
            <a:lin ang="0" scaled="1"/>
          </a:gra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34" name="Rectangle 9"/>
          <p:cNvSpPr>
            <a:spLocks noGrp="1"/>
          </p:cNvSpPr>
          <p:nvPr>
            <p:ph type="title"/>
          </p:nvPr>
        </p:nvSpPr>
        <p:spPr>
          <a:xfrm>
            <a:off x="1150938" y="214313"/>
            <a:ext cx="7793037" cy="1462087"/>
          </a:xfrm>
          <a:prstGeom prst="rect">
            <a:avLst/>
          </a:prstGeom>
          <a:noFill/>
          <a:ln>
            <a:noFill/>
            <a:miter lim="800000"/>
          </a:ln>
          <a:effectLst/>
        </p:spPr>
        <p:txBody>
          <a:bodyPr anchor="b"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Tahoma" pitchFamily="34" charset="0"/>
                <a:ea typeface="宋体" pitchFamily="2" charset="-122"/>
                <a:cs typeface="+mj-cs"/>
              </a:defRPr>
            </a:lvl1pPr>
          </a:lstStyle>
          <a:p>
            <a:pPr lvl="0"/>
            <a:r>
              <a:t>单击此处编辑母版标题样式</a:t>
            </a:r>
          </a:p>
        </p:txBody>
      </p:sp>
      <p:sp>
        <p:nvSpPr>
          <p:cNvPr id="1035" name="Rectangle 10"/>
          <p:cNvSpPr>
            <a:spLocks noGrp="1"/>
          </p:cNvSpPr>
          <p:nvPr>
            <p:ph type="body" idx="1"/>
          </p:nvPr>
        </p:nvSpPr>
        <p:spPr>
          <a:xfrm>
            <a:off x="755650" y="1989138"/>
            <a:ext cx="8204200" cy="4114800"/>
          </a:xfrm>
          <a:prstGeom prst="rect">
            <a:avLst/>
          </a:prstGeom>
          <a:noFill/>
          <a:ln>
            <a:noFill/>
            <a:miter lim="800000"/>
          </a:ln>
          <a:effectLst/>
        </p:spPr>
        <p:txBody>
          <a:bodyPr>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3660"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ransition/>
  <p:timing/>
  <p:txStyles>
    <p:titleStyle>
      <a:lvl1pPr marL="0" indent="0" algn="l" defTabSz="914400" rtl="0" eaLnBrk="0" fontAlgn="base" hangingPunct="0">
        <a:lnSpc>
          <a:spcPct val="100000"/>
        </a:lnSpc>
        <a:spcBef>
          <a:spcPct val="0"/>
        </a:spcBef>
        <a:spcAft>
          <a:spcPct val="0"/>
        </a:spcAft>
        <a:buClrTx/>
        <a:buSzTx/>
        <a:buFontTx/>
        <a:buNone/>
        <a:defRPr kumimoji="0" sz="4400" b="0" i="0" u="none" baseline="0">
          <a:solidFill>
            <a:schemeClr val="tx2"/>
          </a:solidFill>
          <a:effectLst/>
          <a:latin typeface="Tahoma" pitchFamily="34" charset="0"/>
          <a:ea typeface="宋体" pitchFamily="2" charset="-122"/>
          <a:cs typeface="+mj-cs"/>
        </a:defRPr>
      </a:lvl1pPr>
    </p:titleStyle>
    <p:body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3"/>
          <a:stretch>
            <a:fillRect/>
          </a:stretch>
        </a:blipFill>
        <a:effectLst/>
      </p:bgPr>
    </p:bg>
    <p:spTree>
      <p:nvGrpSpPr>
        <p:cNvPr id="1" name=""/>
        <p:cNvGrpSpPr/>
        <p:nvPr/>
      </p:nvGrpSpPr>
      <p:grpSpPr>
        <a:xfrm>
          <a:off x="0" y="0"/>
          <a:ext cx="0" cy="0"/>
        </a:xfrm>
      </p:grpSpPr>
      <p:sp>
        <p:nvSpPr>
          <p:cNvPr id="6146" name="Rectangle 2"/>
          <p:cNvSpPr/>
          <p:nvPr/>
        </p:nvSpPr>
        <p:spPr bwMode="ltGray">
          <a:xfrm>
            <a:off x="417513" y="1098550"/>
            <a:ext cx="438150" cy="474663"/>
          </a:xfrm>
          <a:prstGeom prst="rect">
            <a:avLst/>
          </a:prstGeom>
          <a:solidFill>
            <a:schemeClr val="accent2"/>
          </a:solidFill>
          <a:ln>
            <a:noFill/>
            <a:miter lim="800000"/>
          </a:ln>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algn="ctr"/>
            <a:endParaRPr kumimoji="1" sz="2400">
              <a:latin typeface="Tahoma" pitchFamily="34" charset="0"/>
            </a:endParaRPr>
          </a:p>
        </p:txBody>
      </p:sp>
      <p:sp>
        <p:nvSpPr>
          <p:cNvPr id="6147" name="Rectangle 3"/>
          <p:cNvSpPr/>
          <p:nvPr/>
        </p:nvSpPr>
        <p:spPr bwMode="ltGray">
          <a:xfrm>
            <a:off x="800100" y="1098550"/>
            <a:ext cx="328613" cy="474663"/>
          </a:xfrm>
          <a:prstGeom prst="rect">
            <a:avLst/>
          </a:prstGeom>
          <a:gradFill rotWithShape="0">
            <a:gsLst>
              <a:gs pos="0">
                <a:schemeClr val="accent2"/>
              </a:gs>
              <a:gs pos="100000">
                <a:schemeClr val="bg1"/>
              </a:gs>
            </a:gsLst>
            <a:lin ang="0" scaled="1"/>
          </a:gradFill>
          <a:ln>
            <a:noFill/>
            <a:miter lim="800000"/>
          </a:ln>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algn="ctr"/>
            <a:endParaRPr kumimoji="1" sz="2400">
              <a:latin typeface="Tahoma" pitchFamily="34" charset="0"/>
            </a:endParaRPr>
          </a:p>
        </p:txBody>
      </p:sp>
      <p:sp>
        <p:nvSpPr>
          <p:cNvPr id="6148" name="Rectangle 4"/>
          <p:cNvSpPr/>
          <p:nvPr/>
        </p:nvSpPr>
        <p:spPr bwMode="ltGray">
          <a:xfrm>
            <a:off x="541338" y="1520825"/>
            <a:ext cx="422275" cy="474663"/>
          </a:xfrm>
          <a:prstGeom prst="rect">
            <a:avLst/>
          </a:prstGeom>
          <a:solidFill>
            <a:schemeClr val="folHlink"/>
          </a:solidFill>
          <a:ln>
            <a:noFill/>
            <a:miter lim="800000"/>
          </a:ln>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algn="ctr"/>
            <a:endParaRPr kumimoji="1" sz="2400">
              <a:latin typeface="Tahoma" pitchFamily="34" charset="0"/>
            </a:endParaRPr>
          </a:p>
        </p:txBody>
      </p:sp>
      <p:sp>
        <p:nvSpPr>
          <p:cNvPr id="6149" name="Rectangle 5"/>
          <p:cNvSpPr/>
          <p:nvPr/>
        </p:nvSpPr>
        <p:spPr bwMode="ltGray">
          <a:xfrm>
            <a:off x="911225" y="1520825"/>
            <a:ext cx="368300" cy="474663"/>
          </a:xfrm>
          <a:prstGeom prst="rect">
            <a:avLst/>
          </a:prstGeom>
          <a:gradFill rotWithShape="0">
            <a:gsLst>
              <a:gs pos="0">
                <a:schemeClr val="folHlink"/>
              </a:gs>
              <a:gs pos="100000">
                <a:schemeClr val="bg1"/>
              </a:gs>
            </a:gsLst>
            <a:lin ang="0" scaled="1"/>
          </a:gradFill>
          <a:ln>
            <a:noFill/>
            <a:miter lim="800000"/>
          </a:ln>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algn="ctr"/>
            <a:endParaRPr kumimoji="1" sz="2400">
              <a:latin typeface="Tahoma" pitchFamily="34" charset="0"/>
            </a:endParaRPr>
          </a:p>
        </p:txBody>
      </p:sp>
      <p:sp>
        <p:nvSpPr>
          <p:cNvPr id="6150" name="Rectangle 6"/>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miter lim="800000"/>
          </a:ln>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algn="ctr"/>
            <a:endParaRPr kumimoji="1" sz="2400">
              <a:latin typeface="Tahoma" pitchFamily="34" charset="0"/>
            </a:endParaRPr>
          </a:p>
        </p:txBody>
      </p:sp>
      <p:sp>
        <p:nvSpPr>
          <p:cNvPr id="6151" name="Rectangle 7"/>
          <p:cNvSpPr/>
          <p:nvPr/>
        </p:nvSpPr>
        <p:spPr bwMode="gray">
          <a:xfrm>
            <a:off x="762000" y="990600"/>
            <a:ext cx="31750" cy="1052513"/>
          </a:xfrm>
          <a:prstGeom prst="rect">
            <a:avLst/>
          </a:prstGeom>
          <a:solidFill>
            <a:schemeClr val="bg2"/>
          </a:solidFill>
          <a:ln>
            <a:noFill/>
            <a:miter lim="800000"/>
          </a:ln>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algn="ctr"/>
            <a:endParaRPr kumimoji="1" sz="2400">
              <a:latin typeface="Tahoma" pitchFamily="34" charset="0"/>
            </a:endParaRPr>
          </a:p>
        </p:txBody>
      </p:sp>
      <p:sp>
        <p:nvSpPr>
          <p:cNvPr id="6152" name="Rectangle 8"/>
          <p:cNvSpPr/>
          <p:nvPr/>
        </p:nvSpPr>
        <p:spPr bwMode="gray">
          <a:xfrm>
            <a:off x="442913" y="1781175"/>
            <a:ext cx="8226425" cy="31750"/>
          </a:xfrm>
          <a:prstGeom prst="rect">
            <a:avLst/>
          </a:prstGeom>
          <a:gradFill rotWithShape="0">
            <a:gsLst>
              <a:gs pos="0">
                <a:schemeClr val="bg2"/>
              </a:gs>
              <a:gs pos="100000">
                <a:schemeClr val="bg1"/>
              </a:gs>
            </a:gsLst>
            <a:lin ang="0" scaled="1"/>
          </a:gradFill>
          <a:ln>
            <a:noFill/>
            <a:miter lim="800000"/>
          </a:ln>
          <a:effectLst/>
        </p:spPr>
        <p:txBody>
          <a:bodyPr wrap="none" anchor="ctr"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algn="ctr"/>
            <a:endParaRPr kumimoji="1" sz="2400">
              <a:latin typeface="Tahoma" pitchFamily="34" charset="0"/>
            </a:endParaRPr>
          </a:p>
        </p:txBody>
      </p:sp>
      <p:sp>
        <p:nvSpPr>
          <p:cNvPr id="6153" name="Rectangle 9"/>
          <p:cNvSpPr>
            <a:spLocks noGrp="1"/>
          </p:cNvSpPr>
          <p:nvPr>
            <p:ph type="title"/>
          </p:nvPr>
        </p:nvSpPr>
        <p:spPr>
          <a:xfrm>
            <a:off x="1150938" y="214313"/>
            <a:ext cx="7793037" cy="1462087"/>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t>单击此处编辑母版标题样式</a:t>
            </a:r>
          </a:p>
        </p:txBody>
      </p:sp>
      <p:sp>
        <p:nvSpPr>
          <p:cNvPr id="6154" name="文本占位符 6153"/>
          <p:cNvSpPr>
            <a:spLocks noGrp="1"/>
          </p:cNvSpPr>
          <p:nvPr>
            <p:ph type="body" idx="1"/>
          </p:nvPr>
        </p:nvSpPr>
        <p:spPr>
          <a:xfrm>
            <a:off x="755650" y="1989138"/>
            <a:ext cx="82042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3689" r:id="rId1"/>
    <p:sldLayoutId id="2147483690" r:id="rId2"/>
  </p:sldLayoutIdLst>
  <p:transition/>
  <p:timing/>
  <p:txStyles>
    <p:titleStyle>
      <a:lvl1pPr marL="0" indent="0" algn="l" defTabSz="914400" rtl="0" eaLnBrk="1" fontAlgn="base" hangingPunct="1">
        <a:lnSpc>
          <a:spcPct val="100000"/>
        </a:lnSpc>
        <a:spcBef>
          <a:spcPct val="0"/>
        </a:spcBef>
        <a:spcAft>
          <a:spcPct val="0"/>
        </a:spcAft>
        <a:buClrTx/>
        <a:buSzTx/>
        <a:buFontTx/>
        <a:buNone/>
        <a:defRPr kumimoji="0" sz="4400" b="0" i="0" u="none" baseline="0">
          <a:solidFill>
            <a:schemeClr val="tx2"/>
          </a:solidFill>
          <a:effectLst/>
          <a:latin typeface="Tahoma"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sz="2000" b="0" i="0" u="none" baseline="0">
          <a:solidFill>
            <a:schemeClr val="tx1"/>
          </a:solidFill>
          <a:effectLst/>
          <a:latin typeface="Tahoma" pitchFamily="34" charset="0"/>
          <a:ea typeface="宋体" pitchFamily="2" charset="-122"/>
        </a:defRPr>
      </a:lvl5pPr>
    </p:bodyStyle>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2"/>
          <a:stretch>
            <a:fillRect/>
          </a:stretch>
        </a:blipFill>
        <a:effectLst/>
      </p:bgPr>
    </p:bg>
    <p:spTree>
      <p:nvGrpSpPr>
        <p:cNvPr id="1" name=""/>
        <p:cNvGrpSpPr/>
        <p:nvPr/>
      </p:nvGrpSpPr>
      <p:grpSpPr>
        <a:xfrm>
          <a:off x="0" y="0"/>
          <a:ext cx="0" cy="0"/>
        </a:xfrm>
      </p:grpSpPr>
      <p:sp>
        <p:nvSpPr>
          <p:cNvPr id="1027" name="Rectangle 2"/>
          <p:cNvSpPr/>
          <p:nvPr/>
        </p:nvSpPr>
        <p:spPr bwMode="ltGray">
          <a:xfrm>
            <a:off x="417513" y="1098550"/>
            <a:ext cx="438150" cy="474663"/>
          </a:xfrm>
          <a:prstGeom prst="rect">
            <a:avLst/>
          </a:prstGeom>
          <a:solidFill>
            <a:schemeClr val="accent2"/>
          </a:soli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28" name="Rectangle 3"/>
          <p:cNvSpPr/>
          <p:nvPr/>
        </p:nvSpPr>
        <p:spPr bwMode="ltGray">
          <a:xfrm>
            <a:off x="800100" y="1098550"/>
            <a:ext cx="328613" cy="474663"/>
          </a:xfrm>
          <a:prstGeom prst="rect">
            <a:avLst/>
          </a:prstGeom>
          <a:gradFill rotWithShape="0">
            <a:gsLst>
              <a:gs pos="0">
                <a:schemeClr val="accent2"/>
              </a:gs>
              <a:gs pos="100000">
                <a:schemeClr val="bg1"/>
              </a:gs>
            </a:gsLst>
            <a:lin ang="0" scaled="1"/>
          </a:gra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29" name="Rectangle 4"/>
          <p:cNvSpPr/>
          <p:nvPr/>
        </p:nvSpPr>
        <p:spPr bwMode="ltGray">
          <a:xfrm>
            <a:off x="541338" y="1520825"/>
            <a:ext cx="422275" cy="474663"/>
          </a:xfrm>
          <a:prstGeom prst="rect">
            <a:avLst/>
          </a:prstGeom>
          <a:solidFill>
            <a:schemeClr val="folHlink"/>
          </a:soli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30" name="Rectangle 5"/>
          <p:cNvSpPr/>
          <p:nvPr/>
        </p:nvSpPr>
        <p:spPr bwMode="ltGray">
          <a:xfrm>
            <a:off x="911225" y="1520825"/>
            <a:ext cx="368300" cy="474663"/>
          </a:xfrm>
          <a:prstGeom prst="rect">
            <a:avLst/>
          </a:prstGeom>
          <a:gradFill rotWithShape="0">
            <a:gsLst>
              <a:gs pos="0">
                <a:schemeClr val="folHlink"/>
              </a:gs>
              <a:gs pos="100000">
                <a:schemeClr val="bg1"/>
              </a:gs>
            </a:gsLst>
            <a:lin ang="0" scaled="1"/>
          </a:gra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31" name="Rectangle 6"/>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32" name="Rectangle 7"/>
          <p:cNvSpPr/>
          <p:nvPr/>
        </p:nvSpPr>
        <p:spPr bwMode="gray">
          <a:xfrm>
            <a:off x="762000" y="990600"/>
            <a:ext cx="31750" cy="1052513"/>
          </a:xfrm>
          <a:prstGeom prst="rect">
            <a:avLst/>
          </a:prstGeom>
          <a:solidFill>
            <a:schemeClr val="bg2"/>
          </a:soli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33" name="Rectangle 8"/>
          <p:cNvSpPr/>
          <p:nvPr/>
        </p:nvSpPr>
        <p:spPr bwMode="gray">
          <a:xfrm>
            <a:off x="442913" y="1781175"/>
            <a:ext cx="8226425" cy="31750"/>
          </a:xfrm>
          <a:prstGeom prst="rect">
            <a:avLst/>
          </a:prstGeom>
          <a:gradFill rotWithShape="0">
            <a:gsLst>
              <a:gs pos="0">
                <a:schemeClr val="bg2"/>
              </a:gs>
              <a:gs pos="100000">
                <a:schemeClr val="bg1"/>
              </a:gs>
            </a:gsLst>
            <a:lin ang="0" scaled="1"/>
          </a:gra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34" name="Rectangle 9"/>
          <p:cNvSpPr>
            <a:spLocks noGrp="1"/>
          </p:cNvSpPr>
          <p:nvPr>
            <p:ph type="title"/>
          </p:nvPr>
        </p:nvSpPr>
        <p:spPr>
          <a:xfrm>
            <a:off x="1150938" y="214313"/>
            <a:ext cx="7793037" cy="1462087"/>
          </a:xfrm>
          <a:prstGeom prst="rect">
            <a:avLst/>
          </a:prstGeom>
          <a:noFill/>
          <a:ln>
            <a:noFill/>
            <a:miter lim="800000"/>
          </a:ln>
          <a:effectLst/>
        </p:spPr>
        <p:txBody>
          <a:bodyPr anchor="b"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Tahoma" pitchFamily="34" charset="0"/>
                <a:ea typeface="宋体" pitchFamily="2" charset="-122"/>
                <a:cs typeface="+mj-cs"/>
              </a:defRPr>
            </a:lvl1pPr>
          </a:lstStyle>
          <a:p>
            <a:pPr lvl="0"/>
            <a:r>
              <a:t>单击此处编辑母版标题样式</a:t>
            </a:r>
          </a:p>
        </p:txBody>
      </p:sp>
      <p:sp>
        <p:nvSpPr>
          <p:cNvPr id="1035" name="Rectangle 10"/>
          <p:cNvSpPr>
            <a:spLocks noGrp="1"/>
          </p:cNvSpPr>
          <p:nvPr>
            <p:ph type="body" idx="1"/>
          </p:nvPr>
        </p:nvSpPr>
        <p:spPr>
          <a:xfrm>
            <a:off x="755650" y="1989138"/>
            <a:ext cx="8204200" cy="4114800"/>
          </a:xfrm>
          <a:prstGeom prst="rect">
            <a:avLst/>
          </a:prstGeom>
          <a:noFill/>
          <a:ln>
            <a:noFill/>
            <a:miter lim="800000"/>
          </a:ln>
          <a:effectLst/>
        </p:spPr>
        <p:txBody>
          <a:bodyPr>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Lst>
  <p:transition/>
  <p:timing/>
  <p:txStyles>
    <p:titleStyle>
      <a:lvl1pPr marL="0" indent="0" algn="l" defTabSz="914400" rtl="0" eaLnBrk="0" fontAlgn="base" hangingPunct="0">
        <a:lnSpc>
          <a:spcPct val="100000"/>
        </a:lnSpc>
        <a:spcBef>
          <a:spcPct val="0"/>
        </a:spcBef>
        <a:spcAft>
          <a:spcPct val="0"/>
        </a:spcAft>
        <a:buClrTx/>
        <a:buSzTx/>
        <a:buFontTx/>
        <a:buNone/>
        <a:defRPr kumimoji="0" sz="4400" b="0" i="0" u="none" baseline="0">
          <a:solidFill>
            <a:schemeClr val="tx2"/>
          </a:solidFill>
          <a:effectLst/>
          <a:latin typeface="Tahoma" pitchFamily="34" charset="0"/>
          <a:ea typeface="宋体" pitchFamily="2" charset="-122"/>
          <a:cs typeface="+mj-cs"/>
        </a:defRPr>
      </a:lvl1pPr>
    </p:titleStyle>
    <p:body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2"/>
          <a:stretch>
            <a:fillRect/>
          </a:stretch>
        </a:blipFill>
        <a:effectLst/>
      </p:bgPr>
    </p:bg>
    <p:spTree>
      <p:nvGrpSpPr>
        <p:cNvPr id="1" name=""/>
        <p:cNvGrpSpPr/>
        <p:nvPr/>
      </p:nvGrpSpPr>
      <p:grpSpPr>
        <a:xfrm>
          <a:off x="0" y="0"/>
          <a:ext cx="0" cy="0"/>
        </a:xfrm>
      </p:grpSpPr>
      <p:sp>
        <p:nvSpPr>
          <p:cNvPr id="1027" name="Rectangle 2"/>
          <p:cNvSpPr/>
          <p:nvPr/>
        </p:nvSpPr>
        <p:spPr bwMode="ltGray">
          <a:xfrm>
            <a:off x="417513" y="1098550"/>
            <a:ext cx="438150" cy="474663"/>
          </a:xfrm>
          <a:prstGeom prst="rect">
            <a:avLst/>
          </a:prstGeom>
          <a:solidFill>
            <a:schemeClr val="accent2"/>
          </a:soli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28" name="Rectangle 3"/>
          <p:cNvSpPr/>
          <p:nvPr/>
        </p:nvSpPr>
        <p:spPr bwMode="ltGray">
          <a:xfrm>
            <a:off x="800100" y="1098550"/>
            <a:ext cx="328613" cy="474663"/>
          </a:xfrm>
          <a:prstGeom prst="rect">
            <a:avLst/>
          </a:prstGeom>
          <a:gradFill rotWithShape="0">
            <a:gsLst>
              <a:gs pos="0">
                <a:schemeClr val="accent2"/>
              </a:gs>
              <a:gs pos="100000">
                <a:schemeClr val="bg1"/>
              </a:gs>
            </a:gsLst>
            <a:lin ang="0" scaled="1"/>
          </a:gra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29" name="Rectangle 4"/>
          <p:cNvSpPr/>
          <p:nvPr/>
        </p:nvSpPr>
        <p:spPr bwMode="ltGray">
          <a:xfrm>
            <a:off x="541338" y="1520825"/>
            <a:ext cx="422275" cy="474663"/>
          </a:xfrm>
          <a:prstGeom prst="rect">
            <a:avLst/>
          </a:prstGeom>
          <a:solidFill>
            <a:schemeClr val="folHlink"/>
          </a:soli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30" name="Rectangle 5"/>
          <p:cNvSpPr/>
          <p:nvPr/>
        </p:nvSpPr>
        <p:spPr bwMode="ltGray">
          <a:xfrm>
            <a:off x="911225" y="1520825"/>
            <a:ext cx="368300" cy="474663"/>
          </a:xfrm>
          <a:prstGeom prst="rect">
            <a:avLst/>
          </a:prstGeom>
          <a:gradFill rotWithShape="0">
            <a:gsLst>
              <a:gs pos="0">
                <a:schemeClr val="folHlink"/>
              </a:gs>
              <a:gs pos="100000">
                <a:schemeClr val="bg1"/>
              </a:gs>
            </a:gsLst>
            <a:lin ang="0" scaled="1"/>
          </a:gra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31" name="Rectangle 6"/>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32" name="Rectangle 7"/>
          <p:cNvSpPr/>
          <p:nvPr/>
        </p:nvSpPr>
        <p:spPr bwMode="gray">
          <a:xfrm>
            <a:off x="762000" y="990600"/>
            <a:ext cx="31750" cy="1052513"/>
          </a:xfrm>
          <a:prstGeom prst="rect">
            <a:avLst/>
          </a:prstGeom>
          <a:solidFill>
            <a:schemeClr val="bg2"/>
          </a:soli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33" name="Rectangle 8"/>
          <p:cNvSpPr/>
          <p:nvPr/>
        </p:nvSpPr>
        <p:spPr bwMode="gray">
          <a:xfrm>
            <a:off x="442913" y="1781175"/>
            <a:ext cx="8226425" cy="31750"/>
          </a:xfrm>
          <a:prstGeom prst="rect">
            <a:avLst/>
          </a:prstGeom>
          <a:gradFill rotWithShape="0">
            <a:gsLst>
              <a:gs pos="0">
                <a:schemeClr val="bg2"/>
              </a:gs>
              <a:gs pos="100000">
                <a:schemeClr val="bg1"/>
              </a:gs>
            </a:gsLst>
            <a:lin ang="0" scaled="1"/>
          </a:gradFill>
          <a:ln>
            <a:no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0" i="0" u="none" baseline="0">
                <a:solidFill>
                  <a:schemeClr val="tx1"/>
                </a:solidFill>
                <a:effectLst/>
                <a:latin typeface="Tahoma" pitchFamily="34" charset="0"/>
                <a:ea typeface="宋体" pitchFamily="2" charset="-122"/>
              </a:defRPr>
            </a:lvl5pPr>
          </a:lstStyle>
          <a:p>
            <a:pPr marL="0" lvl="0" indent="0" algn="ctr" eaLnBrk="1" hangingPunct="1"/>
            <a:endParaRPr kumimoji="1" lang="zh-CN" altLang="zh-CN" sz="2400"/>
          </a:p>
        </p:txBody>
      </p:sp>
      <p:sp>
        <p:nvSpPr>
          <p:cNvPr id="1034" name="Rectangle 9"/>
          <p:cNvSpPr>
            <a:spLocks noGrp="1"/>
          </p:cNvSpPr>
          <p:nvPr>
            <p:ph type="title"/>
          </p:nvPr>
        </p:nvSpPr>
        <p:spPr>
          <a:xfrm>
            <a:off x="1150938" y="214313"/>
            <a:ext cx="7793037" cy="1462087"/>
          </a:xfrm>
          <a:prstGeom prst="rect">
            <a:avLst/>
          </a:prstGeom>
          <a:noFill/>
          <a:ln>
            <a:noFill/>
            <a:miter lim="800000"/>
          </a:ln>
          <a:effectLst/>
        </p:spPr>
        <p:txBody>
          <a:bodyPr anchor="b"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Tahoma" pitchFamily="34" charset="0"/>
                <a:ea typeface="宋体" pitchFamily="2" charset="-122"/>
                <a:cs typeface="+mj-cs"/>
              </a:defRPr>
            </a:lvl1pPr>
          </a:lstStyle>
          <a:p>
            <a:pPr lvl="0"/>
            <a:r>
              <a:t>单击此处编辑母版标题样式</a:t>
            </a:r>
          </a:p>
        </p:txBody>
      </p:sp>
      <p:sp>
        <p:nvSpPr>
          <p:cNvPr id="1035" name="Rectangle 10"/>
          <p:cNvSpPr>
            <a:spLocks noGrp="1"/>
          </p:cNvSpPr>
          <p:nvPr>
            <p:ph type="body" idx="1"/>
          </p:nvPr>
        </p:nvSpPr>
        <p:spPr>
          <a:xfrm>
            <a:off x="755650" y="1989138"/>
            <a:ext cx="8204200" cy="4114800"/>
          </a:xfrm>
          <a:prstGeom prst="rect">
            <a:avLst/>
          </a:prstGeom>
          <a:noFill/>
          <a:ln>
            <a:noFill/>
            <a:miter lim="800000"/>
          </a:ln>
          <a:effectLst/>
        </p:spPr>
        <p:txBody>
          <a:bodyPr>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Lst>
  <p:transition/>
  <p:timing/>
  <p:txStyles>
    <p:titleStyle>
      <a:lvl1pPr marL="0" indent="0" algn="l" defTabSz="914400" rtl="0" eaLnBrk="0" fontAlgn="base" hangingPunct="0">
        <a:lnSpc>
          <a:spcPct val="100000"/>
        </a:lnSpc>
        <a:spcBef>
          <a:spcPct val="0"/>
        </a:spcBef>
        <a:spcAft>
          <a:spcPct val="0"/>
        </a:spcAft>
        <a:buClrTx/>
        <a:buSzTx/>
        <a:buFontTx/>
        <a:buNone/>
        <a:defRPr kumimoji="0" sz="4400" b="0" i="0" u="none" baseline="0">
          <a:solidFill>
            <a:schemeClr val="tx2"/>
          </a:solidFill>
          <a:effectLst/>
          <a:latin typeface="Tahoma" pitchFamily="34" charset="0"/>
          <a:ea typeface="宋体" pitchFamily="2" charset="-122"/>
          <a:cs typeface="+mj-cs"/>
        </a:defRPr>
      </a:lvl1pPr>
    </p:titleStyle>
    <p:body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9.png" /><Relationship Id="rId3" Type="http://schemas.openxmlformats.org/officeDocument/2006/relationships/image" Target="../media/image4.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4.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9.png" /><Relationship Id="rId3" Type="http://schemas.openxmlformats.org/officeDocument/2006/relationships/image" Target="../media/image4.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4.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4.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image" Target="../media/image1.pn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4.pn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04114115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074" name="Rectangle 2"/>
          <p:cNvSpPr>
            <a:spLocks noGrp="1"/>
          </p:cNvSpPr>
          <p:nvPr>
            <p:ph type="ctrTitle"/>
          </p:nvPr>
        </p:nvSpPr>
        <p:spPr>
          <a:xfrm>
            <a:off x="611188" y="260350"/>
            <a:ext cx="8078787" cy="1462088"/>
          </a:xfrm>
          <a:noFill/>
          <a:ln>
            <a:miter lim="800000"/>
          </a:ln>
        </p:spPr>
        <p:txBody>
          <a:bodyPr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eaLnBrk="1" hangingPunct="1"/>
            <a:r>
              <a:rPr lang="zh-CN" altLang="en-US" b="1">
                <a:solidFill>
                  <a:schemeClr val="hlink"/>
                </a:solidFill>
                <a:ea typeface="黑体" pitchFamily="2" charset="-122"/>
              </a:rPr>
              <a:t>任务</a:t>
            </a:r>
            <a:r>
              <a:rPr lang="en-US" altLang="zh-CN" b="1">
                <a:solidFill>
                  <a:schemeClr val="hlink"/>
                </a:solidFill>
                <a:ea typeface="黑体" pitchFamily="2" charset="-122"/>
              </a:rPr>
              <a:t>4</a:t>
            </a:r>
            <a:r>
              <a:rPr lang="zh-CN" altLang="en-US" b="1">
                <a:solidFill>
                  <a:schemeClr val="hlink"/>
                </a:solidFill>
                <a:ea typeface="黑体" pitchFamily="2" charset="-122"/>
              </a:rPr>
              <a:t>：接发特殊列车</a:t>
            </a:r>
          </a:p>
        </p:txBody>
      </p:sp>
      <p:sp>
        <p:nvSpPr>
          <p:cNvPr id="3075" name="Rectangle 3"/>
          <p:cNvSpPr>
            <a:spLocks noGrp="1"/>
          </p:cNvSpPr>
          <p:nvPr>
            <p:ph type="subTitle" idx="4294967295"/>
          </p:nvPr>
        </p:nvSpPr>
        <p:spPr>
          <a:xfrm>
            <a:off x="1547813" y="2492375"/>
            <a:ext cx="6400800" cy="622300"/>
          </a:xfrm>
          <a:noFill/>
          <a:ln>
            <a:miter lim="800000"/>
          </a:ln>
        </p:spPr>
        <p:txBody>
          <a:bodyPr wrap="square" lIns="91440" tIns="45720" rIns="91440" bIns="45720" anchor="t" anchorCtr="0">
            <a:noAutofit/>
          </a:bodyPr>
          <a:lstStyle>
            <a:lvl1pPr marL="0" indent="0" algn="ctr" defTabSz="914400" rtl="0" eaLnBrk="0" fontAlgn="base" hangingPunct="0">
              <a:lnSpc>
                <a:spcPct val="100000"/>
              </a:lnSpc>
              <a:spcBef>
                <a:spcPct val="20000"/>
              </a:spcBef>
              <a:spcAft>
                <a:spcPct val="0"/>
              </a:spcAft>
              <a:buClr>
                <a:schemeClr val="folHlink"/>
              </a:buClr>
              <a:buSzPct val="60000"/>
              <a:buFont typeface="Wingdings" pitchFamily="2" charset="2"/>
              <a:buNone/>
              <a:defRPr kumimoji="0" lang="zh-CN" altLang="en-US" sz="3200" b="0" i="0" u="none" baseline="0">
                <a:solidFill>
                  <a:schemeClr val="tx1"/>
                </a:solidFill>
                <a:effectLst/>
                <a:latin typeface="Tahoma" pitchFamily="34" charset="0"/>
                <a:ea typeface="宋体" pitchFamily="2" charset="-122"/>
              </a:defRPr>
            </a:lvl1pPr>
            <a:lvl2pPr marL="457200" indent="0" algn="ctr" defTabSz="914400" rtl="0" eaLnBrk="0" fontAlgn="base" hangingPunct="0">
              <a:lnSpc>
                <a:spcPct val="100000"/>
              </a:lnSpc>
              <a:spcBef>
                <a:spcPct val="20000"/>
              </a:spcBef>
              <a:spcAft>
                <a:spcPct val="0"/>
              </a:spcAft>
              <a:buClr>
                <a:schemeClr val="hlink"/>
              </a:buClr>
              <a:buSzPct val="55000"/>
              <a:buFont typeface="Wingdings" pitchFamily="2" charset="2"/>
              <a:buNone/>
              <a:defRPr kumimoji="0" lang="zh-CN" altLang="en-US" sz="2800" b="0" i="0" u="none" baseline="0">
                <a:solidFill>
                  <a:schemeClr val="tx1"/>
                </a:solidFill>
                <a:effectLst/>
                <a:latin typeface="Tahoma" pitchFamily="34" charset="0"/>
                <a:ea typeface="宋体" pitchFamily="2" charset="-122"/>
              </a:defRPr>
            </a:lvl2pPr>
            <a:lvl3pPr marL="914400" indent="0" algn="ctr" defTabSz="914400" rtl="0" eaLnBrk="0" fontAlgn="base" hangingPunct="0">
              <a:lnSpc>
                <a:spcPct val="100000"/>
              </a:lnSpc>
              <a:spcBef>
                <a:spcPct val="20000"/>
              </a:spcBef>
              <a:spcAft>
                <a:spcPct val="0"/>
              </a:spcAft>
              <a:buClr>
                <a:schemeClr val="folHlink"/>
              </a:buClr>
              <a:buSzPct val="50000"/>
              <a:buFont typeface="Wingdings" pitchFamily="2" charset="2"/>
              <a:buNone/>
              <a:defRPr kumimoji="0" lang="zh-CN" altLang="en-US" sz="2400" b="0" i="0" u="none" baseline="0">
                <a:solidFill>
                  <a:schemeClr val="tx1"/>
                </a:solidFill>
                <a:effectLst/>
                <a:latin typeface="Tahoma" pitchFamily="34" charset="0"/>
                <a:ea typeface="宋体" pitchFamily="2" charset="-122"/>
              </a:defRPr>
            </a:lvl3pPr>
            <a:lvl4pPr marL="1371600" indent="0" algn="ctr" defTabSz="914400" rtl="0" eaLnBrk="0" fontAlgn="base" hangingPunct="0">
              <a:lnSpc>
                <a:spcPct val="100000"/>
              </a:lnSpc>
              <a:spcBef>
                <a:spcPct val="20000"/>
              </a:spcBef>
              <a:spcAft>
                <a:spcPct val="0"/>
              </a:spcAft>
              <a:buClr>
                <a:schemeClr val="accent2"/>
              </a:buClr>
              <a:buSzPct val="55000"/>
              <a:buFont typeface="Wingdings" pitchFamily="2" charset="2"/>
              <a:buNone/>
              <a:defRPr kumimoji="0" lang="zh-CN" altLang="en-US" sz="2000" b="0" i="0" u="none" baseline="0">
                <a:solidFill>
                  <a:schemeClr val="tx1"/>
                </a:solidFill>
                <a:effectLst/>
                <a:latin typeface="Tahoma" pitchFamily="34" charset="0"/>
                <a:ea typeface="宋体" pitchFamily="2" charset="-122"/>
              </a:defRPr>
            </a:lvl4pPr>
            <a:lvl5pPr marL="1828800" indent="0" algn="ctr" defTabSz="914400" rtl="0" eaLnBrk="0" fontAlgn="base" hangingPunct="0">
              <a:lnSpc>
                <a:spcPct val="100000"/>
              </a:lnSpc>
              <a:spcBef>
                <a:spcPct val="20000"/>
              </a:spcBef>
              <a:spcAft>
                <a:spcPct val="0"/>
              </a:spcAft>
              <a:buClr>
                <a:schemeClr val="accent1"/>
              </a:buClr>
              <a:buSzPct val="50000"/>
              <a:buFont typeface="Wingdings" pitchFamily="2" charset="2"/>
              <a:buNone/>
              <a:defRPr kumimoji="0" lang="zh-CN" altLang="en-US" sz="2000" b="0" i="0" u="none" baseline="0">
                <a:solidFill>
                  <a:schemeClr val="tx1"/>
                </a:solidFill>
                <a:effectLst/>
                <a:latin typeface="Tahoma" pitchFamily="34" charset="0"/>
                <a:ea typeface="宋体" pitchFamily="2" charset="-122"/>
              </a:defRPr>
            </a:lvl5pPr>
          </a:lstStyle>
          <a:p>
            <a:pPr marL="0" lvl="0" indent="0" eaLnBrk="1" hangingPunct="1"/>
            <a:r>
              <a:rPr lang="zh-CN" altLang="en-US" b="1">
                <a:solidFill>
                  <a:schemeClr val="hlink"/>
                </a:solidFill>
                <a:ea typeface="黑体" pitchFamily="2" charset="-122"/>
              </a:rPr>
              <a:t>知识点三 超限货物列车接发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4098" name="Rectangle 3"/>
          <p:cNvSpPr>
            <a:spLocks noGrp="1"/>
          </p:cNvSpPr>
          <p:nvPr>
            <p:ph type="body" idx="4294967295"/>
          </p:nvPr>
        </p:nvSpPr>
        <p:spPr>
          <a:xfrm>
            <a:off x="755650" y="1989138"/>
            <a:ext cx="8204200" cy="4114800"/>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lvl="0" eaLnBrk="1" hangingPunct="1">
              <a:buNone/>
            </a:pPr>
            <a:r>
              <a:rPr lang="en-US" altLang="zh-CN" sz="2800" b="1"/>
              <a:t>            </a:t>
            </a:r>
            <a:r>
              <a:rPr lang="zh-CN" altLang="en-US" sz="2800" b="1"/>
              <a:t>按超限列车办理的范围</a:t>
            </a:r>
          </a:p>
          <a:p>
            <a:pPr lvl="0" eaLnBrk="1" hangingPunct="1"/>
            <a:r>
              <a:rPr lang="zh-CN" altLang="en-US" sz="2400"/>
              <a:t>除超限列车外，下列情况虽未以超限列车车次开行，但也必须按超限列车办理：</a:t>
            </a:r>
          </a:p>
          <a:p>
            <a:pPr lvl="0" eaLnBrk="1" hangingPunct="1"/>
            <a:r>
              <a:rPr lang="en-US" altLang="zh-CN" sz="2400"/>
              <a:t>1</a:t>
            </a:r>
            <a:r>
              <a:rPr lang="zh-CN" altLang="en-US" sz="2400"/>
              <a:t>、列车中编挂有装载超限货物的车辆或车组；</a:t>
            </a:r>
          </a:p>
          <a:p>
            <a:pPr lvl="0" eaLnBrk="1" hangingPunct="1"/>
            <a:r>
              <a:rPr lang="en-US" altLang="zh-CN" sz="2400"/>
              <a:t>2</a:t>
            </a:r>
            <a:r>
              <a:rPr lang="zh-CN" altLang="en-US" sz="2400"/>
              <a:t>、列车中编挂有超出机车车辆限界的特种作业的车辆或机械。如路用列车的龙门架车、除雪车等。</a:t>
            </a:r>
          </a:p>
        </p:txBody>
      </p:sp>
      <p:sp>
        <p:nvSpPr>
          <p:cNvPr id="4099" name="Rectangle 4"/>
          <p:cNvSpPr/>
          <p:nvPr/>
        </p:nvSpPr>
        <p:spPr>
          <a:xfrm>
            <a:off x="971550" y="908050"/>
            <a:ext cx="7469188" cy="598488"/>
          </a:xfrm>
          <a:prstGeom prst="rect">
            <a:avLst/>
          </a:prstGeom>
          <a:noFill/>
          <a:ln>
            <a:noFill/>
            <a:miter lim="800000"/>
          </a:ln>
          <a:effectLst/>
        </p:spPr>
        <p:txBody>
          <a:bodyPr anchor="b" anchorCtr="0">
            <a:noAutofit/>
          </a:bodyPr>
          <a:lstStyle>
            <a:defPPr>
              <a:defRPr lang="zh-CN"/>
            </a:defPPr>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marL="0" lvl="0" indent="0" eaLnBrk="1" hangingPunct="1">
              <a:spcBef>
                <a:spcPct val="0"/>
              </a:spcBef>
              <a:buClrTx/>
              <a:buSzTx/>
              <a:buFontTx/>
              <a:buNone/>
            </a:pPr>
            <a:r>
              <a:rPr lang="zh-CN" altLang="en-US" b="1">
                <a:solidFill>
                  <a:schemeClr val="tx2"/>
                </a:solidFill>
              </a:rPr>
              <a:t>超限货物列车接发</a:t>
            </a:r>
          </a:p>
        </p:txBody>
      </p:sp>
      <p:pic>
        <p:nvPicPr>
          <p:cNvPr id="4100" name="Picture 5"/>
          <p:cNvPicPr>
            <a:picLocks noChangeAspect="1"/>
          </p:cNvPicPr>
          <p:nvPr/>
        </p:nvPicPr>
        <p:blipFill>
          <a:blip r:embed="rId2"/>
          <a:stretch>
            <a:fillRect/>
          </a:stretch>
        </p:blipFill>
        <p:spPr>
          <a:xfrm>
            <a:off x="900113" y="4554538"/>
            <a:ext cx="3240087" cy="1697037"/>
          </a:xfrm>
          <a:prstGeom prst="rect">
            <a:avLst/>
          </a:prstGeom>
          <a:noFill/>
          <a:ln>
            <a:noFill/>
            <a:miter lim="800000"/>
          </a:ln>
          <a:effectLst/>
        </p:spPr>
      </p:pic>
      <p:pic>
        <p:nvPicPr>
          <p:cNvPr id="4101" name="Picture 6"/>
          <p:cNvPicPr>
            <a:picLocks noChangeAspect="1"/>
          </p:cNvPicPr>
          <p:nvPr/>
        </p:nvPicPr>
        <p:blipFill>
          <a:blip r:embed="rId3"/>
          <a:stretch>
            <a:fillRect/>
          </a:stretch>
        </p:blipFill>
        <p:spPr>
          <a:xfrm>
            <a:off x="5364163" y="4762500"/>
            <a:ext cx="2303462" cy="1971675"/>
          </a:xfrm>
          <a:prstGeom prst="rect">
            <a:avLst/>
          </a:prstGeom>
          <a:noFill/>
          <a:ln>
            <a:noFill/>
            <a:miter lim="800000"/>
          </a:ln>
          <a:effectLst/>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5122" name="Rectangle 3"/>
          <p:cNvSpPr>
            <a:spLocks noGrp="1"/>
          </p:cNvSpPr>
          <p:nvPr>
            <p:ph type="body" idx="4294967295"/>
          </p:nvPr>
        </p:nvSpPr>
        <p:spPr>
          <a:xfrm>
            <a:off x="395288" y="1773238"/>
            <a:ext cx="8564562" cy="4114800"/>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lvl="0" eaLnBrk="1" hangingPunct="1">
              <a:buNone/>
            </a:pPr>
            <a:r>
              <a:rPr lang="en-US" altLang="zh-CN" sz="2800" b="1"/>
              <a:t>              </a:t>
            </a:r>
            <a:r>
              <a:rPr lang="zh-CN" altLang="en-US" sz="2800" b="1"/>
              <a:t>超限列车的运行安全</a:t>
            </a:r>
          </a:p>
          <a:p>
            <a:pPr lvl="0" eaLnBrk="1" hangingPunct="1">
              <a:buNone/>
            </a:pPr>
            <a:r>
              <a:rPr lang="zh-CN" altLang="en-US" sz="2400"/>
              <a:t>          接发超限货物列车时，车站接发列车人员须对本站各到发线的线间距，各建筑物及设备的限界和超限车的会车条件等准确掌握，严格办理，以确保列车的到发或通过。</a:t>
            </a:r>
          </a:p>
          <a:p>
            <a:pPr lvl="0" eaLnBrk="1" hangingPunct="1">
              <a:buNone/>
            </a:pPr>
            <a:r>
              <a:rPr lang="zh-CN" altLang="en-US" sz="2400"/>
              <a:t>   </a:t>
            </a:r>
            <a:r>
              <a:rPr lang="en-US" altLang="zh-CN" sz="2400"/>
              <a:t>1</a:t>
            </a:r>
            <a:r>
              <a:rPr lang="zh-CN" altLang="en-US" sz="2400"/>
              <a:t>、超限列车或挂运超限车的列车，应按照</a:t>
            </a:r>
            <a:r>
              <a:rPr lang="en-US" altLang="zh-CN" sz="2400"/>
              <a:t>《</a:t>
            </a:r>
            <a:r>
              <a:rPr lang="zh-CN" altLang="en-US" sz="2400"/>
              <a:t>站细</a:t>
            </a:r>
            <a:r>
              <a:rPr lang="en-US" altLang="zh-CN" sz="2400"/>
              <a:t>》</a:t>
            </a:r>
            <a:r>
              <a:rPr lang="zh-CN" altLang="en-US" sz="2400"/>
              <a:t>内规定的固定线路办理列车的到发或通过。</a:t>
            </a:r>
          </a:p>
          <a:p>
            <a:pPr lvl="0" eaLnBrk="1" hangingPunct="1">
              <a:buNone/>
            </a:pPr>
            <a:r>
              <a:rPr lang="zh-CN" altLang="en-US" sz="2400"/>
              <a:t>   </a:t>
            </a:r>
            <a:r>
              <a:rPr lang="en-US" altLang="zh-CN" sz="2400"/>
              <a:t>2</a:t>
            </a:r>
            <a:r>
              <a:rPr lang="zh-CN" altLang="en-US" sz="2400"/>
              <a:t>、超限列车或挂有超限车的列车的会车条件，应遵守下列规定：</a:t>
            </a:r>
          </a:p>
          <a:p>
            <a:pPr lvl="0" eaLnBrk="1" hangingPunct="1">
              <a:buNone/>
            </a:pPr>
            <a:r>
              <a:rPr lang="zh-CN" altLang="en-US" sz="2400"/>
              <a:t>    （</a:t>
            </a:r>
            <a:r>
              <a:rPr lang="en-US" altLang="zh-CN" sz="2400"/>
              <a:t>1</a:t>
            </a:r>
            <a:r>
              <a:rPr lang="zh-CN" altLang="en-US" sz="2400"/>
              <a:t>）列车经过车站时，与邻线线路上车辆之间的最小距离不得小于</a:t>
            </a:r>
            <a:r>
              <a:rPr lang="en-US" altLang="zh-CN" sz="2400"/>
              <a:t>350mm</a:t>
            </a:r>
            <a:r>
              <a:rPr lang="zh-CN" altLang="en-US" sz="2400"/>
              <a:t>。</a:t>
            </a:r>
          </a:p>
        </p:txBody>
      </p:sp>
      <p:sp>
        <p:nvSpPr>
          <p:cNvPr id="5123" name="Rectangle 4"/>
          <p:cNvSpPr/>
          <p:nvPr/>
        </p:nvSpPr>
        <p:spPr>
          <a:xfrm>
            <a:off x="971550" y="908050"/>
            <a:ext cx="7469188" cy="598488"/>
          </a:xfrm>
          <a:prstGeom prst="rect">
            <a:avLst/>
          </a:prstGeom>
          <a:noFill/>
          <a:ln>
            <a:noFill/>
            <a:miter lim="800000"/>
          </a:ln>
          <a:effectLst/>
        </p:spPr>
        <p:txBody>
          <a:bodyPr anchor="b" anchorCtr="0">
            <a:noAutofit/>
          </a:bodyPr>
          <a:lstStyle>
            <a:defPPr>
              <a:defRPr lang="zh-CN"/>
            </a:defPPr>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marL="0" lvl="0" indent="0" eaLnBrk="1" hangingPunct="1">
              <a:spcBef>
                <a:spcPct val="0"/>
              </a:spcBef>
              <a:buClrTx/>
              <a:buSzTx/>
              <a:buFontTx/>
              <a:buNone/>
            </a:pPr>
            <a:r>
              <a:rPr lang="zh-CN" altLang="en-US" b="1">
                <a:solidFill>
                  <a:schemeClr val="tx2"/>
                </a:solidFill>
              </a:rPr>
              <a:t>超限货物列车接发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6146" name="Rectangle 3"/>
          <p:cNvSpPr>
            <a:spLocks noGrp="1"/>
          </p:cNvSpPr>
          <p:nvPr>
            <p:ph type="body" idx="4294967295"/>
          </p:nvPr>
        </p:nvSpPr>
        <p:spPr>
          <a:xfrm>
            <a:off x="323850" y="1700213"/>
            <a:ext cx="8636000" cy="4681537"/>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lvl="0" eaLnBrk="1" hangingPunct="1">
              <a:lnSpc>
                <a:spcPct val="90000"/>
              </a:lnSpc>
              <a:buNone/>
            </a:pPr>
            <a:r>
              <a:rPr lang="en-US" altLang="zh-CN" sz="2400" b="1"/>
              <a:t>             </a:t>
            </a:r>
            <a:r>
              <a:rPr lang="zh-CN" altLang="en-US" sz="2400" b="1"/>
              <a:t>超限列车的运行安全</a:t>
            </a:r>
          </a:p>
          <a:p>
            <a:pPr lvl="0" eaLnBrk="1" hangingPunct="1">
              <a:lnSpc>
                <a:spcPct val="90000"/>
              </a:lnSpc>
              <a:buNone/>
            </a:pPr>
            <a:r>
              <a:rPr lang="zh-CN" altLang="en-US" sz="2400"/>
              <a:t>（</a:t>
            </a:r>
            <a:r>
              <a:rPr lang="en-US" altLang="zh-CN" sz="2400"/>
              <a:t>2</a:t>
            </a:r>
            <a:r>
              <a:rPr lang="zh-CN" altLang="en-US" sz="2400"/>
              <a:t>）列车运行在复线、多线或并行单线区间的直线地段时，两列运行列车之间的最小距离大于</a:t>
            </a:r>
            <a:r>
              <a:rPr lang="en-US" altLang="zh-CN" sz="2400"/>
              <a:t>350mm</a:t>
            </a:r>
            <a:r>
              <a:rPr lang="zh-CN" altLang="en-US" sz="2400"/>
              <a:t>的不限速；在</a:t>
            </a:r>
            <a:r>
              <a:rPr lang="en-US" altLang="zh-CN" sz="2400"/>
              <a:t>300~350mm</a:t>
            </a:r>
            <a:r>
              <a:rPr lang="zh-CN" altLang="en-US" sz="2400"/>
              <a:t>之间的限速以</a:t>
            </a:r>
            <a:r>
              <a:rPr lang="en-US" altLang="zh-CN" sz="2400"/>
              <a:t>30km/h</a:t>
            </a:r>
            <a:r>
              <a:rPr lang="zh-CN" altLang="en-US" sz="2400"/>
              <a:t>的速度运行，两列运行列车之间的最小距离小于</a:t>
            </a:r>
            <a:r>
              <a:rPr lang="en-US" altLang="zh-CN" sz="2400"/>
              <a:t>300mm</a:t>
            </a:r>
            <a:r>
              <a:rPr lang="zh-CN" altLang="en-US" sz="2400"/>
              <a:t>的禁止区间会车，曲线地段必须根据规定相应地加宽。</a:t>
            </a:r>
          </a:p>
          <a:p>
            <a:pPr lvl="0" eaLnBrk="1" hangingPunct="1">
              <a:lnSpc>
                <a:spcPct val="90000"/>
              </a:lnSpc>
              <a:buNone/>
            </a:pPr>
            <a:r>
              <a:rPr lang="zh-CN" altLang="en-US" sz="2400"/>
              <a:t>（</a:t>
            </a:r>
            <a:r>
              <a:rPr lang="en-US" altLang="zh-CN" sz="2400"/>
              <a:t>3</a:t>
            </a:r>
            <a:r>
              <a:rPr lang="zh-CN" altLang="en-US" sz="2400"/>
              <a:t>）区间线间距离在</a:t>
            </a:r>
            <a:r>
              <a:rPr lang="en-US" altLang="zh-CN" sz="2400"/>
              <a:t>4m</a:t>
            </a:r>
            <a:r>
              <a:rPr lang="zh-CN" altLang="en-US" sz="2400"/>
              <a:t>及其以下时，不准办理特快旅客列车、特快行邮列车与挂有中部超限货物车辆的列车在区间交会。</a:t>
            </a:r>
          </a:p>
          <a:p>
            <a:pPr lvl="0" eaLnBrk="1" hangingPunct="1">
              <a:lnSpc>
                <a:spcPct val="90000"/>
              </a:lnSpc>
              <a:buNone/>
            </a:pPr>
            <a:r>
              <a:rPr lang="zh-CN" altLang="en-US" sz="2400"/>
              <a:t>（</a:t>
            </a:r>
            <a:r>
              <a:rPr lang="en-US" altLang="zh-CN" sz="2400"/>
              <a:t>4</a:t>
            </a:r>
            <a:r>
              <a:rPr lang="zh-CN" altLang="en-US" sz="2400"/>
              <a:t>）挂有中上部宽超过</a:t>
            </a:r>
            <a:r>
              <a:rPr lang="en-US" altLang="zh-CN" sz="2400"/>
              <a:t>3600mm</a:t>
            </a:r>
            <a:r>
              <a:rPr lang="zh-CN" altLang="en-US" sz="2400"/>
              <a:t>的超限车的列车，区间禁止与动车组、直达特快旅客列车、特快旅客列车和特快行邮列车交会。</a:t>
            </a:r>
          </a:p>
          <a:p>
            <a:pPr lvl="0" eaLnBrk="1" hangingPunct="1">
              <a:lnSpc>
                <a:spcPct val="90000"/>
              </a:lnSpc>
              <a:buNone/>
            </a:pPr>
            <a:endParaRPr lang="en-US" altLang="zh-CN" sz="2400"/>
          </a:p>
        </p:txBody>
      </p:sp>
      <p:sp>
        <p:nvSpPr>
          <p:cNvPr id="6147" name="Rectangle 4"/>
          <p:cNvSpPr/>
          <p:nvPr/>
        </p:nvSpPr>
        <p:spPr>
          <a:xfrm>
            <a:off x="971550" y="908050"/>
            <a:ext cx="7469188" cy="598488"/>
          </a:xfrm>
          <a:prstGeom prst="rect">
            <a:avLst/>
          </a:prstGeom>
          <a:noFill/>
          <a:ln>
            <a:noFill/>
            <a:miter lim="800000"/>
          </a:ln>
          <a:effectLst/>
        </p:spPr>
        <p:txBody>
          <a:bodyPr anchor="b" anchorCtr="0">
            <a:noAutofit/>
          </a:bodyPr>
          <a:lstStyle>
            <a:defPPr>
              <a:defRPr lang="zh-CN"/>
            </a:defPPr>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marL="0" lvl="0" indent="0" eaLnBrk="1" hangingPunct="1">
              <a:spcBef>
                <a:spcPct val="0"/>
              </a:spcBef>
              <a:buClrTx/>
              <a:buSzTx/>
              <a:buFontTx/>
              <a:buNone/>
            </a:pPr>
            <a:r>
              <a:rPr lang="zh-CN" altLang="en-US" b="1">
                <a:solidFill>
                  <a:schemeClr val="tx2"/>
                </a:solidFill>
              </a:rPr>
              <a:t>超限货物列车接发</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170" name="Rectangle 3"/>
          <p:cNvSpPr>
            <a:spLocks noGrp="1"/>
          </p:cNvSpPr>
          <p:nvPr>
            <p:ph type="body" idx="4294967295"/>
          </p:nvPr>
        </p:nvSpPr>
        <p:spPr>
          <a:xfrm>
            <a:off x="755650" y="1989138"/>
            <a:ext cx="8204200" cy="4114800"/>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lvl="0" eaLnBrk="1" hangingPunct="1">
              <a:buNone/>
            </a:pPr>
            <a:r>
              <a:rPr lang="en-US" altLang="zh-CN" sz="2800" b="1"/>
              <a:t>                 </a:t>
            </a:r>
            <a:r>
              <a:rPr lang="zh-CN" altLang="en-US" sz="2800" b="1"/>
              <a:t>超限列车的运行安全</a:t>
            </a:r>
          </a:p>
          <a:p>
            <a:pPr lvl="0" eaLnBrk="1" hangingPunct="1">
              <a:buNone/>
            </a:pPr>
            <a:r>
              <a:rPr lang="en-US" altLang="zh-CN" sz="2400"/>
              <a:t>3</a:t>
            </a:r>
            <a:r>
              <a:rPr lang="zh-CN" altLang="en-US" sz="2400"/>
              <a:t>、超限车在运行过程中，对超限货物的任何部位，在接近建筑物或设备时，应遵守下列规定：</a:t>
            </a:r>
          </a:p>
          <a:p>
            <a:pPr lvl="0" eaLnBrk="1" hangingPunct="1">
              <a:buNone/>
            </a:pPr>
            <a:r>
              <a:rPr lang="zh-CN" altLang="en-US" sz="2400"/>
              <a:t>（</a:t>
            </a:r>
            <a:r>
              <a:rPr lang="en-US" altLang="zh-CN" sz="2400"/>
              <a:t>1</a:t>
            </a:r>
            <a:r>
              <a:rPr lang="zh-CN" altLang="en-US" sz="2400"/>
              <a:t>）超限货物的任何部位与建筑限界之间的距离在</a:t>
            </a:r>
            <a:r>
              <a:rPr lang="en-US" altLang="zh-CN" sz="2400"/>
              <a:t>100~150mm</a:t>
            </a:r>
            <a:r>
              <a:rPr lang="zh-CN" altLang="en-US" sz="2400"/>
              <a:t>时，限速</a:t>
            </a:r>
            <a:r>
              <a:rPr lang="en-US" altLang="zh-CN" sz="2400"/>
              <a:t>15km/h;</a:t>
            </a:r>
          </a:p>
          <a:p>
            <a:pPr lvl="0" eaLnBrk="1" hangingPunct="1">
              <a:buNone/>
            </a:pPr>
            <a:r>
              <a:rPr lang="zh-CN" altLang="en-US" sz="2400"/>
              <a:t>（</a:t>
            </a:r>
            <a:r>
              <a:rPr lang="en-US" altLang="zh-CN" sz="2400"/>
              <a:t>2</a:t>
            </a:r>
            <a:r>
              <a:rPr lang="zh-CN" altLang="en-US" sz="2400"/>
              <a:t>）限界距离在</a:t>
            </a:r>
            <a:r>
              <a:rPr lang="en-US" altLang="zh-CN" sz="2400"/>
              <a:t>150~200mm</a:t>
            </a:r>
            <a:r>
              <a:rPr lang="zh-CN" altLang="en-US" sz="2400"/>
              <a:t>之间时，限速</a:t>
            </a:r>
            <a:r>
              <a:rPr lang="en-US" altLang="zh-CN" sz="2400"/>
              <a:t>25km/h</a:t>
            </a:r>
            <a:r>
              <a:rPr lang="zh-CN" altLang="en-US" sz="2400"/>
              <a:t>；</a:t>
            </a:r>
          </a:p>
          <a:p>
            <a:pPr lvl="0" eaLnBrk="1" hangingPunct="1">
              <a:buNone/>
            </a:pPr>
            <a:r>
              <a:rPr lang="zh-CN" altLang="en-US" sz="2400"/>
              <a:t>（</a:t>
            </a:r>
            <a:r>
              <a:rPr lang="en-US" altLang="zh-CN" sz="2400"/>
              <a:t>3</a:t>
            </a:r>
            <a:r>
              <a:rPr lang="zh-CN" altLang="en-US" sz="2400"/>
              <a:t>）限界距离不足</a:t>
            </a:r>
            <a:r>
              <a:rPr lang="en-US" altLang="zh-CN" sz="2400"/>
              <a:t>100mm</a:t>
            </a:r>
            <a:r>
              <a:rPr lang="zh-CN" altLang="en-US" sz="2400"/>
              <a:t>，由铁路局根据实际情况规定运行办法。</a:t>
            </a:r>
          </a:p>
        </p:txBody>
      </p:sp>
      <p:sp>
        <p:nvSpPr>
          <p:cNvPr id="7171" name="Rectangle 5"/>
          <p:cNvSpPr/>
          <p:nvPr/>
        </p:nvSpPr>
        <p:spPr>
          <a:xfrm>
            <a:off x="971550" y="908050"/>
            <a:ext cx="7469188" cy="598488"/>
          </a:xfrm>
          <a:prstGeom prst="rect">
            <a:avLst/>
          </a:prstGeom>
          <a:noFill/>
          <a:ln>
            <a:noFill/>
            <a:miter lim="800000"/>
          </a:ln>
          <a:effectLst/>
        </p:spPr>
        <p:txBody>
          <a:bodyPr anchor="b" anchorCtr="0">
            <a:noAutofit/>
          </a:bodyPr>
          <a:lstStyle>
            <a:defPPr>
              <a:defRPr lang="zh-CN"/>
            </a:defPPr>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marL="0" lvl="0" indent="0" eaLnBrk="1" hangingPunct="1">
              <a:spcBef>
                <a:spcPct val="0"/>
              </a:spcBef>
              <a:buClrTx/>
              <a:buSzTx/>
              <a:buFontTx/>
              <a:buNone/>
            </a:pPr>
            <a:r>
              <a:rPr lang="zh-CN" altLang="en-US" b="1">
                <a:solidFill>
                  <a:schemeClr val="tx2"/>
                </a:solidFill>
              </a:rPr>
              <a:t>超限货物列车接发</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050" name="NotDefined 2"/>
          <p:cNvSpPr>
            <a:spLocks noGrp="1"/>
          </p:cNvSpPr>
          <p:nvPr>
            <p:ph type="ctrTitle"/>
          </p:nvPr>
        </p:nvSpPr>
        <p:spPr>
          <a:xfrm>
            <a:off x="611188" y="260350"/>
            <a:ext cx="8078787" cy="1462088"/>
          </a:xfrm>
          <a:noFill/>
          <a:ln>
            <a:miter lim="800000"/>
          </a:ln>
        </p:spPr>
        <p:txBody>
          <a:bodyPr anchor="b" anchorCtr="0"/>
          <a:lstStyle/>
          <a:p>
            <a:pPr lvl="0"/>
            <a:r>
              <a:rPr>
                <a:ea typeface="黑体" pitchFamily="2" charset="-122"/>
              </a:rPr>
              <a:t>项目三：列车运行有关规章规定</a:t>
            </a:r>
          </a:p>
        </p:txBody>
      </p:sp>
      <p:sp>
        <p:nvSpPr>
          <p:cNvPr id="2051" name="NotDefined 3"/>
          <p:cNvSpPr>
            <a:spLocks noGrp="1"/>
          </p:cNvSpPr>
          <p:nvPr>
            <p:ph type="subTitle" idx="4294967295"/>
          </p:nvPr>
        </p:nvSpPr>
        <p:spPr>
          <a:xfrm>
            <a:off x="1547813" y="2492375"/>
            <a:ext cx="6400800" cy="622300"/>
          </a:xfrm>
          <a:noFill/>
          <a:ln>
            <a:miter lim="800000"/>
          </a:ln>
        </p:spPr>
        <p:txBody>
          <a:bodyPr/>
          <a:lstStyle/>
          <a:p>
            <a:pPr lvl="0"/>
            <a:r>
              <a:rPr b="1">
                <a:solidFill>
                  <a:schemeClr val="hlink"/>
                </a:solidFill>
                <a:ea typeface="黑体" pitchFamily="2" charset="-122"/>
              </a:rPr>
              <a:t>任务4：接发特殊列车</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0722" name="NotDefined 2"/>
          <p:cNvSpPr>
            <a:spLocks noGrp="1"/>
          </p:cNvSpPr>
          <p:nvPr>
            <p:ph type="title"/>
          </p:nvPr>
        </p:nvSpPr>
        <p:spPr>
          <a:xfrm>
            <a:off x="1150938" y="214313"/>
            <a:ext cx="7793037" cy="1462087"/>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t>内容安排</a:t>
            </a:r>
          </a:p>
        </p:txBody>
      </p:sp>
      <p:grpSp>
        <p:nvGrpSpPr>
          <p:cNvPr id="30747" name="组合 30746"/>
          <p:cNvGrpSpPr/>
          <p:nvPr/>
        </p:nvGrpSpPr>
        <p:grpSpPr>
          <a:xfrm>
            <a:off x="1436688" y="2276475"/>
            <a:ext cx="6137275" cy="2959100"/>
            <a:chOff x="905" y="1434"/>
            <a:chExt cx="3866" cy="1864"/>
          </a:xfrm>
        </p:grpSpPr>
        <p:sp>
          <p:nvSpPr>
            <p:cNvPr id="30724" name="Hexagon 4"/>
            <p:cNvSpPr/>
            <p:nvPr/>
          </p:nvSpPr>
          <p:spPr>
            <a:xfrm>
              <a:off x="905" y="2202"/>
              <a:ext cx="3866" cy="334"/>
            </a:xfrm>
            <a:prstGeom prst="hexagon">
              <a:avLst>
                <a:gd name="adj" fmla="val 18648"/>
                <a:gd name="vf" fmla="val 115470"/>
              </a:avLst>
            </a:prstGeom>
            <a:gradFill rotWithShape="1">
              <a:gsLst>
                <a:gs pos="0">
                  <a:schemeClr val="accent1">
                    <a:gamma/>
                    <a:shade val="0"/>
                    <a:invGamma/>
                  </a:schemeClr>
                </a:gs>
                <a:gs pos="50000">
                  <a:schemeClr val="accent1"/>
                </a:gs>
                <a:gs pos="100000">
                  <a:schemeClr val="accent1">
                    <a:gamma/>
                    <a:shade val="0"/>
                    <a:invGamma/>
                  </a:schemeClr>
                </a:gs>
              </a:gsLst>
              <a:lin ang="5400000" scaled="1"/>
            </a:gra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endParaRPr lang="en-US" altLang="en-US" sz="2400" b="1">
                <a:effectLst>
                  <a:outerShdw blurRad="38100" dist="38100" dir="2700000" algn="tl">
                    <a:srgbClr val="FFFFFF"/>
                  </a:outerShdw>
                </a:effectLst>
                <a:latin typeface="黑体" pitchFamily="2" charset="-122"/>
                <a:ea typeface="黑体" pitchFamily="2" charset="-122"/>
              </a:endParaRPr>
            </a:p>
          </p:txBody>
        </p:sp>
        <p:sp>
          <p:nvSpPr>
            <p:cNvPr id="30725" name="Hexagon 5"/>
            <p:cNvSpPr/>
            <p:nvPr/>
          </p:nvSpPr>
          <p:spPr>
            <a:xfrm>
              <a:off x="905" y="1818"/>
              <a:ext cx="3866" cy="334"/>
            </a:xfrm>
            <a:prstGeom prst="hexagon">
              <a:avLst>
                <a:gd name="adj" fmla="val 18648"/>
                <a:gd name="vf" fmla="val 115470"/>
              </a:avLst>
            </a:prstGeom>
            <a:gradFill rotWithShape="1">
              <a:gsLst>
                <a:gs pos="0">
                  <a:schemeClr val="accent1">
                    <a:gamma/>
                    <a:shade val="0"/>
                    <a:invGamma/>
                  </a:schemeClr>
                </a:gs>
                <a:gs pos="50000">
                  <a:schemeClr val="accent1"/>
                </a:gs>
                <a:gs pos="100000">
                  <a:schemeClr val="accent1">
                    <a:gamma/>
                    <a:shade val="0"/>
                    <a:invGamma/>
                  </a:schemeClr>
                </a:gs>
              </a:gsLst>
              <a:lin ang="5400000" scaled="1"/>
            </a:gra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endParaRPr lang="en-US" altLang="en-US" sz="2400" b="1">
                <a:effectLst>
                  <a:outerShdw blurRad="38100" dist="38100" dir="2700000" algn="tl">
                    <a:srgbClr val="FFFFFF"/>
                  </a:outerShdw>
                </a:effectLst>
                <a:latin typeface="黑体" pitchFamily="2" charset="-122"/>
                <a:ea typeface="黑体" pitchFamily="2" charset="-122"/>
              </a:endParaRPr>
            </a:p>
          </p:txBody>
        </p:sp>
        <p:sp>
          <p:nvSpPr>
            <p:cNvPr id="30726" name="Hexagon 6"/>
            <p:cNvSpPr/>
            <p:nvPr/>
          </p:nvSpPr>
          <p:spPr>
            <a:xfrm>
              <a:off x="905" y="1434"/>
              <a:ext cx="3866" cy="334"/>
            </a:xfrm>
            <a:prstGeom prst="hexagon">
              <a:avLst>
                <a:gd name="adj" fmla="val 18648"/>
                <a:gd name="vf" fmla="val 115470"/>
              </a:avLst>
            </a:prstGeom>
            <a:gradFill rotWithShape="1">
              <a:gsLst>
                <a:gs pos="0">
                  <a:schemeClr val="accent1">
                    <a:gamma/>
                    <a:shade val="0"/>
                    <a:invGamma/>
                  </a:schemeClr>
                </a:gs>
                <a:gs pos="50000">
                  <a:schemeClr val="accent1"/>
                </a:gs>
                <a:gs pos="100000">
                  <a:schemeClr val="accent1">
                    <a:gamma/>
                    <a:shade val="0"/>
                    <a:invGamma/>
                  </a:schemeClr>
                </a:gs>
              </a:gsLst>
              <a:lin ang="5400000" scaled="1"/>
            </a:gra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endParaRPr lang="en-US" altLang="en-US" sz="2400" b="1">
                <a:effectLst>
                  <a:outerShdw blurRad="38100" dist="38100" dir="2700000" algn="tl">
                    <a:srgbClr val="FFFFFF"/>
                  </a:outerShdw>
                </a:effectLst>
                <a:latin typeface="黑体" pitchFamily="2" charset="-122"/>
                <a:ea typeface="黑体" pitchFamily="2" charset="-122"/>
              </a:endParaRPr>
            </a:p>
          </p:txBody>
        </p:sp>
        <p:sp>
          <p:nvSpPr>
            <p:cNvPr id="30727" name="Hexagon 7"/>
            <p:cNvSpPr/>
            <p:nvPr/>
          </p:nvSpPr>
          <p:spPr>
            <a:xfrm>
              <a:off x="978" y="1826"/>
              <a:ext cx="3722" cy="334"/>
            </a:xfrm>
            <a:prstGeom prst="hexagon">
              <a:avLst>
                <a:gd name="adj" fmla="val 17954"/>
                <a:gd name="vf" fmla="val 115470"/>
              </a:avLst>
            </a:prstGeom>
            <a:solidFill>
              <a:srgbClr val="FFFFFF"/>
            </a:soli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r>
                <a:rPr sz="2400" b="1">
                  <a:solidFill>
                    <a:srgbClr val="990033"/>
                  </a:solidFill>
                  <a:effectLst>
                    <a:outerShdw blurRad="38100" dist="38100" dir="2700000" algn="tl">
                      <a:srgbClr val="000000">
                        <a:alpha val="43137"/>
                      </a:srgbClr>
                    </a:outerShdw>
                  </a:effectLst>
                  <a:latin typeface="黑体" pitchFamily="2" charset="-122"/>
                  <a:ea typeface="黑体" pitchFamily="2" charset="-122"/>
                </a:rPr>
                <a:t>二</a:t>
              </a:r>
              <a:r>
                <a:rPr lang="en-US" altLang="en-US" sz="2400" b="1">
                  <a:solidFill>
                    <a:srgbClr val="990033"/>
                  </a:solidFill>
                  <a:effectLst>
                    <a:outerShdw blurRad="38100" dist="38100" dir="2700000" algn="tl">
                      <a:srgbClr val="000000">
                        <a:alpha val="43137"/>
                      </a:srgbClr>
                    </a:outerShdw>
                  </a:effectLst>
                  <a:latin typeface="黑体" pitchFamily="2" charset="-122"/>
                  <a:ea typeface="黑体" pitchFamily="2" charset="-122"/>
                </a:rPr>
                <a:t>.军用列车接发</a:t>
              </a:r>
              <a:endParaRPr sz="2400" b="1">
                <a:solidFill>
                  <a:srgbClr val="990033"/>
                </a:solidFill>
                <a:ea typeface="黑体" pitchFamily="2" charset="-122"/>
              </a:endParaRPr>
            </a:p>
          </p:txBody>
        </p:sp>
        <p:sp>
          <p:nvSpPr>
            <p:cNvPr id="30728" name="Hexagon 8"/>
            <p:cNvSpPr/>
            <p:nvPr/>
          </p:nvSpPr>
          <p:spPr>
            <a:xfrm>
              <a:off x="979" y="2202"/>
              <a:ext cx="3721" cy="334"/>
            </a:xfrm>
            <a:prstGeom prst="hexagon">
              <a:avLst>
                <a:gd name="adj" fmla="val 17949"/>
                <a:gd name="vf" fmla="val 115470"/>
              </a:avLst>
            </a:prstGeom>
            <a:solidFill>
              <a:srgbClr val="FFFFFF"/>
            </a:soli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r>
                <a:rPr sz="2400" b="1">
                  <a:solidFill>
                    <a:srgbClr val="990033"/>
                  </a:solidFill>
                  <a:effectLst>
                    <a:outerShdw blurRad="38100" dist="38100" dir="2700000" algn="tl">
                      <a:srgbClr val="000000">
                        <a:alpha val="43137"/>
                      </a:srgbClr>
                    </a:outerShdw>
                  </a:effectLst>
                  <a:latin typeface="黑体" pitchFamily="2" charset="-122"/>
                  <a:ea typeface="黑体" pitchFamily="2" charset="-122"/>
                </a:rPr>
                <a:t>三</a:t>
              </a:r>
              <a:r>
                <a:rPr lang="en-US" altLang="en-US" sz="2400" b="1">
                  <a:solidFill>
                    <a:srgbClr val="990033"/>
                  </a:solidFill>
                  <a:effectLst>
                    <a:outerShdw blurRad="38100" dist="38100" dir="2700000" algn="tl">
                      <a:srgbClr val="000000">
                        <a:alpha val="43137"/>
                      </a:srgbClr>
                    </a:outerShdw>
                  </a:effectLst>
                  <a:latin typeface="黑体" pitchFamily="2" charset="-122"/>
                  <a:ea typeface="黑体" pitchFamily="2" charset="-122"/>
                </a:rPr>
                <a:t>.超限货物列车接发</a:t>
              </a:r>
              <a:endParaRPr sz="2400" b="1">
                <a:solidFill>
                  <a:srgbClr val="990033"/>
                </a:solidFill>
                <a:ea typeface="黑体" pitchFamily="2" charset="-122"/>
              </a:endParaRPr>
            </a:p>
          </p:txBody>
        </p:sp>
        <p:sp>
          <p:nvSpPr>
            <p:cNvPr id="30729" name="Hexagon 9"/>
            <p:cNvSpPr/>
            <p:nvPr/>
          </p:nvSpPr>
          <p:spPr>
            <a:xfrm>
              <a:off x="978" y="1434"/>
              <a:ext cx="3722" cy="334"/>
            </a:xfrm>
            <a:prstGeom prst="hexagon">
              <a:avLst>
                <a:gd name="adj" fmla="val 17954"/>
                <a:gd name="vf" fmla="val 115470"/>
              </a:avLst>
            </a:prstGeom>
            <a:solidFill>
              <a:srgbClr val="FFFFFF"/>
            </a:soli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r>
                <a:rPr sz="2400" b="1">
                  <a:solidFill>
                    <a:srgbClr val="990033"/>
                  </a:solidFill>
                  <a:effectLst>
                    <a:outerShdw blurRad="38100" dist="38100" dir="2700000" algn="tl">
                      <a:srgbClr val="000000">
                        <a:alpha val="43137"/>
                      </a:srgbClr>
                    </a:outerShdw>
                  </a:effectLst>
                  <a:latin typeface="黑体" pitchFamily="2" charset="-122"/>
                  <a:ea typeface="黑体" pitchFamily="2" charset="-122"/>
                </a:rPr>
                <a:t>一</a:t>
              </a:r>
              <a:r>
                <a:rPr lang="en-US" altLang="en-US" sz="2400" b="1">
                  <a:solidFill>
                    <a:srgbClr val="990033"/>
                  </a:solidFill>
                  <a:effectLst>
                    <a:outerShdw blurRad="38100" dist="38100" dir="2700000" algn="tl">
                      <a:srgbClr val="000000">
                        <a:alpha val="43137"/>
                      </a:srgbClr>
                    </a:outerShdw>
                  </a:effectLst>
                  <a:latin typeface="黑体" pitchFamily="2" charset="-122"/>
                  <a:ea typeface="黑体" pitchFamily="2" charset="-122"/>
                </a:rPr>
                <a:t>.</a:t>
              </a:r>
              <a:r>
                <a:rPr sz="2400" b="1">
                  <a:solidFill>
                    <a:srgbClr val="990033"/>
                  </a:solidFill>
                  <a:ea typeface="黑体" pitchFamily="2" charset="-122"/>
                </a:rPr>
                <a:t>特快列车接发要求</a:t>
              </a:r>
              <a:endParaRPr lang="zh-CN" altLang="en-US" sz="2400" b="1">
                <a:solidFill>
                  <a:srgbClr val="990033"/>
                </a:solidFill>
                <a:ea typeface="黑体" pitchFamily="2" charset="-122"/>
              </a:endParaRPr>
            </a:p>
          </p:txBody>
        </p:sp>
        <p:grpSp>
          <p:nvGrpSpPr>
            <p:cNvPr id="30743" name="Group 17"/>
            <p:cNvGrpSpPr/>
            <p:nvPr/>
          </p:nvGrpSpPr>
          <p:grpSpPr>
            <a:xfrm>
              <a:off x="905" y="2586"/>
              <a:ext cx="3866" cy="362"/>
              <a:chOff x="905" y="2586"/>
              <a:chExt cx="3866" cy="362"/>
            </a:xfrm>
          </p:grpSpPr>
          <p:sp>
            <p:nvSpPr>
              <p:cNvPr id="30730" name="六边形 30729"/>
              <p:cNvSpPr/>
              <p:nvPr/>
            </p:nvSpPr>
            <p:spPr>
              <a:xfrm>
                <a:off x="905" y="2586"/>
                <a:ext cx="3866" cy="334"/>
              </a:xfrm>
              <a:prstGeom prst="hexagon">
                <a:avLst>
                  <a:gd name="adj" fmla="val 18648"/>
                  <a:gd name="vf" fmla="val 115470"/>
                </a:avLst>
              </a:prstGeom>
              <a:gradFill rotWithShape="1">
                <a:gsLst>
                  <a:gs pos="0">
                    <a:schemeClr val="accent1">
                      <a:gamma/>
                      <a:shade val="0"/>
                      <a:invGamma/>
                    </a:schemeClr>
                  </a:gs>
                  <a:gs pos="50000">
                    <a:schemeClr val="accent1"/>
                  </a:gs>
                  <a:gs pos="100000">
                    <a:schemeClr val="accent1">
                      <a:gamma/>
                      <a:shade val="0"/>
                      <a:invGamma/>
                    </a:schemeClr>
                  </a:gs>
                </a:gsLst>
                <a:lin ang="5400000" scaled="1"/>
              </a:gra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endParaRPr lang="en-US" altLang="en-US" sz="2400" b="1">
                  <a:effectLst>
                    <a:outerShdw blurRad="38100" dist="38100" dir="2700000" algn="tl">
                      <a:srgbClr val="FFFFFF"/>
                    </a:outerShdw>
                  </a:effectLst>
                  <a:latin typeface="黑体" pitchFamily="2" charset="-122"/>
                  <a:ea typeface="黑体" pitchFamily="2" charset="-122"/>
                </a:endParaRPr>
              </a:p>
            </p:txBody>
          </p:sp>
          <p:sp>
            <p:nvSpPr>
              <p:cNvPr id="30731" name="六边形 30730"/>
              <p:cNvSpPr/>
              <p:nvPr/>
            </p:nvSpPr>
            <p:spPr>
              <a:xfrm>
                <a:off x="978" y="2614"/>
                <a:ext cx="3722" cy="334"/>
              </a:xfrm>
              <a:prstGeom prst="hexagon">
                <a:avLst>
                  <a:gd name="adj" fmla="val 17954"/>
                  <a:gd name="vf" fmla="val 115470"/>
                </a:avLst>
              </a:prstGeom>
              <a:solidFill>
                <a:srgbClr val="FFFFFF"/>
              </a:soli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r>
                  <a:rPr sz="2400" b="1">
                    <a:solidFill>
                      <a:srgbClr val="990033"/>
                    </a:solidFill>
                    <a:effectLst>
                      <a:outerShdw blurRad="38100" dist="38100" dir="2700000" algn="tl">
                        <a:srgbClr val="000000">
                          <a:alpha val="43137"/>
                        </a:srgbClr>
                      </a:outerShdw>
                    </a:effectLst>
                    <a:latin typeface="黑体" pitchFamily="2" charset="-122"/>
                    <a:ea typeface="黑体" pitchFamily="2" charset="-122"/>
                  </a:rPr>
                  <a:t>四</a:t>
                </a:r>
                <a:r>
                  <a:rPr lang="en-US" altLang="en-US" sz="2400" b="1">
                    <a:solidFill>
                      <a:srgbClr val="990033"/>
                    </a:solidFill>
                    <a:effectLst>
                      <a:outerShdw blurRad="38100" dist="38100" dir="2700000" algn="tl">
                        <a:srgbClr val="000000">
                          <a:alpha val="43137"/>
                        </a:srgbClr>
                      </a:outerShdw>
                    </a:effectLst>
                    <a:latin typeface="黑体" pitchFamily="2" charset="-122"/>
                    <a:ea typeface="黑体" pitchFamily="2" charset="-122"/>
                  </a:rPr>
                  <a:t>.路用列车开行</a:t>
                </a:r>
                <a:endParaRPr sz="2400" b="1">
                  <a:solidFill>
                    <a:srgbClr val="990033"/>
                  </a:solidFill>
                  <a:ea typeface="黑体" pitchFamily="2" charset="-122"/>
                </a:endParaRPr>
              </a:p>
            </p:txBody>
          </p:sp>
        </p:grpSp>
        <p:grpSp>
          <p:nvGrpSpPr>
            <p:cNvPr id="30744" name="Group 18"/>
            <p:cNvGrpSpPr/>
            <p:nvPr/>
          </p:nvGrpSpPr>
          <p:grpSpPr>
            <a:xfrm>
              <a:off x="905" y="2936"/>
              <a:ext cx="3866" cy="362"/>
              <a:chOff x="905" y="2586"/>
              <a:chExt cx="3866" cy="362"/>
            </a:xfrm>
          </p:grpSpPr>
          <p:sp>
            <p:nvSpPr>
              <p:cNvPr id="30745" name="Hexagon 19"/>
              <p:cNvSpPr/>
              <p:nvPr/>
            </p:nvSpPr>
            <p:spPr>
              <a:xfrm>
                <a:off x="905" y="2586"/>
                <a:ext cx="3866" cy="334"/>
              </a:xfrm>
              <a:prstGeom prst="hexagon">
                <a:avLst>
                  <a:gd name="adj" fmla="val 18648"/>
                  <a:gd name="vf" fmla="val 115470"/>
                </a:avLst>
              </a:prstGeom>
              <a:gradFill rotWithShape="1">
                <a:gsLst>
                  <a:gs pos="0">
                    <a:schemeClr val="accent1">
                      <a:gamma/>
                      <a:shade val="0"/>
                      <a:invGamma/>
                    </a:schemeClr>
                  </a:gs>
                  <a:gs pos="50000">
                    <a:schemeClr val="accent1"/>
                  </a:gs>
                  <a:gs pos="100000">
                    <a:schemeClr val="accent1">
                      <a:gamma/>
                      <a:shade val="0"/>
                      <a:invGamma/>
                    </a:schemeClr>
                  </a:gs>
                </a:gsLst>
                <a:lin ang="5400000" scaled="1"/>
              </a:gra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endParaRPr lang="en-US" altLang="en-US" sz="2400" b="1">
                  <a:effectLst>
                    <a:outerShdw blurRad="38100" dist="38100" dir="2700000" algn="tl">
                      <a:srgbClr val="FFFFFF"/>
                    </a:outerShdw>
                  </a:effectLst>
                  <a:latin typeface="黑体" pitchFamily="2" charset="-122"/>
                  <a:ea typeface="黑体" pitchFamily="2" charset="-122"/>
                </a:endParaRPr>
              </a:p>
            </p:txBody>
          </p:sp>
          <p:sp>
            <p:nvSpPr>
              <p:cNvPr id="30746" name="六边形 30745"/>
              <p:cNvSpPr/>
              <p:nvPr/>
            </p:nvSpPr>
            <p:spPr>
              <a:xfrm>
                <a:off x="978" y="2614"/>
                <a:ext cx="3722" cy="334"/>
              </a:xfrm>
              <a:prstGeom prst="hexagon">
                <a:avLst>
                  <a:gd name="adj" fmla="val 17954"/>
                  <a:gd name="vf" fmla="val 115470"/>
                </a:avLst>
              </a:prstGeom>
              <a:solidFill>
                <a:srgbClr val="FFFFFF"/>
              </a:soli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r>
                  <a:rPr sz="2400" b="1">
                    <a:solidFill>
                      <a:srgbClr val="990033"/>
                    </a:solidFill>
                    <a:effectLst>
                      <a:outerShdw blurRad="38100" dist="38100" dir="2700000" algn="tl">
                        <a:srgbClr val="000000">
                          <a:alpha val="43137"/>
                        </a:srgbClr>
                      </a:outerShdw>
                    </a:effectLst>
                    <a:latin typeface="黑体" pitchFamily="2" charset="-122"/>
                    <a:ea typeface="黑体" pitchFamily="2" charset="-122"/>
                  </a:rPr>
                  <a:t>五</a:t>
                </a:r>
                <a:r>
                  <a:rPr lang="en-US" altLang="en-US" sz="2400" b="1">
                    <a:solidFill>
                      <a:srgbClr val="990033"/>
                    </a:solidFill>
                    <a:effectLst>
                      <a:outerShdw blurRad="38100" dist="38100" dir="2700000" algn="tl">
                        <a:srgbClr val="000000">
                          <a:alpha val="43137"/>
                        </a:srgbClr>
                      </a:outerShdw>
                    </a:effectLst>
                    <a:latin typeface="黑体" pitchFamily="2" charset="-122"/>
                    <a:ea typeface="黑体" pitchFamily="2" charset="-122"/>
                  </a:rPr>
                  <a:t>.救援列车开行</a:t>
                </a:r>
                <a:endParaRPr sz="2400" b="1">
                  <a:solidFill>
                    <a:srgbClr val="990033"/>
                  </a:solidFill>
                  <a:ea typeface="黑体" pitchFamily="2" charset="-122"/>
                </a:endParaRPr>
              </a:p>
            </p:txBody>
          </p:sp>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60419" name="NotDefined 3"/>
          <p:cNvSpPr>
            <a:spLocks noGrp="1"/>
          </p:cNvSpPr>
          <p:nvPr>
            <p:ph type="body" idx="4294967295"/>
          </p:nvPr>
        </p:nvSpPr>
        <p:spPr>
          <a:xfrm>
            <a:off x="755650" y="2205038"/>
            <a:ext cx="8204200" cy="2087562"/>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800"/>
              <a:t>特快旅客列车因运行要求高，应在正线通过。</a:t>
            </a:r>
          </a:p>
          <a:p>
            <a:pPr lvl="0"/>
            <a:r>
              <a:rPr sz="2800"/>
              <a:t>特快旅客列车由车站通过时，为出站信号机的绿黄色灯光或绿色灯光，遇站间未设通过信号机时，发出列车的行车凭证由铁路局规定。</a:t>
            </a:r>
          </a:p>
        </p:txBody>
      </p:sp>
      <p:sp>
        <p:nvSpPr>
          <p:cNvPr id="60420" name="Rectangle 4"/>
          <p:cNvSpPr/>
          <p:nvPr/>
        </p:nvSpPr>
        <p:spPr>
          <a:xfrm>
            <a:off x="971550" y="981075"/>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一、特快列车接发要求</a:t>
            </a:r>
          </a:p>
        </p:txBody>
      </p:sp>
      <p:pic>
        <p:nvPicPr>
          <p:cNvPr id="60421" name="Picture 5"/>
          <p:cNvPicPr/>
          <p:nvPr/>
        </p:nvPicPr>
        <p:blipFill>
          <a:blip r:embed="rId2"/>
          <a:stretch>
            <a:fillRect/>
          </a:stretch>
        </p:blipFill>
        <p:spPr>
          <a:xfrm>
            <a:off x="900113" y="4221163"/>
            <a:ext cx="2520950" cy="1747837"/>
          </a:xfrm>
          <a:prstGeom prst="rect">
            <a:avLst/>
          </a:prstGeom>
          <a:noFill/>
          <a:ln>
            <a:noFill/>
            <a:miter lim="800000"/>
          </a:ln>
          <a:effectLst/>
        </p:spPr>
      </p:pic>
      <p:pic>
        <p:nvPicPr>
          <p:cNvPr id="60422" name="Picture 6"/>
          <p:cNvPicPr/>
          <p:nvPr/>
        </p:nvPicPr>
        <p:blipFill>
          <a:blip r:embed="rId3"/>
          <a:stretch>
            <a:fillRect/>
          </a:stretch>
        </p:blipFill>
        <p:spPr>
          <a:xfrm>
            <a:off x="4427538" y="4116388"/>
            <a:ext cx="3960812" cy="2193925"/>
          </a:xfrm>
          <a:prstGeom prst="rect">
            <a:avLst/>
          </a:prstGeom>
          <a:noFill/>
          <a:ln>
            <a:noFill/>
            <a:miter lim="800000"/>
          </a:ln>
          <a:effectLst/>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61443" name="NotDefined 3"/>
          <p:cNvSpPr>
            <a:spLocks noGrp="1"/>
          </p:cNvSpPr>
          <p:nvPr>
            <p:ph type="body" idx="4294967295"/>
          </p:nvPr>
        </p:nvSpPr>
        <p:spPr>
          <a:xfrm>
            <a:off x="468313" y="1989138"/>
            <a:ext cx="8491537" cy="2879725"/>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400"/>
              <a:t>军用列车指在铁路上为输送部队和军用物资以及其他军事目的而开行的列车。</a:t>
            </a:r>
          </a:p>
          <a:p>
            <a:pPr lvl="0"/>
            <a:r>
              <a:rPr sz="2400"/>
              <a:t>军用列车分为军用人员列车和军用物资列车两种。</a:t>
            </a:r>
          </a:p>
        </p:txBody>
      </p:sp>
      <p:sp>
        <p:nvSpPr>
          <p:cNvPr id="61444" name="Rectangle 4"/>
          <p:cNvSpPr/>
          <p:nvPr/>
        </p:nvSpPr>
        <p:spPr>
          <a:xfrm>
            <a:off x="1116013" y="981075"/>
            <a:ext cx="7469187"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二、军用列车接发</a:t>
            </a:r>
          </a:p>
        </p:txBody>
      </p:sp>
      <p:pic>
        <p:nvPicPr>
          <p:cNvPr id="61445" name="Picture 5"/>
          <p:cNvPicPr/>
          <p:nvPr/>
        </p:nvPicPr>
        <p:blipFill>
          <a:blip r:embed="rId2"/>
          <a:stretch>
            <a:fillRect/>
          </a:stretch>
        </p:blipFill>
        <p:spPr>
          <a:xfrm>
            <a:off x="539750" y="3716338"/>
            <a:ext cx="4686300" cy="2495550"/>
          </a:xfrm>
          <a:prstGeom prst="rect">
            <a:avLst/>
          </a:prstGeom>
          <a:noFill/>
          <a:ln>
            <a:noFill/>
            <a:miter lim="800000"/>
          </a:ln>
          <a:effectLst/>
        </p:spPr>
      </p:pic>
      <p:pic>
        <p:nvPicPr>
          <p:cNvPr id="61446" name="Picture 6"/>
          <p:cNvPicPr/>
          <p:nvPr/>
        </p:nvPicPr>
        <p:blipFill>
          <a:blip r:embed="rId3"/>
          <a:stretch>
            <a:fillRect/>
          </a:stretch>
        </p:blipFill>
        <p:spPr>
          <a:xfrm>
            <a:off x="4787900" y="4221163"/>
            <a:ext cx="4057650" cy="1400175"/>
          </a:xfrm>
          <a:prstGeom prst="rect">
            <a:avLst/>
          </a:prstGeom>
          <a:noFill/>
          <a:ln>
            <a:noFill/>
            <a:miter lim="800000"/>
          </a:ln>
          <a:effectLst/>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62467" name="NotDefined 3"/>
          <p:cNvSpPr>
            <a:spLocks noGrp="1"/>
          </p:cNvSpPr>
          <p:nvPr>
            <p:ph type="body" idx="4294967295"/>
          </p:nvPr>
        </p:nvSpPr>
        <p:spPr>
          <a:xfrm>
            <a:off x="468313" y="2276475"/>
            <a:ext cx="8491537" cy="3611563"/>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buNone/>
            </a:pPr>
            <a:r>
              <a:rPr sz="2800"/>
              <a:t>     </a:t>
            </a:r>
            <a:r>
              <a:rPr sz="2800" b="1"/>
              <a:t>军用列车安装列尾装置及运转车长值乘规定</a:t>
            </a:r>
          </a:p>
          <a:p>
            <a:pPr lvl="0"/>
            <a:r>
              <a:rPr sz="2400"/>
              <a:t>1、军用列车按《技规》及铁道部有关规定，不再编挂守车，列车尾部挂列尾装置。</a:t>
            </a:r>
          </a:p>
          <a:p>
            <a:pPr lvl="0"/>
            <a:r>
              <a:rPr sz="2400"/>
              <a:t>2、全列使用客车或者自备客车编成的军用列车，尾部车辆应具备运转车长值乘条件，并为运转车长预留位置，指派运转车长值乘。</a:t>
            </a:r>
          </a:p>
        </p:txBody>
      </p:sp>
      <p:sp>
        <p:nvSpPr>
          <p:cNvPr id="62468" name="Rectangle 4"/>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二、军用列车接发</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63491"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lnSpc>
                <a:spcPct val="90000"/>
              </a:lnSpc>
              <a:buNone/>
            </a:pPr>
            <a:r>
              <a:rPr sz="2400"/>
              <a:t>                          </a:t>
            </a:r>
            <a:r>
              <a:rPr sz="2800" b="1"/>
              <a:t>军用列车运行时刻</a:t>
            </a:r>
          </a:p>
          <a:p>
            <a:pPr lvl="0">
              <a:lnSpc>
                <a:spcPct val="90000"/>
              </a:lnSpc>
            </a:pPr>
            <a:r>
              <a:rPr sz="2400"/>
              <a:t>1、军用列车运行时刻，全列使用客车编组的军用列车，按照快速旅客列车运行区间的运行时分标准确定；其他军用列车，应当选用现行列车运行图中直达（直通）货物列车运行线的运行时刻，或者按照货物列车运行区间的运行时分标准确定。其中，部队需要在军用饮食供应站就餐的，军用列车在车站的停留时间按照不少于40min安排。</a:t>
            </a:r>
          </a:p>
          <a:p>
            <a:pPr lvl="0">
              <a:lnSpc>
                <a:spcPct val="90000"/>
              </a:lnSpc>
            </a:pPr>
            <a:r>
              <a:rPr sz="2400"/>
              <a:t>2、需要预先安排军用列车全程运行时刻的，由铁道部运输局、总后勤部军事交通运输部或者军区联勤部军事交通运输部布置下达，有关铁路局和驻铁路局军代处商定后逐级上报核准。</a:t>
            </a:r>
          </a:p>
        </p:txBody>
      </p:sp>
      <p:sp>
        <p:nvSpPr>
          <p:cNvPr id="63492" name="Rectangle 4"/>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二、军用列车接发</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64515"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buNone/>
            </a:pPr>
            <a:r>
              <a:rPr sz="2400"/>
              <a:t>                      </a:t>
            </a:r>
            <a:r>
              <a:rPr sz="2800" b="1"/>
              <a:t>军用列车运行时刻</a:t>
            </a:r>
          </a:p>
          <a:p>
            <a:pPr lvl="0"/>
            <a:r>
              <a:rPr sz="2400"/>
              <a:t>3、军用卫生列车重车时，按特快旅客列车运行线掌握；空车按快速旅客列车运行线掌握。</a:t>
            </a:r>
          </a:p>
          <a:p>
            <a:pPr lvl="0"/>
            <a:r>
              <a:rPr sz="2400"/>
              <a:t>4、如无适当运行线选用或上级有特别指示时，应由铁路局和驻铁路局军代处临时查定运行时刻。</a:t>
            </a:r>
          </a:p>
        </p:txBody>
      </p:sp>
      <p:sp>
        <p:nvSpPr>
          <p:cNvPr id="64516" name="Rectangle 4"/>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二、军用列车接发</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65539"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buNone/>
            </a:pPr>
            <a:r>
              <a:rPr sz="2800" b="1"/>
              <a:t>                    军用列车的接发</a:t>
            </a:r>
          </a:p>
          <a:p>
            <a:pPr lvl="0">
              <a:buNone/>
            </a:pPr>
            <a:r>
              <a:rPr sz="2400"/>
              <a:t>1、整列方案运输军用卫生列车，车站站长应亲自部署，并组织相关单位、部门的领导到现场接发列车。其他方案运输和人员整列运输，主管副站长应亲自部署，并组织相关单位、部门的领导到现场接发列车。</a:t>
            </a:r>
          </a:p>
          <a:p>
            <a:pPr lvl="0">
              <a:buNone/>
            </a:pPr>
            <a:r>
              <a:rPr sz="2400"/>
              <a:t>2、乘载人员的军用列车，应当接入有站台和给水设备的线路。其中，全列由客车编组的军用列车，应当接入有客运站台的线路，按照旅客列车办理接发列车。</a:t>
            </a:r>
          </a:p>
          <a:p>
            <a:pPr lvl="0">
              <a:buNone/>
            </a:pPr>
            <a:r>
              <a:rPr sz="2400"/>
              <a:t>3、挂有装载超限军用物资车辆的列车，应接入固定线路。</a:t>
            </a:r>
          </a:p>
        </p:txBody>
      </p:sp>
      <p:sp>
        <p:nvSpPr>
          <p:cNvPr id="65540" name="Rectangle 4"/>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二、军用列车接发</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66563"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lnSpc>
                <a:spcPct val="90000"/>
              </a:lnSpc>
            </a:pPr>
            <a:r>
              <a:rPr sz="2400"/>
              <a:t>4、军用列车在有给水条件的车站停留时，应当根据运行计划和乘车部队要求对编挂的客车补水；乘车部队另有要求的，由驻铁路局军代处与铁路局商定后安排。</a:t>
            </a:r>
          </a:p>
          <a:p>
            <a:pPr lvl="0">
              <a:lnSpc>
                <a:spcPct val="90000"/>
              </a:lnSpc>
            </a:pPr>
            <a:r>
              <a:rPr sz="2400"/>
              <a:t>5、乘载人员的军用列车和有押运人员的车辆在运行途中一般不得停留。特殊情况确需停留时，必须选择有生活保障条件的车站，恢复时应当优先放行；军用列车停留时间预计超过12h的，有关铁路局与驻铁路局军代处按照职能分工审核、报批后，可以组织迂回运输。</a:t>
            </a:r>
          </a:p>
          <a:p>
            <a:pPr lvl="0">
              <a:lnSpc>
                <a:spcPct val="90000"/>
              </a:lnSpc>
            </a:pPr>
            <a:r>
              <a:rPr sz="2400"/>
              <a:t>6、军用列车发车前，助理值班员应协同军代表督促部队提前登车，清点人数，车站值班员应组织相关人员提前做好发车准备，保证列车安全、正点出发。</a:t>
            </a:r>
          </a:p>
        </p:txBody>
      </p:sp>
      <p:sp>
        <p:nvSpPr>
          <p:cNvPr id="66564" name="Rectangle 4"/>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二、军用列车接发</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67587"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buNone/>
            </a:pPr>
            <a:r>
              <a:rPr sz="2800" b="1"/>
              <a:t>            按超限列车办理的范围</a:t>
            </a:r>
          </a:p>
          <a:p>
            <a:pPr lvl="0"/>
            <a:r>
              <a:rPr sz="2400"/>
              <a:t>除超限列车外，下列情况虽未以超限列车车次开行，但也必须按超限列车办理：</a:t>
            </a:r>
          </a:p>
          <a:p>
            <a:pPr lvl="0"/>
            <a:r>
              <a:rPr sz="2400"/>
              <a:t>1、列车中编挂有装载超限货物的车辆或车组；</a:t>
            </a:r>
          </a:p>
          <a:p>
            <a:pPr lvl="0"/>
            <a:r>
              <a:rPr sz="2400"/>
              <a:t>2、列车中编挂有超出机车车辆限界的特种作业的车辆或机械。如路用列车的龙门架车、除雪车等。</a:t>
            </a:r>
          </a:p>
        </p:txBody>
      </p:sp>
      <p:sp>
        <p:nvSpPr>
          <p:cNvPr id="67588" name="Rectangle 4"/>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三、超限货物列车接发</a:t>
            </a:r>
          </a:p>
        </p:txBody>
      </p:sp>
      <p:pic>
        <p:nvPicPr>
          <p:cNvPr id="67589" name="Picture 5"/>
          <p:cNvPicPr/>
          <p:nvPr/>
        </p:nvPicPr>
        <p:blipFill>
          <a:blip r:embed="rId2"/>
          <a:stretch>
            <a:fillRect/>
          </a:stretch>
        </p:blipFill>
        <p:spPr>
          <a:xfrm>
            <a:off x="900113" y="4554538"/>
            <a:ext cx="3240087" cy="1697037"/>
          </a:xfrm>
          <a:prstGeom prst="rect">
            <a:avLst/>
          </a:prstGeom>
          <a:noFill/>
          <a:ln>
            <a:noFill/>
            <a:miter lim="800000"/>
          </a:ln>
          <a:effectLst/>
        </p:spPr>
      </p:pic>
      <p:pic>
        <p:nvPicPr>
          <p:cNvPr id="67590" name="Picture 6"/>
          <p:cNvPicPr/>
          <p:nvPr/>
        </p:nvPicPr>
        <p:blipFill>
          <a:blip r:embed="rId3"/>
          <a:stretch>
            <a:fillRect/>
          </a:stretch>
        </p:blipFill>
        <p:spPr>
          <a:xfrm>
            <a:off x="5364163" y="4762500"/>
            <a:ext cx="2303462" cy="1971675"/>
          </a:xfrm>
          <a:prstGeom prst="rect">
            <a:avLst/>
          </a:prstGeom>
          <a:noFill/>
          <a:ln>
            <a:noFill/>
            <a:miter lim="800000"/>
          </a:ln>
          <a:effectLst/>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68611" name="NotDefined 3"/>
          <p:cNvSpPr>
            <a:spLocks noGrp="1"/>
          </p:cNvSpPr>
          <p:nvPr>
            <p:ph type="body" idx="4294967295"/>
          </p:nvPr>
        </p:nvSpPr>
        <p:spPr>
          <a:xfrm>
            <a:off x="395288" y="1773238"/>
            <a:ext cx="8564562"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buNone/>
            </a:pPr>
            <a:r>
              <a:rPr sz="2800" b="1"/>
              <a:t>              超限列车的运行安全</a:t>
            </a:r>
          </a:p>
          <a:p>
            <a:pPr lvl="0">
              <a:buNone/>
            </a:pPr>
            <a:r>
              <a:rPr sz="2400"/>
              <a:t>          接发超限货物列车时，车站接发列车人员须对本站各到发线的线间距，各建筑物及设备的限界和超限车的会车条件等准确掌握，严格办理，以确保列车的到发或通过。</a:t>
            </a:r>
          </a:p>
          <a:p>
            <a:pPr lvl="0">
              <a:buNone/>
            </a:pPr>
            <a:r>
              <a:rPr sz="2400"/>
              <a:t>   1、超限列车或挂运超限车的列车，应按照《站细》内规定的固定线路办理列车的到发或通过。</a:t>
            </a:r>
          </a:p>
          <a:p>
            <a:pPr lvl="0">
              <a:buNone/>
            </a:pPr>
            <a:r>
              <a:rPr sz="2400"/>
              <a:t>   2、超限列车或挂有超限车的列车的会车条件，应遵守下列规定：</a:t>
            </a:r>
          </a:p>
          <a:p>
            <a:pPr lvl="0">
              <a:buNone/>
            </a:pPr>
            <a:r>
              <a:rPr sz="2400"/>
              <a:t>    （1）列车经过车站时，与邻线线路上车辆之间的最小距离不得小于350mm。</a:t>
            </a:r>
          </a:p>
        </p:txBody>
      </p:sp>
      <p:sp>
        <p:nvSpPr>
          <p:cNvPr id="68612" name="Rectangle 4"/>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三、超限货物列车接发</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69635" name="NotDefined 3"/>
          <p:cNvSpPr>
            <a:spLocks noGrp="1"/>
          </p:cNvSpPr>
          <p:nvPr>
            <p:ph type="body" idx="4294967295"/>
          </p:nvPr>
        </p:nvSpPr>
        <p:spPr>
          <a:xfrm>
            <a:off x="323850" y="1700213"/>
            <a:ext cx="8636000" cy="4681537"/>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lnSpc>
                <a:spcPct val="90000"/>
              </a:lnSpc>
              <a:buNone/>
            </a:pPr>
            <a:r>
              <a:rPr sz="2400" b="1"/>
              <a:t>             超限列车的运行安全</a:t>
            </a:r>
          </a:p>
          <a:p>
            <a:pPr lvl="0">
              <a:lnSpc>
                <a:spcPct val="90000"/>
              </a:lnSpc>
              <a:buNone/>
            </a:pPr>
            <a:r>
              <a:rPr sz="2400"/>
              <a:t>（2）列车运行在复线、多线或并行单线区间的直线地段时，两列运行列车之间的最小距离大于350mm的不限速；在300~350mm之间的限速以30km/h的速度运行，两列运行列车之间的最小距离小于300mm的禁止区间会车，曲线地段必须根据规定相应地加宽。</a:t>
            </a:r>
          </a:p>
          <a:p>
            <a:pPr lvl="0">
              <a:lnSpc>
                <a:spcPct val="90000"/>
              </a:lnSpc>
              <a:buNone/>
            </a:pPr>
            <a:r>
              <a:rPr sz="2400"/>
              <a:t>（3）区间线间距离在4m及其以下时，不准办理特快旅客列车、特快行邮列车与挂有中部超限货物车辆的列车在区间交会。</a:t>
            </a:r>
          </a:p>
          <a:p>
            <a:pPr lvl="0">
              <a:lnSpc>
                <a:spcPct val="90000"/>
              </a:lnSpc>
              <a:buNone/>
            </a:pPr>
            <a:r>
              <a:rPr sz="2400"/>
              <a:t>（4）挂有中上部宽超过3600mm的超限车的列车，区间禁止与动车组、直达特快旅客列车、特快旅客列车和特快行邮列车交会。</a:t>
            </a:r>
          </a:p>
          <a:p>
            <a:pPr lvl="0">
              <a:lnSpc>
                <a:spcPct val="90000"/>
              </a:lnSpc>
              <a:buNone/>
            </a:pPr>
            <a:endParaRPr sz="2400"/>
          </a:p>
        </p:txBody>
      </p:sp>
      <p:sp>
        <p:nvSpPr>
          <p:cNvPr id="69636" name="Rectangle 4"/>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三、超限货物列车接发</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0659"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buNone/>
            </a:pPr>
            <a:r>
              <a:rPr sz="2800" b="1"/>
              <a:t>                 超限列车的运行安全</a:t>
            </a:r>
          </a:p>
          <a:p>
            <a:pPr lvl="0">
              <a:buNone/>
            </a:pPr>
            <a:r>
              <a:rPr sz="2400"/>
              <a:t>3、超限车在运行过程中，对超限货物的任何部位，在接近建筑物或设备时，应遵守下列规定：</a:t>
            </a:r>
          </a:p>
          <a:p>
            <a:pPr lvl="0">
              <a:buNone/>
            </a:pPr>
            <a:r>
              <a:rPr sz="2400"/>
              <a:t>（1）超限货物的任何部位与建筑限界之间的距离在100~150mm时，限速15km/h;</a:t>
            </a:r>
          </a:p>
          <a:p>
            <a:pPr lvl="0">
              <a:buNone/>
            </a:pPr>
            <a:r>
              <a:rPr sz="2400"/>
              <a:t>（2）限界距离在150~200mm之间时，限速25km/h；</a:t>
            </a:r>
          </a:p>
          <a:p>
            <a:pPr lvl="0">
              <a:buNone/>
            </a:pPr>
            <a:r>
              <a:rPr sz="2400"/>
              <a:t>（3）限界距离不足100mm，由铁路局根据实际情况规定运行办法。</a:t>
            </a:r>
          </a:p>
        </p:txBody>
      </p:sp>
      <p:sp>
        <p:nvSpPr>
          <p:cNvPr id="70661" name="Rectangle 5"/>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三、超限货物列车接发</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1683"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buNone/>
            </a:pPr>
            <a:r>
              <a:rPr sz="2800" b="1"/>
              <a:t>路用列车按用途主要分为以下几种：</a:t>
            </a:r>
          </a:p>
          <a:p>
            <a:pPr lvl="0"/>
            <a:r>
              <a:rPr sz="2400"/>
              <a:t>1、以非运用车编成的列车，如回送入厂的列车、试验列车、除雪车等；</a:t>
            </a:r>
          </a:p>
          <a:p>
            <a:pPr lvl="0"/>
            <a:r>
              <a:rPr sz="2400"/>
              <a:t>2、回送封存车的列车；</a:t>
            </a:r>
          </a:p>
          <a:p>
            <a:pPr lvl="0"/>
            <a:r>
              <a:rPr sz="2400"/>
              <a:t>3、进、出封锁区间为运送施工作业人员及各种路用器材而开行的列车；</a:t>
            </a:r>
          </a:p>
          <a:p>
            <a:pPr lvl="0"/>
            <a:r>
              <a:rPr sz="2400"/>
              <a:t>4、为施工而开行的按列车办理的线路作业机械；</a:t>
            </a:r>
          </a:p>
          <a:p>
            <a:pPr lvl="0"/>
            <a:r>
              <a:rPr sz="2400"/>
              <a:t>5、为由区间内收集路用器材而开行的列车。</a:t>
            </a:r>
          </a:p>
        </p:txBody>
      </p:sp>
      <p:sp>
        <p:nvSpPr>
          <p:cNvPr id="71684" name="Rectangle 4"/>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四、路用列车的开行</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2707" name="NotDefined 3"/>
          <p:cNvSpPr>
            <a:spLocks noGrp="1"/>
          </p:cNvSpPr>
          <p:nvPr>
            <p:ph type="body" idx="4294967295"/>
          </p:nvPr>
        </p:nvSpPr>
        <p:spPr>
          <a:xfrm>
            <a:off x="755650" y="1989138"/>
            <a:ext cx="7848600" cy="3240087"/>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buNone/>
            </a:pPr>
            <a:r>
              <a:rPr sz="2800" b="1"/>
              <a:t>  路用列车的行车凭证：</a:t>
            </a:r>
          </a:p>
          <a:p>
            <a:pPr lvl="0"/>
            <a:r>
              <a:rPr sz="2400"/>
              <a:t>1、非封锁区间按该区间原闭塞法行车凭证行车。</a:t>
            </a:r>
          </a:p>
          <a:p>
            <a:pPr lvl="0"/>
            <a:r>
              <a:rPr sz="2400"/>
              <a:t>2、向封锁区间开行路用列车以调度命令（包括列车车次、运行速度、停车地点、到达车站的时刻等有关事项）为行车凭证。</a:t>
            </a:r>
          </a:p>
        </p:txBody>
      </p:sp>
      <p:sp>
        <p:nvSpPr>
          <p:cNvPr id="72708" name="Rectangle 4"/>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四、路用列车的开行</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3731" name="NotDefined 3"/>
          <p:cNvSpPr>
            <a:spLocks noGrp="1"/>
          </p:cNvSpPr>
          <p:nvPr>
            <p:ph type="body" idx="4294967295"/>
          </p:nvPr>
        </p:nvSpPr>
        <p:spPr>
          <a:xfrm>
            <a:off x="611188" y="1989138"/>
            <a:ext cx="80645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buNone/>
            </a:pPr>
            <a:r>
              <a:rPr sz="2800" b="1"/>
              <a:t> 路用列车的接发</a:t>
            </a:r>
          </a:p>
          <a:p>
            <a:pPr lvl="0"/>
            <a:r>
              <a:rPr sz="2400" b="1"/>
              <a:t>接车：</a:t>
            </a:r>
            <a:r>
              <a:rPr sz="2400"/>
              <a:t>凭进站信号的进行信号或引导信号进站。</a:t>
            </a:r>
          </a:p>
          <a:p>
            <a:pPr lvl="0">
              <a:buNone/>
            </a:pPr>
            <a:r>
              <a:rPr sz="2400"/>
              <a:t>   路用列车在封锁区间作业完毕后，施工负责人须及时向车站值班员提出列车可以返回的申请，在取得车站值班员的同意后，方可将列车开回车站。前行路用列车到站后，由车站值班员通知驻站联络员开行次一路用列车回站。</a:t>
            </a:r>
          </a:p>
        </p:txBody>
      </p:sp>
      <p:sp>
        <p:nvSpPr>
          <p:cNvPr id="73732" name="Rectangle 4"/>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四、路用列车的开行</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4755" name="NotDefined 3"/>
          <p:cNvSpPr>
            <a:spLocks noGrp="1"/>
          </p:cNvSpPr>
          <p:nvPr>
            <p:ph type="body" idx="4294967295"/>
          </p:nvPr>
        </p:nvSpPr>
        <p:spPr>
          <a:xfrm>
            <a:off x="323850" y="1989138"/>
            <a:ext cx="86360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400"/>
              <a:t>（向封锁区间）发车：施工单位应指派驻站联络员在封锁区间的一端或两端站，负责与车站值班员及施工负责人联系施工进度及列车进入封锁区间运行情况，并按以下规定办理：</a:t>
            </a:r>
          </a:p>
          <a:p>
            <a:pPr lvl="0">
              <a:buNone/>
            </a:pPr>
            <a:r>
              <a:rPr sz="2400"/>
              <a:t>（1）向封锁区间开行路用列车，原则上每端只准进入一列，如超过一列时，其安全措施及运行办法由铁路局规定。</a:t>
            </a:r>
          </a:p>
          <a:p>
            <a:pPr lvl="0">
              <a:buNone/>
            </a:pPr>
            <a:r>
              <a:rPr sz="2400"/>
              <a:t>（2）施工负责人或驻站联络员应通过车站值班员向列车调度员申请：施工地段、需要封锁时间以及进入封锁区间的路用列车的列数、开行时间、运行速度、停车地点及工作内容等，并将上述内容填记在《行车设备检查登记簿》上。</a:t>
            </a:r>
          </a:p>
          <a:p>
            <a:pPr lvl="0"/>
            <a:endParaRPr sz="2400"/>
          </a:p>
        </p:txBody>
      </p:sp>
      <p:sp>
        <p:nvSpPr>
          <p:cNvPr id="74756" name="Rectangle 4"/>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四、路用列车的开行</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5779" name="NotDefined 3"/>
          <p:cNvSpPr>
            <a:spLocks noGrp="1"/>
          </p:cNvSpPr>
          <p:nvPr>
            <p:ph type="body" idx="4294967295"/>
          </p:nvPr>
        </p:nvSpPr>
        <p:spPr>
          <a:xfrm>
            <a:off x="323850" y="2276475"/>
            <a:ext cx="86360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lnSpc>
                <a:spcPct val="90000"/>
              </a:lnSpc>
              <a:buNone/>
            </a:pPr>
            <a:r>
              <a:rPr sz="2400"/>
              <a:t>（3）列车调度员同意上述申请时，应向有关车站、司机和施工负责人发布封锁区间及向封锁区间开行路用列车的调度命令。</a:t>
            </a:r>
          </a:p>
          <a:p>
            <a:pPr lvl="0">
              <a:lnSpc>
                <a:spcPct val="90000"/>
              </a:lnSpc>
              <a:buNone/>
            </a:pPr>
            <a:r>
              <a:rPr sz="2400"/>
              <a:t>（4）路用列车应由施工单位指派胜任人员携带无线调度通信设备值乘于列车尾部，并在区间协助司机作业。路用列车或线路施工机械进入施工地段时，应在施工防护人员显示的停车手信号前停车，根据施工负责人的要求，按调车办法进入指定地点。</a:t>
            </a:r>
          </a:p>
          <a:p>
            <a:pPr lvl="0">
              <a:lnSpc>
                <a:spcPct val="90000"/>
              </a:lnSpc>
              <a:buNone/>
            </a:pPr>
            <a:r>
              <a:rPr sz="2400"/>
              <a:t>（5）施工工地由施工负责人统一指挥。路用列车到达指定地段分解后，应立即在两端按规定防护。</a:t>
            </a:r>
          </a:p>
        </p:txBody>
      </p:sp>
      <p:sp>
        <p:nvSpPr>
          <p:cNvPr id="75780" name="Rectangle 4"/>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四、路用列车的开行</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6803" name="NotDefined 3"/>
          <p:cNvSpPr>
            <a:spLocks noGrp="1"/>
          </p:cNvSpPr>
          <p:nvPr>
            <p:ph type="body" idx="4294967295"/>
          </p:nvPr>
        </p:nvSpPr>
        <p:spPr>
          <a:xfrm>
            <a:off x="323850" y="2060575"/>
            <a:ext cx="86360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buNone/>
            </a:pPr>
            <a:r>
              <a:rPr sz="2400"/>
              <a:t>（6）当一端站往同一封锁区间开行两列及以上路用列车时，前行路用列车到达施工地点并做好防护后，施工负责人方准通知驻站联络员转告车站值班员放行后续路用列车进入封锁区间。</a:t>
            </a:r>
          </a:p>
          <a:p>
            <a:pPr lvl="0">
              <a:buNone/>
            </a:pPr>
            <a:r>
              <a:rPr sz="2400"/>
              <a:t>（7）路用列车在封锁区间内作业时，相互必须保持30m及其以上安全距离。</a:t>
            </a:r>
          </a:p>
          <a:p>
            <a:pPr lvl="0">
              <a:buNone/>
            </a:pPr>
            <a:r>
              <a:rPr sz="2400"/>
              <a:t>（8）如列车两端均挂有机车时，应向两端机车的司机交付进入区间的调度命令。往返运行时，由运行前端的机车担当本务机。</a:t>
            </a:r>
          </a:p>
        </p:txBody>
      </p:sp>
      <p:sp>
        <p:nvSpPr>
          <p:cNvPr id="76804" name="Rectangle 4"/>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四、路用列车的开行</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7827" name="NotDefined 3"/>
          <p:cNvSpPr>
            <a:spLocks noGrp="1"/>
          </p:cNvSpPr>
          <p:nvPr>
            <p:ph type="body" idx="4294967295"/>
          </p:nvPr>
        </p:nvSpPr>
        <p:spPr>
          <a:xfrm>
            <a:off x="250825" y="1989138"/>
            <a:ext cx="8637588" cy="4608512"/>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lnSpc>
                <a:spcPct val="90000"/>
              </a:lnSpc>
              <a:buNone/>
            </a:pPr>
            <a:r>
              <a:rPr sz="2400"/>
              <a:t>（9）自动闭塞区段封锁区间进行施工，需向区间开行路用列车，且路用列车的开行方向为区间正方向并与封锁前最后一列列车运行方向一致时，除按上述规定办理外，可按下列办法执行：</a:t>
            </a:r>
          </a:p>
          <a:p>
            <a:pPr lvl="0">
              <a:lnSpc>
                <a:spcPct val="90000"/>
              </a:lnSpc>
              <a:buNone/>
            </a:pPr>
            <a:r>
              <a:rPr sz="2400"/>
              <a:t>     ①仅开行一列路用列车时，在封锁前最后一列列车进入区间后，施工的路用列车可凭调度命令按自动闭塞方式跟随前行列车进入区间，运行至指定地点停车等待，在前行列车到达前方站后再封锁区间进行施工。（青藏铁路运输公司）</a:t>
            </a:r>
          </a:p>
          <a:p>
            <a:pPr lvl="0">
              <a:lnSpc>
                <a:spcPct val="90000"/>
              </a:lnSpc>
              <a:buNone/>
            </a:pPr>
            <a:r>
              <a:rPr sz="2400"/>
              <a:t>     ②向同一封锁区间开行一列以上路用列车时，首列按上述①办理进入区间，并在停车地点做好防护，车站值班员在得到首列路用列车到达施工现场，并做好防护的通知和区间已封锁后，方可放行后续路用列车进入封锁区间。</a:t>
            </a:r>
          </a:p>
        </p:txBody>
      </p:sp>
      <p:sp>
        <p:nvSpPr>
          <p:cNvPr id="77828" name="Rectangle 4"/>
          <p:cNvSpPr/>
          <p:nvPr/>
        </p:nvSpPr>
        <p:spPr>
          <a:xfrm>
            <a:off x="971550" y="908050"/>
            <a:ext cx="7469188" cy="598488"/>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四、路用列车的开行</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8851" name="NotDefined 3"/>
          <p:cNvSpPr>
            <a:spLocks noGrp="1"/>
          </p:cNvSpPr>
          <p:nvPr>
            <p:ph type="body" idx="4294967295"/>
          </p:nvPr>
        </p:nvSpPr>
        <p:spPr>
          <a:xfrm>
            <a:off x="0" y="1557338"/>
            <a:ext cx="9144000" cy="489585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buNone/>
            </a:pPr>
            <a:r>
              <a:rPr sz="2800" b="1"/>
              <a:t>                          救援列车的开行</a:t>
            </a:r>
          </a:p>
          <a:p>
            <a:pPr lvl="0">
              <a:buNone/>
            </a:pPr>
            <a:r>
              <a:rPr sz="2400"/>
              <a:t>         车站值班员接到救援请求后，应立即报告列车调度员。列车调度员应向有关车站发布命令封锁区间，并派出救援列车。</a:t>
            </a:r>
          </a:p>
          <a:p>
            <a:pPr lvl="0">
              <a:buNone/>
            </a:pPr>
            <a:r>
              <a:rPr sz="2400"/>
              <a:t>         向封锁区间发出救援列车时，不办理行车闭塞手续，以列车调度员的命令，作为进入封锁区间的许可。</a:t>
            </a:r>
          </a:p>
          <a:p>
            <a:pPr lvl="0">
              <a:buNone/>
            </a:pPr>
            <a:r>
              <a:rPr sz="2400"/>
              <a:t>         当列车调度电话不通时。应由接到救援请求的车站值班员根据救援请求办理，救援列车以车站值班员的命令，作为进入封锁区间的许可。</a:t>
            </a:r>
          </a:p>
          <a:p>
            <a:pPr lvl="0">
              <a:buNone/>
            </a:pPr>
            <a:r>
              <a:rPr sz="2400"/>
              <a:t>          为保证救援列车在接到开行命令后30min内出动，救援列车始发站车站值班员必须加强组织，迅速将救援列车调至发车线并较日常提前停止影响发车进路的调车作业，准备好救援列车发车进路，在救援列车发车条件完备后，尽早迅速发车。</a:t>
            </a:r>
          </a:p>
        </p:txBody>
      </p:sp>
      <p:sp>
        <p:nvSpPr>
          <p:cNvPr id="78852" name="Rectangle 4"/>
          <p:cNvSpPr/>
          <p:nvPr/>
        </p:nvSpPr>
        <p:spPr>
          <a:xfrm>
            <a:off x="827088" y="836613"/>
            <a:ext cx="7469187" cy="598487"/>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五、救援列车的开行</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79875" name="NotDefined 3"/>
          <p:cNvSpPr>
            <a:spLocks noGrp="1"/>
          </p:cNvSpPr>
          <p:nvPr>
            <p:ph type="body" idx="4294967295"/>
          </p:nvPr>
        </p:nvSpPr>
        <p:spPr>
          <a:xfrm>
            <a:off x="395288" y="2133600"/>
            <a:ext cx="8493125"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lnSpc>
                <a:spcPct val="90000"/>
              </a:lnSpc>
              <a:buNone/>
            </a:pPr>
            <a:r>
              <a:rPr sz="2800" b="1"/>
              <a:t>    事故区间的有关行车工作</a:t>
            </a:r>
          </a:p>
          <a:p>
            <a:pPr lvl="0">
              <a:lnSpc>
                <a:spcPct val="90000"/>
              </a:lnSpc>
            </a:pPr>
            <a:r>
              <a:rPr sz="2400"/>
              <a:t>1、在事规调查处理委员会人员到达前，站长或值班员应携带行车应急备品，随乘发往事故地点的第一列救援列车到达事故现场。到达事故现场后，应立即了解事故实际情况，随时与列车调度员联系，汇报事故救援情况，并就地负责指挥列车有关工作。</a:t>
            </a:r>
          </a:p>
          <a:p>
            <a:pPr lvl="0">
              <a:lnSpc>
                <a:spcPct val="90000"/>
              </a:lnSpc>
            </a:pPr>
            <a:r>
              <a:rPr sz="2400"/>
              <a:t>2、如需在事故区间的现场成立临时线路所时，应由事故区间的指定站长或车站值班员担任临时线路所值班员职务，根据事故现场救援领导人的指示，负责事故现场线路所与调度所及两端站间的行车工作联系，负责事故现场机车车辆的调移及事故现场至两端站间列车、车列的出入。</a:t>
            </a:r>
          </a:p>
          <a:p>
            <a:pPr lvl="0">
              <a:lnSpc>
                <a:spcPct val="90000"/>
              </a:lnSpc>
            </a:pPr>
            <a:endParaRPr sz="2800" b="1"/>
          </a:p>
        </p:txBody>
      </p:sp>
      <p:sp>
        <p:nvSpPr>
          <p:cNvPr id="79876" name="Rectangle 4"/>
          <p:cNvSpPr/>
          <p:nvPr/>
        </p:nvSpPr>
        <p:spPr>
          <a:xfrm>
            <a:off x="827088" y="836613"/>
            <a:ext cx="7469187" cy="598487"/>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五、救援列车的开行</a:t>
            </a:r>
          </a:p>
        </p:txBody>
      </p:sp>
      <p:pic>
        <p:nvPicPr>
          <p:cNvPr id="79877" name="Picture 5"/>
          <p:cNvPicPr/>
          <p:nvPr/>
        </p:nvPicPr>
        <p:blipFill>
          <a:blip r:embed="rId2"/>
          <a:stretch>
            <a:fillRect/>
          </a:stretch>
        </p:blipFill>
        <p:spPr>
          <a:xfrm>
            <a:off x="5364163" y="476250"/>
            <a:ext cx="2900362" cy="1851025"/>
          </a:xfrm>
          <a:prstGeom prst="rect">
            <a:avLst/>
          </a:prstGeom>
          <a:noFill/>
          <a:ln>
            <a:noFill/>
            <a:miter lim="800000"/>
          </a:ln>
          <a:effectLst/>
        </p:spPr>
      </p:pic>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80899" name="NotDefined 3"/>
          <p:cNvSpPr>
            <a:spLocks noGrp="1"/>
          </p:cNvSpPr>
          <p:nvPr>
            <p:ph type="body" idx="4294967295"/>
          </p:nvPr>
        </p:nvSpPr>
        <p:spPr>
          <a:xfrm>
            <a:off x="395288" y="1989138"/>
            <a:ext cx="8493125"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lnSpc>
                <a:spcPct val="90000"/>
              </a:lnSpc>
              <a:buNone/>
            </a:pPr>
            <a:r>
              <a:rPr sz="2400"/>
              <a:t>3、已请求救援时，从救援列车开来方向，距离列车不少于300m处设置防护点，并指派防护员按规定进行防护。救援列车进入封锁区间后，在接近被救援列车或车列2km时，要严格控制速度，同时，使用列车无线调度通信设备与请求救援的列车司机进行联系，或以在瞭望距离内能够随时停车的速度运行，在防护人员处或压上响墩后停车，联系确认，并按要求进行作业。</a:t>
            </a:r>
          </a:p>
          <a:p>
            <a:pPr lvl="0">
              <a:lnSpc>
                <a:spcPct val="90000"/>
              </a:lnSpc>
              <a:buNone/>
            </a:pPr>
            <a:r>
              <a:rPr sz="2400"/>
              <a:t>4、救援列车的出发或返回，均应通知列车调度员及对方站。如事故现场设有临时线路所时，车站值班员应于发车前，得到线路所值班员的同意。临时线路所向两端站发车时，亦必须通知列车调度员并取得接车站的同意。</a:t>
            </a:r>
          </a:p>
        </p:txBody>
      </p:sp>
      <p:sp>
        <p:nvSpPr>
          <p:cNvPr id="80900" name="Rectangle 4"/>
          <p:cNvSpPr/>
          <p:nvPr/>
        </p:nvSpPr>
        <p:spPr>
          <a:xfrm>
            <a:off x="827088" y="836613"/>
            <a:ext cx="7469187" cy="598487"/>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五、救援列车的开行</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81923"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400"/>
              <a:t>5、向封锁区间开行救援列车时，车站值班员须在控制台的闭塞按钮上揭挂“封锁区间”安全帽，以引起注意，防止其他列车误办发车。</a:t>
            </a:r>
          </a:p>
          <a:p>
            <a:pPr lvl="0"/>
            <a:r>
              <a:rPr sz="2400"/>
              <a:t>6、事故区间两端站，接入由事故区间开来的救援列车，仍凭进站信号的进行信号或引导信号进站。</a:t>
            </a:r>
          </a:p>
          <a:p>
            <a:pPr lvl="0"/>
            <a:r>
              <a:rPr sz="2400"/>
              <a:t>7、为确保救援列车发车进路安全无误，车站值班员须先布置准备发车进路，在进路准备妥当后，再交付调度命令作为行车凭证。</a:t>
            </a:r>
          </a:p>
        </p:txBody>
      </p:sp>
      <p:sp>
        <p:nvSpPr>
          <p:cNvPr id="81924" name="Rectangle 4"/>
          <p:cNvSpPr/>
          <p:nvPr/>
        </p:nvSpPr>
        <p:spPr>
          <a:xfrm>
            <a:off x="827088" y="836613"/>
            <a:ext cx="7469187" cy="598487"/>
          </a:xfrm>
          <a:prstGeom prst="rect">
            <a:avLst/>
          </a:prstGeom>
          <a:noFill/>
          <a:ln>
            <a:noFill/>
            <a:miter lim="800000"/>
          </a:ln>
        </p:spPr>
        <p:txBody>
          <a:bodyPr anchor="b"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a:ea typeface="宋体" pitchFamily="2" charset="-122"/>
              </a:defRPr>
            </a:lvl5pPr>
          </a:lstStyle>
          <a:p>
            <a:pPr lvl="0"/>
            <a:r>
              <a:rPr sz="3200" b="1"/>
              <a:t>五、救援列车的开行</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grpSp>
        <p:nvGrpSpPr>
          <p:cNvPr id="91140" name="Group 4"/>
          <p:cNvGrpSpPr/>
          <p:nvPr/>
        </p:nvGrpSpPr>
        <p:grpSpPr>
          <a:xfrm>
            <a:off x="1476375" y="2276475"/>
            <a:ext cx="6137275" cy="2959100"/>
            <a:chOff x="905" y="1434"/>
            <a:chExt cx="3866" cy="1864"/>
          </a:xfrm>
        </p:grpSpPr>
        <p:sp>
          <p:nvSpPr>
            <p:cNvPr id="91141" name="Hexagon 5"/>
            <p:cNvSpPr/>
            <p:nvPr/>
          </p:nvSpPr>
          <p:spPr>
            <a:xfrm>
              <a:off x="905" y="2202"/>
              <a:ext cx="3866" cy="334"/>
            </a:xfrm>
            <a:prstGeom prst="hexagon">
              <a:avLst>
                <a:gd name="adj" fmla="val 18648"/>
                <a:gd name="vf" fmla="val 115470"/>
              </a:avLst>
            </a:prstGeom>
            <a:gradFill rotWithShape="1">
              <a:gsLst>
                <a:gs pos="0">
                  <a:schemeClr val="accent1">
                    <a:gamma/>
                    <a:shade val="0"/>
                    <a:invGamma/>
                  </a:schemeClr>
                </a:gs>
                <a:gs pos="50000">
                  <a:schemeClr val="accent1"/>
                </a:gs>
                <a:gs pos="100000">
                  <a:schemeClr val="accent1">
                    <a:gamma/>
                    <a:shade val="0"/>
                    <a:invGamma/>
                  </a:schemeClr>
                </a:gs>
              </a:gsLst>
              <a:lin ang="5400000" scaled="1"/>
            </a:gra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endParaRPr lang="en-US" altLang="en-US" sz="2400" b="1">
                <a:effectLst>
                  <a:outerShdw blurRad="38100" dist="38100" dir="2700000" algn="tl">
                    <a:srgbClr val="FFFFFF"/>
                  </a:outerShdw>
                </a:effectLst>
                <a:latin typeface="黑体" pitchFamily="2" charset="-122"/>
                <a:ea typeface="黑体" pitchFamily="2" charset="-122"/>
              </a:endParaRPr>
            </a:p>
          </p:txBody>
        </p:sp>
        <p:sp>
          <p:nvSpPr>
            <p:cNvPr id="91142" name="Hexagon 6"/>
            <p:cNvSpPr/>
            <p:nvPr/>
          </p:nvSpPr>
          <p:spPr>
            <a:xfrm>
              <a:off x="905" y="1818"/>
              <a:ext cx="3866" cy="334"/>
            </a:xfrm>
            <a:prstGeom prst="hexagon">
              <a:avLst>
                <a:gd name="adj" fmla="val 18648"/>
                <a:gd name="vf" fmla="val 115470"/>
              </a:avLst>
            </a:prstGeom>
            <a:gradFill rotWithShape="1">
              <a:gsLst>
                <a:gs pos="0">
                  <a:schemeClr val="accent1">
                    <a:gamma/>
                    <a:shade val="0"/>
                    <a:invGamma/>
                  </a:schemeClr>
                </a:gs>
                <a:gs pos="50000">
                  <a:schemeClr val="accent1"/>
                </a:gs>
                <a:gs pos="100000">
                  <a:schemeClr val="accent1">
                    <a:gamma/>
                    <a:shade val="0"/>
                    <a:invGamma/>
                  </a:schemeClr>
                </a:gs>
              </a:gsLst>
              <a:lin ang="5400000" scaled="1"/>
            </a:gra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endParaRPr lang="en-US" altLang="en-US" sz="2400" b="1">
                <a:effectLst>
                  <a:outerShdw blurRad="38100" dist="38100" dir="2700000" algn="tl">
                    <a:srgbClr val="FFFFFF"/>
                  </a:outerShdw>
                </a:effectLst>
                <a:latin typeface="黑体" pitchFamily="2" charset="-122"/>
                <a:ea typeface="黑体" pitchFamily="2" charset="-122"/>
              </a:endParaRPr>
            </a:p>
          </p:txBody>
        </p:sp>
        <p:sp>
          <p:nvSpPr>
            <p:cNvPr id="91143" name="Hexagon 7"/>
            <p:cNvSpPr/>
            <p:nvPr/>
          </p:nvSpPr>
          <p:spPr>
            <a:xfrm>
              <a:off x="905" y="1434"/>
              <a:ext cx="3866" cy="334"/>
            </a:xfrm>
            <a:prstGeom prst="hexagon">
              <a:avLst>
                <a:gd name="adj" fmla="val 18648"/>
                <a:gd name="vf" fmla="val 115470"/>
              </a:avLst>
            </a:prstGeom>
            <a:gradFill rotWithShape="1">
              <a:gsLst>
                <a:gs pos="0">
                  <a:schemeClr val="accent1">
                    <a:gamma/>
                    <a:shade val="0"/>
                    <a:invGamma/>
                  </a:schemeClr>
                </a:gs>
                <a:gs pos="50000">
                  <a:schemeClr val="accent1"/>
                </a:gs>
                <a:gs pos="100000">
                  <a:schemeClr val="accent1">
                    <a:gamma/>
                    <a:shade val="0"/>
                    <a:invGamma/>
                  </a:schemeClr>
                </a:gs>
              </a:gsLst>
              <a:lin ang="5400000" scaled="1"/>
            </a:gra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endParaRPr lang="en-US" altLang="en-US" sz="2400" b="1">
                <a:effectLst>
                  <a:outerShdw blurRad="38100" dist="38100" dir="2700000" algn="tl">
                    <a:srgbClr val="FFFFFF"/>
                  </a:outerShdw>
                </a:effectLst>
                <a:latin typeface="黑体" pitchFamily="2" charset="-122"/>
                <a:ea typeface="黑体" pitchFamily="2" charset="-122"/>
              </a:endParaRPr>
            </a:p>
          </p:txBody>
        </p:sp>
        <p:sp>
          <p:nvSpPr>
            <p:cNvPr id="91144" name="Hexagon 8"/>
            <p:cNvSpPr/>
            <p:nvPr/>
          </p:nvSpPr>
          <p:spPr>
            <a:xfrm>
              <a:off x="978" y="1826"/>
              <a:ext cx="3722" cy="334"/>
            </a:xfrm>
            <a:prstGeom prst="hexagon">
              <a:avLst>
                <a:gd name="adj" fmla="val 17954"/>
                <a:gd name="vf" fmla="val 115470"/>
              </a:avLst>
            </a:prstGeom>
            <a:solidFill>
              <a:srgbClr val="FFFFFF"/>
            </a:soli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r>
                <a:rPr sz="2400" b="1">
                  <a:solidFill>
                    <a:srgbClr val="990033"/>
                  </a:solidFill>
                  <a:effectLst>
                    <a:outerShdw blurRad="38100" dist="38100" dir="2700000" algn="tl">
                      <a:srgbClr val="000000">
                        <a:alpha val="43137"/>
                      </a:srgbClr>
                    </a:outerShdw>
                  </a:effectLst>
                  <a:latin typeface="黑体" pitchFamily="2" charset="-122"/>
                  <a:ea typeface="黑体" pitchFamily="2" charset="-122"/>
                </a:rPr>
                <a:t>军用列车接发</a:t>
              </a:r>
              <a:endParaRPr sz="2400" b="1">
                <a:solidFill>
                  <a:srgbClr val="990033"/>
                </a:solidFill>
                <a:ea typeface="黑体" pitchFamily="2" charset="-122"/>
              </a:endParaRPr>
            </a:p>
          </p:txBody>
        </p:sp>
        <p:sp>
          <p:nvSpPr>
            <p:cNvPr id="91145" name="Hexagon 9"/>
            <p:cNvSpPr/>
            <p:nvPr/>
          </p:nvSpPr>
          <p:spPr>
            <a:xfrm>
              <a:off x="979" y="2202"/>
              <a:ext cx="3721" cy="334"/>
            </a:xfrm>
            <a:prstGeom prst="hexagon">
              <a:avLst>
                <a:gd name="adj" fmla="val 17949"/>
                <a:gd name="vf" fmla="val 115470"/>
              </a:avLst>
            </a:prstGeom>
            <a:solidFill>
              <a:srgbClr val="FFFFFF"/>
            </a:soli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r>
                <a:rPr sz="2400" b="1">
                  <a:solidFill>
                    <a:srgbClr val="990033"/>
                  </a:solidFill>
                  <a:effectLst>
                    <a:outerShdw blurRad="38100" dist="38100" dir="2700000" algn="tl">
                      <a:srgbClr val="000000">
                        <a:alpha val="43137"/>
                      </a:srgbClr>
                    </a:outerShdw>
                  </a:effectLst>
                  <a:latin typeface="黑体" pitchFamily="2" charset="-122"/>
                  <a:ea typeface="黑体" pitchFamily="2" charset="-122"/>
                </a:rPr>
                <a:t>超限货物列车接发</a:t>
              </a:r>
              <a:endParaRPr sz="2400" b="1">
                <a:solidFill>
                  <a:srgbClr val="990033"/>
                </a:solidFill>
                <a:ea typeface="黑体" pitchFamily="2" charset="-122"/>
              </a:endParaRPr>
            </a:p>
          </p:txBody>
        </p:sp>
        <p:sp>
          <p:nvSpPr>
            <p:cNvPr id="91146" name="六边形 91145"/>
            <p:cNvSpPr/>
            <p:nvPr/>
          </p:nvSpPr>
          <p:spPr>
            <a:xfrm>
              <a:off x="978" y="1434"/>
              <a:ext cx="3722" cy="334"/>
            </a:xfrm>
            <a:prstGeom prst="hexagon">
              <a:avLst>
                <a:gd name="adj" fmla="val 17954"/>
                <a:gd name="vf" fmla="val 115470"/>
              </a:avLst>
            </a:prstGeom>
            <a:solidFill>
              <a:srgbClr val="FFFFFF"/>
            </a:soli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r>
                <a:rPr sz="2400" b="1">
                  <a:solidFill>
                    <a:srgbClr val="990033"/>
                  </a:solidFill>
                  <a:ea typeface="黑体" pitchFamily="2" charset="-122"/>
                </a:rPr>
                <a:t>特快列车接发要求</a:t>
              </a:r>
              <a:endParaRPr lang="zh-CN" altLang="en-US" sz="2400" b="1">
                <a:solidFill>
                  <a:srgbClr val="990033"/>
                </a:solidFill>
                <a:ea typeface="黑体" pitchFamily="2" charset="-122"/>
              </a:endParaRPr>
            </a:p>
          </p:txBody>
        </p:sp>
        <p:grpSp>
          <p:nvGrpSpPr>
            <p:cNvPr id="91147" name="组合 91146"/>
            <p:cNvGrpSpPr/>
            <p:nvPr/>
          </p:nvGrpSpPr>
          <p:grpSpPr>
            <a:xfrm>
              <a:off x="905" y="2586"/>
              <a:ext cx="3866" cy="362"/>
              <a:chOff x="905" y="2586"/>
              <a:chExt cx="3866" cy="362"/>
            </a:xfrm>
          </p:grpSpPr>
          <p:sp>
            <p:nvSpPr>
              <p:cNvPr id="91148" name="六边形 91147"/>
              <p:cNvSpPr/>
              <p:nvPr/>
            </p:nvSpPr>
            <p:spPr>
              <a:xfrm>
                <a:off x="905" y="2586"/>
                <a:ext cx="3866" cy="334"/>
              </a:xfrm>
              <a:prstGeom prst="hexagon">
                <a:avLst>
                  <a:gd name="adj" fmla="val 18648"/>
                  <a:gd name="vf" fmla="val 115470"/>
                </a:avLst>
              </a:prstGeom>
              <a:gradFill rotWithShape="1">
                <a:gsLst>
                  <a:gs pos="0">
                    <a:schemeClr val="accent1">
                      <a:gamma/>
                      <a:shade val="0"/>
                      <a:invGamma/>
                    </a:schemeClr>
                  </a:gs>
                  <a:gs pos="50000">
                    <a:schemeClr val="accent1"/>
                  </a:gs>
                  <a:gs pos="100000">
                    <a:schemeClr val="accent1">
                      <a:gamma/>
                      <a:shade val="0"/>
                      <a:invGamma/>
                    </a:schemeClr>
                  </a:gs>
                </a:gsLst>
                <a:lin ang="5400000" scaled="1"/>
              </a:gra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endParaRPr lang="en-US" altLang="en-US" sz="2400" b="1">
                  <a:effectLst>
                    <a:outerShdw blurRad="38100" dist="38100" dir="2700000" algn="tl">
                      <a:srgbClr val="FFFFFF"/>
                    </a:outerShdw>
                  </a:effectLst>
                  <a:latin typeface="黑体" pitchFamily="2" charset="-122"/>
                  <a:ea typeface="黑体" pitchFamily="2" charset="-122"/>
                </a:endParaRPr>
              </a:p>
            </p:txBody>
          </p:sp>
          <p:sp>
            <p:nvSpPr>
              <p:cNvPr id="91149" name="六边形 91148"/>
              <p:cNvSpPr/>
              <p:nvPr/>
            </p:nvSpPr>
            <p:spPr>
              <a:xfrm>
                <a:off x="978" y="2614"/>
                <a:ext cx="3722" cy="334"/>
              </a:xfrm>
              <a:prstGeom prst="hexagon">
                <a:avLst>
                  <a:gd name="adj" fmla="val 17954"/>
                  <a:gd name="vf" fmla="val 115470"/>
                </a:avLst>
              </a:prstGeom>
              <a:solidFill>
                <a:srgbClr val="FFFFFF"/>
              </a:soli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r>
                  <a:rPr sz="2400" b="1">
                    <a:solidFill>
                      <a:srgbClr val="990033"/>
                    </a:solidFill>
                    <a:effectLst>
                      <a:outerShdw blurRad="38100" dist="38100" dir="2700000" algn="tl">
                        <a:srgbClr val="000000">
                          <a:alpha val="43137"/>
                        </a:srgbClr>
                      </a:outerShdw>
                    </a:effectLst>
                    <a:latin typeface="黑体" pitchFamily="2" charset="-122"/>
                    <a:ea typeface="黑体" pitchFamily="2" charset="-122"/>
                  </a:rPr>
                  <a:t>路用列车开行</a:t>
                </a:r>
                <a:endParaRPr sz="2400" b="1">
                  <a:solidFill>
                    <a:srgbClr val="990033"/>
                  </a:solidFill>
                  <a:ea typeface="黑体" pitchFamily="2" charset="-122"/>
                </a:endParaRPr>
              </a:p>
            </p:txBody>
          </p:sp>
        </p:grpSp>
        <p:grpSp>
          <p:nvGrpSpPr>
            <p:cNvPr id="91150" name="组合 91149"/>
            <p:cNvGrpSpPr/>
            <p:nvPr/>
          </p:nvGrpSpPr>
          <p:grpSpPr>
            <a:xfrm>
              <a:off x="905" y="2936"/>
              <a:ext cx="3866" cy="362"/>
              <a:chOff x="905" y="2586"/>
              <a:chExt cx="3866" cy="362"/>
            </a:xfrm>
          </p:grpSpPr>
          <p:sp>
            <p:nvSpPr>
              <p:cNvPr id="91151" name="六边形 91150"/>
              <p:cNvSpPr/>
              <p:nvPr/>
            </p:nvSpPr>
            <p:spPr>
              <a:xfrm>
                <a:off x="905" y="2586"/>
                <a:ext cx="3866" cy="334"/>
              </a:xfrm>
              <a:prstGeom prst="hexagon">
                <a:avLst>
                  <a:gd name="adj" fmla="val 18648"/>
                  <a:gd name="vf" fmla="val 115470"/>
                </a:avLst>
              </a:prstGeom>
              <a:gradFill rotWithShape="1">
                <a:gsLst>
                  <a:gs pos="0">
                    <a:schemeClr val="accent1">
                      <a:gamma/>
                      <a:shade val="0"/>
                      <a:invGamma/>
                    </a:schemeClr>
                  </a:gs>
                  <a:gs pos="50000">
                    <a:schemeClr val="accent1"/>
                  </a:gs>
                  <a:gs pos="100000">
                    <a:schemeClr val="accent1">
                      <a:gamma/>
                      <a:shade val="0"/>
                      <a:invGamma/>
                    </a:schemeClr>
                  </a:gs>
                </a:gsLst>
                <a:lin ang="5400000" scaled="1"/>
              </a:gra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endParaRPr lang="en-US" altLang="en-US" sz="2400" b="1">
                  <a:effectLst>
                    <a:outerShdw blurRad="38100" dist="38100" dir="2700000" algn="tl">
                      <a:srgbClr val="FFFFFF"/>
                    </a:outerShdw>
                  </a:effectLst>
                  <a:latin typeface="黑体" pitchFamily="2" charset="-122"/>
                  <a:ea typeface="黑体" pitchFamily="2" charset="-122"/>
                </a:endParaRPr>
              </a:p>
            </p:txBody>
          </p:sp>
          <p:sp>
            <p:nvSpPr>
              <p:cNvPr id="91152" name="Hexagon 10"/>
              <p:cNvSpPr/>
              <p:nvPr/>
            </p:nvSpPr>
            <p:spPr>
              <a:xfrm>
                <a:off x="978" y="2614"/>
                <a:ext cx="3722" cy="334"/>
              </a:xfrm>
              <a:prstGeom prst="hexagon">
                <a:avLst>
                  <a:gd name="adj" fmla="val 17954"/>
                  <a:gd name="vf" fmla="val 115470"/>
                </a:avLst>
              </a:prstGeom>
              <a:solidFill>
                <a:srgbClr val="FFFFFF"/>
              </a:soli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eaLnBrk="0" hangingPunct="0"/>
                <a:r>
                  <a:rPr sz="2400" b="1">
                    <a:solidFill>
                      <a:srgbClr val="990033"/>
                    </a:solidFill>
                    <a:effectLst>
                      <a:outerShdw blurRad="38100" dist="38100" dir="2700000" algn="tl">
                        <a:srgbClr val="000000">
                          <a:alpha val="43137"/>
                        </a:srgbClr>
                      </a:outerShdw>
                    </a:effectLst>
                    <a:latin typeface="黑体" pitchFamily="2" charset="-122"/>
                    <a:ea typeface="黑体" pitchFamily="2" charset="-122"/>
                  </a:rPr>
                  <a:t>救援列车开行</a:t>
                </a:r>
                <a:endParaRPr sz="2400" b="1">
                  <a:solidFill>
                    <a:srgbClr val="990033"/>
                  </a:solidFill>
                  <a:ea typeface="黑体" pitchFamily="2" charset="-122"/>
                </a:endParaRPr>
              </a:p>
            </p:txBody>
          </p:sp>
        </p:grpSp>
      </p:grpSp>
      <p:sp>
        <p:nvSpPr>
          <p:cNvPr id="91153" name="Text Box 11"/>
          <p:cNvSpPr txBox="1"/>
          <p:nvPr/>
        </p:nvSpPr>
        <p:spPr>
          <a:xfrm>
            <a:off x="3132138" y="1196975"/>
            <a:ext cx="2663825" cy="579438"/>
          </a:xfrm>
          <a:prstGeom prst="rect">
            <a:avLst/>
          </a:prstGeom>
          <a:noFill/>
          <a:ln>
            <a:noFill/>
            <a:miter lim="800000"/>
          </a:ln>
        </p:spPr>
        <p:txBody>
          <a:bodyPr>
            <a:sp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a:ea typeface="宋体" pitchFamily="2" charset="-122"/>
              </a:defRPr>
            </a:lvl5pPr>
          </a:lstStyle>
          <a:p>
            <a:pPr lvl="0">
              <a:spcBef>
                <a:spcPct val="50000"/>
              </a:spcBef>
            </a:pPr>
            <a:r>
              <a:rPr sz="3200" b="1">
                <a:latin typeface="Tahoma" pitchFamily="34" charset="0"/>
              </a:rPr>
              <a:t>复     习</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074" name="Rectangle 2"/>
          <p:cNvSpPr>
            <a:spLocks noGrp="1"/>
          </p:cNvSpPr>
          <p:nvPr>
            <p:ph type="ctrTitle"/>
          </p:nvPr>
        </p:nvSpPr>
        <p:spPr>
          <a:xfrm>
            <a:off x="611188" y="260350"/>
            <a:ext cx="8078787" cy="1462088"/>
          </a:xfrm>
          <a:noFill/>
          <a:ln>
            <a:miter lim="800000"/>
          </a:ln>
        </p:spPr>
        <p:txBody>
          <a:bodyPr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eaLnBrk="1" hangingPunct="1"/>
            <a:r>
              <a:rPr lang="zh-CN" altLang="en-US" b="1">
                <a:solidFill>
                  <a:schemeClr val="hlink"/>
                </a:solidFill>
                <a:ea typeface="黑体" pitchFamily="2" charset="-122"/>
              </a:rPr>
              <a:t>任务</a:t>
            </a:r>
            <a:r>
              <a:rPr lang="en-US" altLang="zh-CN" b="1">
                <a:solidFill>
                  <a:schemeClr val="hlink"/>
                </a:solidFill>
                <a:ea typeface="黑体" pitchFamily="2" charset="-122"/>
              </a:rPr>
              <a:t>4</a:t>
            </a:r>
            <a:r>
              <a:rPr lang="zh-CN" altLang="en-US" b="1">
                <a:solidFill>
                  <a:schemeClr val="hlink"/>
                </a:solidFill>
                <a:ea typeface="黑体" pitchFamily="2" charset="-122"/>
              </a:rPr>
              <a:t>：接发特殊列车</a:t>
            </a:r>
          </a:p>
        </p:txBody>
      </p:sp>
      <p:sp>
        <p:nvSpPr>
          <p:cNvPr id="3075" name="Rectangle 3"/>
          <p:cNvSpPr>
            <a:spLocks noGrp="1"/>
          </p:cNvSpPr>
          <p:nvPr>
            <p:ph type="subTitle" idx="4294967295"/>
          </p:nvPr>
        </p:nvSpPr>
        <p:spPr>
          <a:xfrm>
            <a:off x="1547813" y="2492375"/>
            <a:ext cx="6400800" cy="622300"/>
          </a:xfrm>
          <a:noFill/>
          <a:ln>
            <a:miter lim="800000"/>
          </a:ln>
        </p:spPr>
        <p:txBody>
          <a:bodyPr wrap="square" lIns="91440" tIns="45720" rIns="91440" bIns="45720" anchor="t" anchorCtr="0">
            <a:noAutofit/>
          </a:bodyPr>
          <a:lstStyle>
            <a:lvl1pPr marL="0" indent="0" algn="ctr" defTabSz="914400" rtl="0" eaLnBrk="0" fontAlgn="base" hangingPunct="0">
              <a:lnSpc>
                <a:spcPct val="100000"/>
              </a:lnSpc>
              <a:spcBef>
                <a:spcPct val="20000"/>
              </a:spcBef>
              <a:spcAft>
                <a:spcPct val="0"/>
              </a:spcAft>
              <a:buClr>
                <a:schemeClr val="folHlink"/>
              </a:buClr>
              <a:buSzPct val="60000"/>
              <a:buFont typeface="Wingdings" pitchFamily="2" charset="2"/>
              <a:buNone/>
              <a:defRPr kumimoji="0" lang="zh-CN" altLang="en-US" sz="3200" b="0" i="0" u="none" baseline="0">
                <a:solidFill>
                  <a:schemeClr val="tx1"/>
                </a:solidFill>
                <a:effectLst/>
                <a:latin typeface="Tahoma" pitchFamily="34" charset="0"/>
                <a:ea typeface="宋体" pitchFamily="2" charset="-122"/>
              </a:defRPr>
            </a:lvl1pPr>
            <a:lvl2pPr marL="457200" indent="0" algn="ctr" defTabSz="914400" rtl="0" eaLnBrk="0" fontAlgn="base" hangingPunct="0">
              <a:lnSpc>
                <a:spcPct val="100000"/>
              </a:lnSpc>
              <a:spcBef>
                <a:spcPct val="20000"/>
              </a:spcBef>
              <a:spcAft>
                <a:spcPct val="0"/>
              </a:spcAft>
              <a:buClr>
                <a:schemeClr val="hlink"/>
              </a:buClr>
              <a:buSzPct val="55000"/>
              <a:buFont typeface="Wingdings" pitchFamily="2" charset="2"/>
              <a:buNone/>
              <a:defRPr kumimoji="0" lang="zh-CN" altLang="en-US" sz="2800" b="0" i="0" u="none" baseline="0">
                <a:solidFill>
                  <a:schemeClr val="tx1"/>
                </a:solidFill>
                <a:effectLst/>
                <a:latin typeface="Tahoma" pitchFamily="34" charset="0"/>
                <a:ea typeface="宋体" pitchFamily="2" charset="-122"/>
              </a:defRPr>
            </a:lvl2pPr>
            <a:lvl3pPr marL="914400" indent="0" algn="ctr" defTabSz="914400" rtl="0" eaLnBrk="0" fontAlgn="base" hangingPunct="0">
              <a:lnSpc>
                <a:spcPct val="100000"/>
              </a:lnSpc>
              <a:spcBef>
                <a:spcPct val="20000"/>
              </a:spcBef>
              <a:spcAft>
                <a:spcPct val="0"/>
              </a:spcAft>
              <a:buClr>
                <a:schemeClr val="folHlink"/>
              </a:buClr>
              <a:buSzPct val="50000"/>
              <a:buFont typeface="Wingdings" pitchFamily="2" charset="2"/>
              <a:buNone/>
              <a:defRPr kumimoji="0" lang="zh-CN" altLang="en-US" sz="2400" b="0" i="0" u="none" baseline="0">
                <a:solidFill>
                  <a:schemeClr val="tx1"/>
                </a:solidFill>
                <a:effectLst/>
                <a:latin typeface="Tahoma" pitchFamily="34" charset="0"/>
                <a:ea typeface="宋体" pitchFamily="2" charset="-122"/>
              </a:defRPr>
            </a:lvl3pPr>
            <a:lvl4pPr marL="1371600" indent="0" algn="ctr" defTabSz="914400" rtl="0" eaLnBrk="0" fontAlgn="base" hangingPunct="0">
              <a:lnSpc>
                <a:spcPct val="100000"/>
              </a:lnSpc>
              <a:spcBef>
                <a:spcPct val="20000"/>
              </a:spcBef>
              <a:spcAft>
                <a:spcPct val="0"/>
              </a:spcAft>
              <a:buClr>
                <a:schemeClr val="accent2"/>
              </a:buClr>
              <a:buSzPct val="55000"/>
              <a:buFont typeface="Wingdings" pitchFamily="2" charset="2"/>
              <a:buNone/>
              <a:defRPr kumimoji="0" lang="zh-CN" altLang="en-US" sz="2000" b="0" i="0" u="none" baseline="0">
                <a:solidFill>
                  <a:schemeClr val="tx1"/>
                </a:solidFill>
                <a:effectLst/>
                <a:latin typeface="Tahoma" pitchFamily="34" charset="0"/>
                <a:ea typeface="宋体" pitchFamily="2" charset="-122"/>
              </a:defRPr>
            </a:lvl4pPr>
            <a:lvl5pPr marL="1828800" indent="0" algn="ctr" defTabSz="914400" rtl="0" eaLnBrk="0" fontAlgn="base" hangingPunct="0">
              <a:lnSpc>
                <a:spcPct val="100000"/>
              </a:lnSpc>
              <a:spcBef>
                <a:spcPct val="20000"/>
              </a:spcBef>
              <a:spcAft>
                <a:spcPct val="0"/>
              </a:spcAft>
              <a:buClr>
                <a:schemeClr val="accent1"/>
              </a:buClr>
              <a:buSzPct val="50000"/>
              <a:buFont typeface="Wingdings" pitchFamily="2" charset="2"/>
              <a:buNone/>
              <a:defRPr kumimoji="0" lang="zh-CN" altLang="en-US" sz="2000" b="0" i="0" u="none" baseline="0">
                <a:solidFill>
                  <a:schemeClr val="tx1"/>
                </a:solidFill>
                <a:effectLst/>
                <a:latin typeface="Tahoma" pitchFamily="34" charset="0"/>
                <a:ea typeface="宋体" pitchFamily="2" charset="-122"/>
              </a:defRPr>
            </a:lvl5pPr>
          </a:lstStyle>
          <a:p>
            <a:pPr marL="0" lvl="0" indent="0" eaLnBrk="1" hangingPunct="1"/>
            <a:r>
              <a:rPr lang="zh-CN" altLang="en-US" b="1">
                <a:solidFill>
                  <a:schemeClr val="hlink"/>
                </a:solidFill>
                <a:ea typeface="黑体" pitchFamily="2" charset="-122"/>
              </a:rPr>
              <a:t>知识点五 救援列车开行</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4098" name="Rectangle 3"/>
          <p:cNvSpPr>
            <a:spLocks noGrp="1"/>
          </p:cNvSpPr>
          <p:nvPr>
            <p:ph type="body" idx="4294967295"/>
          </p:nvPr>
        </p:nvSpPr>
        <p:spPr>
          <a:xfrm>
            <a:off x="0" y="1557338"/>
            <a:ext cx="9144000" cy="4895850"/>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lvl="0" eaLnBrk="1" hangingPunct="1">
              <a:buNone/>
            </a:pPr>
            <a:r>
              <a:rPr lang="en-US" altLang="zh-CN" sz="2800" b="1"/>
              <a:t>                          </a:t>
            </a:r>
            <a:r>
              <a:rPr lang="zh-CN" altLang="en-US" sz="2800" b="1"/>
              <a:t>救援列车的开行</a:t>
            </a:r>
          </a:p>
          <a:p>
            <a:pPr lvl="0" eaLnBrk="1" hangingPunct="1">
              <a:buNone/>
            </a:pPr>
            <a:r>
              <a:rPr lang="zh-CN" altLang="en-US" sz="2400"/>
              <a:t>         车站值班员接到救援请求后，应立即报告列车调度员。列车调度员应向有关车站发布命令封锁区间，并派出救援列车。</a:t>
            </a:r>
          </a:p>
          <a:p>
            <a:pPr lvl="0" eaLnBrk="1" hangingPunct="1">
              <a:buNone/>
            </a:pPr>
            <a:r>
              <a:rPr lang="zh-CN" altLang="en-US" sz="2400"/>
              <a:t>         向封锁区间发出救援列车时，不办理行车闭塞手续，以列车调度员的命令，作为进入封锁区间的许可。</a:t>
            </a:r>
          </a:p>
          <a:p>
            <a:pPr lvl="0" eaLnBrk="1" hangingPunct="1">
              <a:buNone/>
            </a:pPr>
            <a:r>
              <a:rPr lang="zh-CN" altLang="en-US" sz="2400"/>
              <a:t>         当列车调度电话不通时。应由接到救援请求的车站值班员根据救援请求办理，救援列车以车站值班员的命令，作为进入封锁区间的许可。</a:t>
            </a:r>
          </a:p>
          <a:p>
            <a:pPr lvl="0" eaLnBrk="1" hangingPunct="1">
              <a:buNone/>
            </a:pPr>
            <a:r>
              <a:rPr lang="zh-CN" altLang="en-US" sz="2400"/>
              <a:t>          为保证救援列车在接到开行命令后</a:t>
            </a:r>
            <a:r>
              <a:rPr lang="en-US" altLang="zh-CN" sz="2400"/>
              <a:t>30min</a:t>
            </a:r>
            <a:r>
              <a:rPr lang="zh-CN" altLang="en-US" sz="2400"/>
              <a:t>内出动，救援列车始发站车站值班员必须加强组织，迅速将救援列车调至发车线并较日常提前停止影响发车进路的调车作业，准备好救援列车发车进路，在救援列车发车条件完备后，尽早迅速发车。</a:t>
            </a:r>
          </a:p>
        </p:txBody>
      </p:sp>
      <p:sp>
        <p:nvSpPr>
          <p:cNvPr id="4099" name="Rectangle 4"/>
          <p:cNvSpPr/>
          <p:nvPr/>
        </p:nvSpPr>
        <p:spPr>
          <a:xfrm>
            <a:off x="827088" y="836613"/>
            <a:ext cx="7469187" cy="598487"/>
          </a:xfrm>
          <a:prstGeom prst="rect">
            <a:avLst/>
          </a:prstGeom>
          <a:noFill/>
          <a:ln>
            <a:noFill/>
            <a:miter lim="800000"/>
          </a:ln>
          <a:effectLst/>
        </p:spPr>
        <p:txBody>
          <a:bodyPr anchor="b" anchorCtr="0">
            <a:noAutofit/>
          </a:bodyPr>
          <a:lstStyle>
            <a:defPPr>
              <a:defRPr lang="zh-CN"/>
            </a:defPPr>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marL="0" lvl="0" indent="0" eaLnBrk="1" hangingPunct="1">
              <a:spcBef>
                <a:spcPct val="0"/>
              </a:spcBef>
              <a:buClrTx/>
              <a:buSzTx/>
              <a:buFontTx/>
              <a:buNone/>
            </a:pPr>
            <a:r>
              <a:rPr lang="zh-CN" altLang="en-US" b="1">
                <a:solidFill>
                  <a:schemeClr val="tx2"/>
                </a:solidFill>
              </a:rPr>
              <a:t>救援列车的开行</a:t>
            </a: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5122" name="Rectangle 3"/>
          <p:cNvSpPr>
            <a:spLocks noGrp="1"/>
          </p:cNvSpPr>
          <p:nvPr>
            <p:ph type="body" idx="4294967295"/>
          </p:nvPr>
        </p:nvSpPr>
        <p:spPr>
          <a:xfrm>
            <a:off x="395288" y="2133600"/>
            <a:ext cx="8493125" cy="4114800"/>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lvl="0" eaLnBrk="1" hangingPunct="1">
              <a:lnSpc>
                <a:spcPct val="90000"/>
              </a:lnSpc>
              <a:buNone/>
            </a:pPr>
            <a:r>
              <a:rPr lang="en-US" altLang="zh-CN" sz="2800" b="1"/>
              <a:t>    </a:t>
            </a:r>
            <a:r>
              <a:rPr lang="zh-CN" altLang="en-US" sz="2800" b="1"/>
              <a:t>事故区间的有关行车工作</a:t>
            </a:r>
          </a:p>
          <a:p>
            <a:pPr lvl="0" eaLnBrk="1" hangingPunct="1">
              <a:lnSpc>
                <a:spcPct val="90000"/>
              </a:lnSpc>
            </a:pPr>
            <a:r>
              <a:rPr lang="en-US" altLang="zh-CN" sz="2400"/>
              <a:t>1</a:t>
            </a:r>
            <a:r>
              <a:rPr lang="zh-CN" altLang="en-US" sz="2400"/>
              <a:t>、在事规调查处理委员会人员到达前，站长或值班员应携带行车应急备品，随乘发往事故地点的第一列救援列车到达事故现场。到达事故现场后，应立即了解事故实际情况，随时与列车调度员联系，汇报事故救援情况，并就地负责指挥列车有关工作。</a:t>
            </a:r>
          </a:p>
          <a:p>
            <a:pPr lvl="0" eaLnBrk="1" hangingPunct="1">
              <a:lnSpc>
                <a:spcPct val="90000"/>
              </a:lnSpc>
            </a:pPr>
            <a:r>
              <a:rPr lang="en-US" altLang="zh-CN" sz="2400"/>
              <a:t>2</a:t>
            </a:r>
            <a:r>
              <a:rPr lang="zh-CN" altLang="en-US" sz="2400"/>
              <a:t>、如需在事故区间的现场成立临时线路所时，应由事故区间的指定站长或车站值班员担任临时线路所值班员职务，根据事故现场救援领导人的指示，负责事故现场线路所与调度所及两端站间的行车工作联系，负责事故现场机车车辆的调移及事故现场至两端站间列车、车列的出入。</a:t>
            </a:r>
          </a:p>
          <a:p>
            <a:pPr lvl="0" eaLnBrk="1" hangingPunct="1">
              <a:lnSpc>
                <a:spcPct val="90000"/>
              </a:lnSpc>
            </a:pPr>
            <a:endParaRPr lang="en-US" altLang="zh-CN" sz="2800" b="1"/>
          </a:p>
        </p:txBody>
      </p:sp>
      <p:sp>
        <p:nvSpPr>
          <p:cNvPr id="5123" name="Rectangle 4"/>
          <p:cNvSpPr/>
          <p:nvPr/>
        </p:nvSpPr>
        <p:spPr>
          <a:xfrm>
            <a:off x="827088" y="836613"/>
            <a:ext cx="7469187" cy="598487"/>
          </a:xfrm>
          <a:prstGeom prst="rect">
            <a:avLst/>
          </a:prstGeom>
          <a:noFill/>
          <a:ln>
            <a:noFill/>
            <a:miter lim="800000"/>
          </a:ln>
          <a:effectLst/>
        </p:spPr>
        <p:txBody>
          <a:bodyPr anchor="b" anchorCtr="0">
            <a:noAutofit/>
          </a:bodyPr>
          <a:lstStyle>
            <a:defPPr>
              <a:defRPr lang="zh-CN"/>
            </a:defPPr>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marL="0" lvl="0" indent="0" eaLnBrk="1" hangingPunct="1">
              <a:spcBef>
                <a:spcPct val="0"/>
              </a:spcBef>
              <a:buClrTx/>
              <a:buSzTx/>
              <a:buFontTx/>
              <a:buNone/>
            </a:pPr>
            <a:r>
              <a:rPr lang="zh-CN" altLang="en-US" b="1">
                <a:solidFill>
                  <a:schemeClr val="tx2"/>
                </a:solidFill>
              </a:rPr>
              <a:t>救援列车的开行</a:t>
            </a:r>
          </a:p>
        </p:txBody>
      </p:sp>
      <p:pic>
        <p:nvPicPr>
          <p:cNvPr id="5124" name="Picture 5"/>
          <p:cNvPicPr>
            <a:picLocks noChangeAspect="1"/>
          </p:cNvPicPr>
          <p:nvPr/>
        </p:nvPicPr>
        <p:blipFill>
          <a:blip r:embed="rId2"/>
          <a:stretch>
            <a:fillRect/>
          </a:stretch>
        </p:blipFill>
        <p:spPr>
          <a:xfrm>
            <a:off x="5364163" y="476250"/>
            <a:ext cx="2900362" cy="1851025"/>
          </a:xfrm>
          <a:prstGeom prst="rect">
            <a:avLst/>
          </a:prstGeom>
          <a:noFill/>
          <a:ln>
            <a:noFill/>
            <a:miter lim="800000"/>
          </a:ln>
          <a:effectLst/>
        </p:spPr>
      </p:pic>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6146" name="Rectangle 3"/>
          <p:cNvSpPr>
            <a:spLocks noGrp="1"/>
          </p:cNvSpPr>
          <p:nvPr>
            <p:ph type="body" idx="4294967295"/>
          </p:nvPr>
        </p:nvSpPr>
        <p:spPr>
          <a:xfrm>
            <a:off x="395288" y="1989138"/>
            <a:ext cx="8493125" cy="4114800"/>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lvl="0" eaLnBrk="1" hangingPunct="1">
              <a:lnSpc>
                <a:spcPct val="90000"/>
              </a:lnSpc>
              <a:buNone/>
            </a:pPr>
            <a:r>
              <a:rPr lang="en-US" altLang="zh-CN" sz="2400"/>
              <a:t>3</a:t>
            </a:r>
            <a:r>
              <a:rPr lang="zh-CN" altLang="en-US" sz="2400"/>
              <a:t>、已请求救援时，从救援列车开来方向，距离列车不少于</a:t>
            </a:r>
            <a:r>
              <a:rPr lang="en-US" altLang="zh-CN" sz="2400"/>
              <a:t>300m</a:t>
            </a:r>
            <a:r>
              <a:rPr lang="zh-CN" altLang="en-US" sz="2400"/>
              <a:t>处设置防护点，并指派防护员按规定进行防护。救援列车进入封锁区间后，在接近被救援列车或车列</a:t>
            </a:r>
            <a:r>
              <a:rPr lang="en-US" altLang="zh-CN" sz="2400"/>
              <a:t>2km</a:t>
            </a:r>
            <a:r>
              <a:rPr lang="zh-CN" altLang="en-US" sz="2400"/>
              <a:t>时，要严格控制速度，同时，使用列车无线调度通信设备与请求救援的列车司机进行联系，或以在瞭望距离内能够随时停车的速度运行，在防护人员处或压上响墩后停车，联系确认，并按要求进行作业。</a:t>
            </a:r>
          </a:p>
          <a:p>
            <a:pPr lvl="0" eaLnBrk="1" hangingPunct="1">
              <a:lnSpc>
                <a:spcPct val="90000"/>
              </a:lnSpc>
              <a:buNone/>
            </a:pPr>
            <a:r>
              <a:rPr lang="en-US" altLang="zh-CN" sz="2400"/>
              <a:t>4</a:t>
            </a:r>
            <a:r>
              <a:rPr lang="zh-CN" altLang="en-US" sz="2400"/>
              <a:t>、救援列车的出发或返回，均应通知列车调度员及对方站。如事故现场设有临时线路所时，车站值班员应于发车前，得到线路所值班员的同意。临时线路所向两端站发车时，亦必须通知列车调度员并取得接车站的同意。</a:t>
            </a:r>
          </a:p>
        </p:txBody>
      </p:sp>
      <p:sp>
        <p:nvSpPr>
          <p:cNvPr id="6147" name="Rectangle 4"/>
          <p:cNvSpPr/>
          <p:nvPr/>
        </p:nvSpPr>
        <p:spPr>
          <a:xfrm>
            <a:off x="827088" y="836613"/>
            <a:ext cx="7469187" cy="598487"/>
          </a:xfrm>
          <a:prstGeom prst="rect">
            <a:avLst/>
          </a:prstGeom>
          <a:noFill/>
          <a:ln>
            <a:noFill/>
            <a:miter lim="800000"/>
          </a:ln>
          <a:effectLst/>
        </p:spPr>
        <p:txBody>
          <a:bodyPr anchor="b" anchorCtr="0">
            <a:noAutofit/>
          </a:bodyPr>
          <a:lstStyle>
            <a:defPPr>
              <a:defRPr lang="zh-CN"/>
            </a:defPPr>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marL="0" lvl="0" indent="0" eaLnBrk="1" hangingPunct="1">
              <a:spcBef>
                <a:spcPct val="0"/>
              </a:spcBef>
              <a:buClrTx/>
              <a:buSzTx/>
              <a:buFontTx/>
              <a:buNone/>
            </a:pPr>
            <a:r>
              <a:rPr lang="zh-CN" altLang="en-US" b="1">
                <a:solidFill>
                  <a:schemeClr val="tx2"/>
                </a:solidFill>
              </a:rPr>
              <a:t>救援列车的开行</a:t>
            </a: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170" name="Rectangle 3"/>
          <p:cNvSpPr>
            <a:spLocks noGrp="1"/>
          </p:cNvSpPr>
          <p:nvPr>
            <p:ph type="body" idx="4294967295"/>
          </p:nvPr>
        </p:nvSpPr>
        <p:spPr>
          <a:xfrm>
            <a:off x="755650" y="1989138"/>
            <a:ext cx="8204200" cy="4114800"/>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lvl="0" eaLnBrk="1" hangingPunct="1"/>
            <a:r>
              <a:rPr lang="en-US" altLang="zh-CN" sz="2400"/>
              <a:t>5</a:t>
            </a:r>
            <a:r>
              <a:rPr lang="zh-CN" altLang="en-US" sz="2400"/>
              <a:t>、向封锁区间开行救援列车时，车站值班员须在控制台的闭塞按钮上揭挂</a:t>
            </a:r>
            <a:r>
              <a:rPr lang="zh-CN" altLang="en-US" sz="2400">
                <a:latin typeface="Arial"/>
              </a:rPr>
              <a:t>“</a:t>
            </a:r>
            <a:r>
              <a:rPr lang="zh-CN" altLang="en-US" sz="2400"/>
              <a:t>封锁区间</a:t>
            </a:r>
            <a:r>
              <a:rPr lang="zh-CN" altLang="en-US" sz="2400">
                <a:latin typeface="Arial"/>
              </a:rPr>
              <a:t>”</a:t>
            </a:r>
            <a:r>
              <a:rPr lang="zh-CN" altLang="en-US" sz="2400"/>
              <a:t>安全帽，以引起注意，防止其他列车误办发车。</a:t>
            </a:r>
          </a:p>
          <a:p>
            <a:pPr lvl="0" eaLnBrk="1" hangingPunct="1"/>
            <a:r>
              <a:rPr lang="en-US" altLang="zh-CN" sz="2400"/>
              <a:t>6</a:t>
            </a:r>
            <a:r>
              <a:rPr lang="zh-CN" altLang="en-US" sz="2400"/>
              <a:t>、事故区间两端站，接入由事故区间开来的救援列车，仍凭进站信号的进行信号或引导信号进站。</a:t>
            </a:r>
          </a:p>
          <a:p>
            <a:pPr lvl="0" eaLnBrk="1" hangingPunct="1"/>
            <a:r>
              <a:rPr lang="en-US" altLang="zh-CN" sz="2400"/>
              <a:t>7</a:t>
            </a:r>
            <a:r>
              <a:rPr lang="zh-CN" altLang="en-US" sz="2400"/>
              <a:t>、为确保救援列车发车进路安全无误，车站值班员须先布置准备发车进路，在进路准备妥当后，再交付调度命令作为行车凭证。</a:t>
            </a:r>
          </a:p>
        </p:txBody>
      </p:sp>
      <p:sp>
        <p:nvSpPr>
          <p:cNvPr id="7171" name="Rectangle 4"/>
          <p:cNvSpPr/>
          <p:nvPr/>
        </p:nvSpPr>
        <p:spPr>
          <a:xfrm>
            <a:off x="827088" y="836613"/>
            <a:ext cx="7469187" cy="598487"/>
          </a:xfrm>
          <a:prstGeom prst="rect">
            <a:avLst/>
          </a:prstGeom>
          <a:noFill/>
          <a:ln>
            <a:noFill/>
            <a:miter lim="800000"/>
          </a:ln>
          <a:effectLst/>
        </p:spPr>
        <p:txBody>
          <a:bodyPr anchor="b" anchorCtr="0">
            <a:noAutofit/>
          </a:bodyPr>
          <a:lstStyle>
            <a:defPPr>
              <a:defRPr lang="zh-CN"/>
            </a:defPPr>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marL="0" lvl="0" indent="0" eaLnBrk="1" hangingPunct="1">
              <a:spcBef>
                <a:spcPct val="0"/>
              </a:spcBef>
              <a:buClrTx/>
              <a:buSzTx/>
              <a:buFontTx/>
              <a:buNone/>
            </a:pPr>
            <a:r>
              <a:rPr lang="zh-CN" altLang="en-US" b="1">
                <a:solidFill>
                  <a:schemeClr val="tx2"/>
                </a:solidFill>
              </a:rPr>
              <a:t>救援列车的开行</a:t>
            </a: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074" name="Rectangle 2"/>
          <p:cNvSpPr>
            <a:spLocks noGrp="1"/>
          </p:cNvSpPr>
          <p:nvPr>
            <p:ph type="ctrTitle"/>
          </p:nvPr>
        </p:nvSpPr>
        <p:spPr>
          <a:xfrm>
            <a:off x="611188" y="260350"/>
            <a:ext cx="8078787" cy="1462088"/>
          </a:xfrm>
          <a:noFill/>
          <a:ln>
            <a:miter lim="800000"/>
          </a:ln>
        </p:spPr>
        <p:txBody>
          <a:bodyPr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eaLnBrk="1" hangingPunct="1"/>
            <a:r>
              <a:rPr lang="zh-CN" altLang="en-US" b="1">
                <a:solidFill>
                  <a:schemeClr val="hlink"/>
                </a:solidFill>
                <a:ea typeface="黑体" pitchFamily="2" charset="-122"/>
              </a:rPr>
              <a:t>任务</a:t>
            </a:r>
            <a:r>
              <a:rPr lang="en-US" altLang="zh-CN" b="1">
                <a:solidFill>
                  <a:schemeClr val="hlink"/>
                </a:solidFill>
                <a:ea typeface="黑体" pitchFamily="2" charset="-122"/>
              </a:rPr>
              <a:t>4</a:t>
            </a:r>
            <a:r>
              <a:rPr lang="zh-CN" altLang="en-US" b="1">
                <a:solidFill>
                  <a:schemeClr val="hlink"/>
                </a:solidFill>
                <a:ea typeface="黑体" pitchFamily="2" charset="-122"/>
              </a:rPr>
              <a:t>：接发特殊列车</a:t>
            </a:r>
          </a:p>
        </p:txBody>
      </p:sp>
      <p:sp>
        <p:nvSpPr>
          <p:cNvPr id="3075" name="Rectangle 3"/>
          <p:cNvSpPr>
            <a:spLocks noGrp="1"/>
          </p:cNvSpPr>
          <p:nvPr>
            <p:ph type="subTitle" idx="4294967295"/>
          </p:nvPr>
        </p:nvSpPr>
        <p:spPr>
          <a:xfrm>
            <a:off x="1547813" y="2492375"/>
            <a:ext cx="6400800" cy="622300"/>
          </a:xfrm>
          <a:noFill/>
          <a:ln>
            <a:miter lim="800000"/>
          </a:ln>
        </p:spPr>
        <p:txBody>
          <a:bodyPr wrap="square" lIns="91440" tIns="45720" rIns="91440" bIns="45720" anchor="t" anchorCtr="0">
            <a:noAutofit/>
          </a:bodyPr>
          <a:lstStyle>
            <a:lvl1pPr marL="0" indent="0" algn="ctr" defTabSz="914400" rtl="0" eaLnBrk="0" fontAlgn="base" hangingPunct="0">
              <a:lnSpc>
                <a:spcPct val="100000"/>
              </a:lnSpc>
              <a:spcBef>
                <a:spcPct val="20000"/>
              </a:spcBef>
              <a:spcAft>
                <a:spcPct val="0"/>
              </a:spcAft>
              <a:buClr>
                <a:schemeClr val="folHlink"/>
              </a:buClr>
              <a:buSzPct val="60000"/>
              <a:buFont typeface="Wingdings" pitchFamily="2" charset="2"/>
              <a:buNone/>
              <a:defRPr kumimoji="0" lang="zh-CN" altLang="en-US" sz="3200" b="0" i="0" u="none" baseline="0">
                <a:solidFill>
                  <a:schemeClr val="tx1"/>
                </a:solidFill>
                <a:effectLst/>
                <a:latin typeface="Tahoma" pitchFamily="34" charset="0"/>
                <a:ea typeface="宋体" pitchFamily="2" charset="-122"/>
              </a:defRPr>
            </a:lvl1pPr>
            <a:lvl2pPr marL="457200" indent="0" algn="ctr" defTabSz="914400" rtl="0" eaLnBrk="0" fontAlgn="base" hangingPunct="0">
              <a:lnSpc>
                <a:spcPct val="100000"/>
              </a:lnSpc>
              <a:spcBef>
                <a:spcPct val="20000"/>
              </a:spcBef>
              <a:spcAft>
                <a:spcPct val="0"/>
              </a:spcAft>
              <a:buClr>
                <a:schemeClr val="hlink"/>
              </a:buClr>
              <a:buSzPct val="55000"/>
              <a:buFont typeface="Wingdings" pitchFamily="2" charset="2"/>
              <a:buNone/>
              <a:defRPr kumimoji="0" lang="zh-CN" altLang="en-US" sz="2800" b="0" i="0" u="none" baseline="0">
                <a:solidFill>
                  <a:schemeClr val="tx1"/>
                </a:solidFill>
                <a:effectLst/>
                <a:latin typeface="Tahoma" pitchFamily="34" charset="0"/>
                <a:ea typeface="宋体" pitchFamily="2" charset="-122"/>
              </a:defRPr>
            </a:lvl2pPr>
            <a:lvl3pPr marL="914400" indent="0" algn="ctr" defTabSz="914400" rtl="0" eaLnBrk="0" fontAlgn="base" hangingPunct="0">
              <a:lnSpc>
                <a:spcPct val="100000"/>
              </a:lnSpc>
              <a:spcBef>
                <a:spcPct val="20000"/>
              </a:spcBef>
              <a:spcAft>
                <a:spcPct val="0"/>
              </a:spcAft>
              <a:buClr>
                <a:schemeClr val="folHlink"/>
              </a:buClr>
              <a:buSzPct val="50000"/>
              <a:buFont typeface="Wingdings" pitchFamily="2" charset="2"/>
              <a:buNone/>
              <a:defRPr kumimoji="0" lang="zh-CN" altLang="en-US" sz="2400" b="0" i="0" u="none" baseline="0">
                <a:solidFill>
                  <a:schemeClr val="tx1"/>
                </a:solidFill>
                <a:effectLst/>
                <a:latin typeface="Tahoma" pitchFamily="34" charset="0"/>
                <a:ea typeface="宋体" pitchFamily="2" charset="-122"/>
              </a:defRPr>
            </a:lvl3pPr>
            <a:lvl4pPr marL="1371600" indent="0" algn="ctr" defTabSz="914400" rtl="0" eaLnBrk="0" fontAlgn="base" hangingPunct="0">
              <a:lnSpc>
                <a:spcPct val="100000"/>
              </a:lnSpc>
              <a:spcBef>
                <a:spcPct val="20000"/>
              </a:spcBef>
              <a:spcAft>
                <a:spcPct val="0"/>
              </a:spcAft>
              <a:buClr>
                <a:schemeClr val="accent2"/>
              </a:buClr>
              <a:buSzPct val="55000"/>
              <a:buFont typeface="Wingdings" pitchFamily="2" charset="2"/>
              <a:buNone/>
              <a:defRPr kumimoji="0" lang="zh-CN" altLang="en-US" sz="2000" b="0" i="0" u="none" baseline="0">
                <a:solidFill>
                  <a:schemeClr val="tx1"/>
                </a:solidFill>
                <a:effectLst/>
                <a:latin typeface="Tahoma" pitchFamily="34" charset="0"/>
                <a:ea typeface="宋体" pitchFamily="2" charset="-122"/>
              </a:defRPr>
            </a:lvl4pPr>
            <a:lvl5pPr marL="1828800" indent="0" algn="ctr" defTabSz="914400" rtl="0" eaLnBrk="0" fontAlgn="base" hangingPunct="0">
              <a:lnSpc>
                <a:spcPct val="100000"/>
              </a:lnSpc>
              <a:spcBef>
                <a:spcPct val="20000"/>
              </a:spcBef>
              <a:spcAft>
                <a:spcPct val="0"/>
              </a:spcAft>
              <a:buClr>
                <a:schemeClr val="accent1"/>
              </a:buClr>
              <a:buSzPct val="50000"/>
              <a:buFont typeface="Wingdings" pitchFamily="2" charset="2"/>
              <a:buNone/>
              <a:defRPr kumimoji="0" lang="zh-CN" altLang="en-US" sz="2000" b="0" i="0" u="none" baseline="0">
                <a:solidFill>
                  <a:schemeClr val="tx1"/>
                </a:solidFill>
                <a:effectLst/>
                <a:latin typeface="Tahoma" pitchFamily="34" charset="0"/>
                <a:ea typeface="宋体" pitchFamily="2" charset="-122"/>
              </a:defRPr>
            </a:lvl5pPr>
          </a:lstStyle>
          <a:p>
            <a:pPr marL="0" lvl="0" indent="0" eaLnBrk="1" hangingPunct="1"/>
            <a:r>
              <a:rPr lang="zh-CN" altLang="en-US" b="1">
                <a:solidFill>
                  <a:schemeClr val="hlink"/>
                </a:solidFill>
                <a:ea typeface="黑体" pitchFamily="2" charset="-122"/>
              </a:rPr>
              <a:t>知识点二 军用列车接发</a:t>
            </a: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4098" name="Rectangle 3"/>
          <p:cNvSpPr>
            <a:spLocks noGrp="1"/>
          </p:cNvSpPr>
          <p:nvPr>
            <p:ph type="body" idx="4294967295"/>
          </p:nvPr>
        </p:nvSpPr>
        <p:spPr>
          <a:xfrm>
            <a:off x="468313" y="1989138"/>
            <a:ext cx="8491537" cy="2879725"/>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lvl="0" eaLnBrk="1" hangingPunct="1"/>
            <a:r>
              <a:rPr lang="zh-CN" altLang="en-US" sz="2400"/>
              <a:t>军用列车指在铁路上为输送部队和军用物资以及其他军事目的而开行的列车。</a:t>
            </a:r>
          </a:p>
          <a:p>
            <a:pPr lvl="0" eaLnBrk="1" hangingPunct="1"/>
            <a:r>
              <a:rPr lang="zh-CN" altLang="en-US" sz="2400"/>
              <a:t>军用列车分为军用人员列车和军用物资列车两种。</a:t>
            </a:r>
          </a:p>
        </p:txBody>
      </p:sp>
      <p:sp>
        <p:nvSpPr>
          <p:cNvPr id="4099" name="Rectangle 4"/>
          <p:cNvSpPr/>
          <p:nvPr/>
        </p:nvSpPr>
        <p:spPr>
          <a:xfrm>
            <a:off x="1116013" y="981075"/>
            <a:ext cx="7469187" cy="598488"/>
          </a:xfrm>
          <a:prstGeom prst="rect">
            <a:avLst/>
          </a:prstGeom>
          <a:noFill/>
          <a:ln>
            <a:noFill/>
            <a:miter lim="800000"/>
          </a:ln>
          <a:effectLst/>
        </p:spPr>
        <p:txBody>
          <a:bodyPr anchor="b" anchorCtr="0">
            <a:noAutofit/>
          </a:bodyPr>
          <a:lstStyle>
            <a:defPPr>
              <a:defRPr lang="zh-CN"/>
            </a:defPPr>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itchFamily="2" charset="2"/>
              <a:buChar char="n"/>
              <a:defRPr lang="zh-CN" altLang="en-US" sz="2000">
                <a:solidFill>
                  <a:schemeClr val="tx1"/>
                </a:solidFill>
                <a:latin typeface="+mn-lt"/>
                <a:ea typeface="+mn-ea"/>
              </a:defRPr>
            </a:lvl9pPr>
          </a:lstStyle>
          <a:p>
            <a:pPr marL="0" lvl="0" indent="0" eaLnBrk="1" hangingPunct="1">
              <a:spcBef>
                <a:spcPct val="0"/>
              </a:spcBef>
              <a:buClrTx/>
              <a:buSzTx/>
              <a:buFontTx/>
              <a:buNone/>
            </a:pPr>
            <a:r>
              <a:rPr lang="zh-CN" altLang="en-US" b="1">
                <a:solidFill>
                  <a:schemeClr val="tx2"/>
                </a:solidFill>
              </a:rPr>
              <a:t>军用列车接发</a:t>
            </a:r>
          </a:p>
        </p:txBody>
      </p:sp>
      <p:pic>
        <p:nvPicPr>
          <p:cNvPr id="4100" name="Picture 5"/>
          <p:cNvPicPr>
            <a:picLocks noChangeAspect="1"/>
          </p:cNvPicPr>
          <p:nvPr/>
        </p:nvPicPr>
        <p:blipFill>
          <a:blip r:embed="rId2"/>
          <a:stretch>
            <a:fillRect/>
          </a:stretch>
        </p:blipFill>
        <p:spPr>
          <a:xfrm>
            <a:off x="539750" y="3716338"/>
            <a:ext cx="4686300" cy="2495550"/>
          </a:xfrm>
          <a:prstGeom prst="rect">
            <a:avLst/>
          </a:prstGeom>
          <a:noFill/>
          <a:ln>
            <a:noFill/>
            <a:miter lim="800000"/>
          </a:ln>
          <a:effectLst/>
        </p:spPr>
      </p:pic>
      <p:pic>
        <p:nvPicPr>
          <p:cNvPr id="4101" name="Picture 6"/>
          <p:cNvPicPr>
            <a:picLocks noChangeAspect="1"/>
          </p:cNvPicPr>
          <p:nvPr/>
        </p:nvPicPr>
        <p:blipFill>
          <a:blip r:embed="rId3"/>
          <a:stretch>
            <a:fillRect/>
          </a:stretch>
        </p:blipFill>
        <p:spPr>
          <a:xfrm>
            <a:off x="4787900" y="4221163"/>
            <a:ext cx="4057650" cy="1400175"/>
          </a:xfrm>
          <a:prstGeom prst="rect">
            <a:avLst/>
          </a:prstGeom>
          <a:noFill/>
          <a:ln>
            <a:noFill/>
            <a:miter lim="800000"/>
          </a:ln>
          <a:effectLst/>
        </p:spPr>
      </p:pic>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https://d.book118.com/446041141151010034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Blends">
  <a:themeElements>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宋体"/>
        <a:cs typeface="Arial"/>
      </a:majorFont>
      <a:minorFont>
        <a:latin typeface="Tahoma"/>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4">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Blends">
  <a:themeElements>
    <a:clrScheme name="Blends 3">
      <a:dk1>
        <a:srgbClr val="000000"/>
      </a:dk1>
      <a:lt1>
        <a:srgbClr val="FFFFFF"/>
      </a:lt1>
      <a:dk2>
        <a:srgbClr val="333399"/>
      </a:dk2>
      <a:lt2>
        <a:srgbClr val="1C1C1C"/>
      </a:lt2>
      <a:accent1>
        <a:srgbClr val="00E4A8"/>
      </a:accent1>
      <a:accent2>
        <a:srgbClr val="FFCF01"/>
      </a:accent2>
      <a:accent3>
        <a:srgbClr val="9BBB59"/>
      </a:accent3>
      <a:accent4>
        <a:srgbClr val="8064A2"/>
      </a:accent4>
      <a:accent5>
        <a:srgbClr val="4BACC6"/>
      </a:accent5>
      <a:accent6>
        <a:srgbClr val="F79646"/>
      </a:accent6>
      <a:hlink>
        <a:srgbClr val="FF0000"/>
      </a:hlink>
      <a:folHlink>
        <a:srgbClr val="3333CC"/>
      </a:folHlink>
    </a:clrScheme>
    <a:fontScheme name="Blend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Blends 1">
        <a:dk1>
          <a:srgbClr val="000000"/>
        </a:dk1>
        <a:lt1>
          <a:srgbClr val="FFFFFF"/>
        </a:lt1>
        <a:dk2>
          <a:srgbClr val="969696"/>
        </a:dk2>
        <a:lt2>
          <a:srgbClr val="DDDDDD"/>
        </a:lt2>
        <a:accent1>
          <a:srgbClr val="00E4A8"/>
        </a:accent1>
        <a:accent2>
          <a:srgbClr val="3333CC"/>
        </a:accent2>
        <a:accent3>
          <a:srgbClr val="9BBB59"/>
        </a:accent3>
        <a:accent4>
          <a:srgbClr val="8064A2"/>
        </a:accent4>
        <a:accent5>
          <a:srgbClr val="4BACC6"/>
        </a:accent5>
        <a:accent6>
          <a:srgbClr val="F79646"/>
        </a:accent6>
        <a:hlink>
          <a:srgbClr val="FF5050"/>
        </a:hlink>
        <a:folHlink>
          <a:srgbClr val="FFCF01"/>
        </a:folHlink>
      </a:clrScheme>
      <a:clrMap bg1="dk1" tx1="lt1" bg2="dk2" tx2="lt2" accent1="accent1" accent2="accent2" accent3="accent3" accent4="accent4" accent5="accent5" accent6="accent6" hlink="hlink" folHlink="folHlink"/>
    </a:extraClrScheme>
    <a:extraClrScheme>
      <a:clrScheme name="Blends 2">
        <a:dk1>
          <a:srgbClr val="000094"/>
        </a:dk1>
        <a:lt1>
          <a:srgbClr val="FFFFFF"/>
        </a:lt1>
        <a:dk2>
          <a:srgbClr val="0000CC"/>
        </a:dk2>
        <a:lt2>
          <a:srgbClr val="FFFFCC"/>
        </a:lt2>
        <a:accent1>
          <a:srgbClr val="3193FF"/>
        </a:accent1>
        <a:accent2>
          <a:srgbClr val="9900FF"/>
        </a:accent2>
        <a:accent3>
          <a:srgbClr val="9BBB59"/>
        </a:accent3>
        <a:accent4>
          <a:srgbClr val="8064A2"/>
        </a:accent4>
        <a:accent5>
          <a:srgbClr val="4BACC6"/>
        </a:accent5>
        <a:accent6>
          <a:srgbClr val="F79646"/>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3">
        <a:dk1>
          <a:srgbClr val="000000"/>
        </a:dk1>
        <a:lt1>
          <a:srgbClr val="FFFFFF"/>
        </a:lt1>
        <a:dk2>
          <a:srgbClr val="333399"/>
        </a:dk2>
        <a:lt2>
          <a:srgbClr val="1C1C1C"/>
        </a:lt2>
        <a:accent1>
          <a:srgbClr val="00E4A8"/>
        </a:accent1>
        <a:accent2>
          <a:srgbClr val="FFCF01"/>
        </a:accent2>
        <a:accent3>
          <a:srgbClr val="9BBB59"/>
        </a:accent3>
        <a:accent4>
          <a:srgbClr val="8064A2"/>
        </a:accent4>
        <a:accent5>
          <a:srgbClr val="4BACC6"/>
        </a:accent5>
        <a:accent6>
          <a:srgbClr val="F79646"/>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4">
        <a:dk1>
          <a:srgbClr val="000000"/>
        </a:dk1>
        <a:lt1>
          <a:srgbClr val="FFFFFF"/>
        </a:lt1>
        <a:dk2>
          <a:srgbClr val="515F7B"/>
        </a:dk2>
        <a:lt2>
          <a:srgbClr val="808080"/>
        </a:lt2>
        <a:accent1>
          <a:srgbClr val="9FCAD3"/>
        </a:accent1>
        <a:accent2>
          <a:srgbClr val="C0C0C0"/>
        </a:accent2>
        <a:accent3>
          <a:srgbClr val="9BBB59"/>
        </a:accent3>
        <a:accent4>
          <a:srgbClr val="8064A2"/>
        </a:accent4>
        <a:accent5>
          <a:srgbClr val="4BACC6"/>
        </a:accent5>
        <a:accent6>
          <a:srgbClr val="F79646"/>
        </a:accent6>
        <a:hlink>
          <a:srgbClr val="91AFBF"/>
        </a:hlink>
        <a:folHlink>
          <a:srgbClr val="ECEAAC"/>
        </a:folHlink>
      </a:clrScheme>
      <a:clrMap bg1="lt1" tx1="dk1" bg2="lt2" tx2="dk2" accent1="accent1" accent2="accent2" accent3="accent3" accent4="accent4" accent5="accent5" accent6="accent6" hlink="hlink" folHlink="folHlink"/>
    </a:extraClrScheme>
    <a:extraClrScheme>
      <a:clrScheme name="Blends 5">
        <a:dk1>
          <a:srgbClr val="000000"/>
        </a:dk1>
        <a:lt1>
          <a:srgbClr val="FFFFFF"/>
        </a:lt1>
        <a:dk2>
          <a:srgbClr val="333333"/>
        </a:dk2>
        <a:lt2>
          <a:srgbClr val="000066"/>
        </a:lt2>
        <a:accent1>
          <a:srgbClr val="C4709A"/>
        </a:accent1>
        <a:accent2>
          <a:srgbClr val="4B4EB5"/>
        </a:accent2>
        <a:accent3>
          <a:srgbClr val="9BBB59"/>
        </a:accent3>
        <a:accent4>
          <a:srgbClr val="8064A2"/>
        </a:accent4>
        <a:accent5>
          <a:srgbClr val="4BACC6"/>
        </a:accent5>
        <a:accent6>
          <a:srgbClr val="F79646"/>
        </a:accent6>
        <a:hlink>
          <a:srgbClr val="C481CF"/>
        </a:hlink>
        <a:folHlink>
          <a:srgbClr val="76B749"/>
        </a:folHlink>
      </a:clrScheme>
      <a:clrMap bg1="lt1" tx1="dk1" bg2="dk2" tx2="lt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9BBB59"/>
        </a:accent3>
        <a:accent4>
          <a:srgbClr val="8064A2"/>
        </a:accent4>
        <a:accent5>
          <a:srgbClr val="4BACC6"/>
        </a:accent5>
        <a:accent6>
          <a:srgbClr val="F79646"/>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Blends">
  <a:themeElements>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宋体"/>
        <a:cs typeface="Arial"/>
      </a:majorFont>
      <a:minorFont>
        <a:latin typeface="Tahoma"/>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4">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r="http://schemas.openxmlformats.org/officeDocument/2006/relationships" xmlns:a="http://schemas.openxmlformats.org/drawingml/2006/main" name="Blends">
  <a:themeElements>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宋体"/>
        <a:cs typeface="Arial"/>
      </a:majorFont>
      <a:minorFont>
        <a:latin typeface="Tahoma"/>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4">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160</Paragraphs>
  <Slides>38</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38</vt:i4>
      </vt:variant>
    </vt:vector>
  </HeadingPairs>
  <TitlesOfParts>
    <vt:vector baseType="lpstr" size="45">
      <vt:lpstr>Arial</vt:lpstr>
      <vt:lpstr>Calibri</vt:lpstr>
      <vt:lpstr>Tahoma</vt:lpstr>
      <vt:lpstr>宋体</vt:lpstr>
      <vt:lpstr>Wingdings</vt:lpstr>
      <vt:lpstr>黑体</vt:lpstr>
      <vt:lpstr>Office Theme</vt:lpstr>
      <vt:lpstr>任务4：接发特殊列车</vt:lpstr>
      <vt:lpstr>PowerPoint Presentation</vt:lpstr>
      <vt:lpstr>PowerPoint Presentation</vt:lpstr>
      <vt:lpstr>PowerPoint Presentation</vt:lpstr>
      <vt:lpstr>PowerPoint Presentation</vt:lpstr>
      <vt:lpstr>项目三：列车运行有关规章规定</vt:lpstr>
      <vt:lpstr>内容安排</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任务4：接发特殊列车</vt:lpstr>
      <vt:lpstr>PowerPoint Presentation</vt:lpstr>
      <vt:lpstr>PowerPoint Presentation</vt:lpstr>
      <vt:lpstr>PowerPoint Presentation</vt:lpstr>
      <vt:lpstr>PowerPoint Presentation</vt:lpstr>
      <vt:lpstr>任务4：接发特殊列车</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2024-09-04T00:43:43.755</cp:lastPrinted>
  <dcterms:created xsi:type="dcterms:W3CDTF">2024-09-03T16:43:43Z</dcterms:created>
  <dcterms:modified xsi:type="dcterms:W3CDTF">2024-09-03T16:43:45Z</dcterms:modified>
</cp:coreProperties>
</file>