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5CF77-A32F-4484-AC11-4969798B9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71239-A65A-411E-B210-31A19EB8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9A6B2-B766-435F-AF86-6A286D1F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07599-455D-4A98-A9BB-E2685B925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B1DDA-5ECC-438E-98CB-D09DF3CA2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D71AB-2F01-4C5C-8C12-B1CB01EB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346E7-3071-4813-93E3-4A5FC7F7D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7BF72-9199-4F9C-AD0E-0741EB7F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5B0ED-1594-40CF-A547-955785E09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D75E0-4EB5-4D9E-BB7E-7479FADF3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96145-1378-477D-9EE5-667D64FD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31" Type="http://schemas.openxmlformats.org/officeDocument/2006/relationships/tags" Target="../tags/tag162.xml" /><Relationship Id="rId32" Type="http://schemas.openxmlformats.org/officeDocument/2006/relationships/tags" Target="../tags/tag163.xml" /><Relationship Id="rId33" Type="http://schemas.openxmlformats.org/officeDocument/2006/relationships/tags" Target="../tags/tag164.xml" /><Relationship Id="rId34" Type="http://schemas.openxmlformats.org/officeDocument/2006/relationships/tags" Target="../tags/tag165.xml" /><Relationship Id="rId35" Type="http://schemas.openxmlformats.org/officeDocument/2006/relationships/tags" Target="../tags/tag166.xml" /><Relationship Id="rId36" Type="http://schemas.openxmlformats.org/officeDocument/2006/relationships/tags" Target="../tags/tag167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tags" Target="../tags/tag207.xml" /><Relationship Id="rId27" Type="http://schemas.openxmlformats.org/officeDocument/2006/relationships/tags" Target="../tags/tag208.xml" /><Relationship Id="rId28" Type="http://schemas.openxmlformats.org/officeDocument/2006/relationships/tags" Target="../tags/tag209.xml" /><Relationship Id="rId29" Type="http://schemas.openxmlformats.org/officeDocument/2006/relationships/tags" Target="../tags/tag210.xml" /><Relationship Id="rId3" Type="http://schemas.openxmlformats.org/officeDocument/2006/relationships/tags" Target="../tags/tag184.xml" /><Relationship Id="rId30" Type="http://schemas.openxmlformats.org/officeDocument/2006/relationships/tags" Target="../tags/tag211.xml" /><Relationship Id="rId31" Type="http://schemas.openxmlformats.org/officeDocument/2006/relationships/tags" Target="../tags/tag212.xml" /><Relationship Id="rId32" Type="http://schemas.openxmlformats.org/officeDocument/2006/relationships/tags" Target="../tags/tag213.xml" /><Relationship Id="rId33" Type="http://schemas.openxmlformats.org/officeDocument/2006/relationships/tags" Target="../tags/tag21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140030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人类免疫缺陷病毒阳性（HIV阳性）护理查房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HIV阳性概述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HIV阳性概述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HIV阳性定义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2966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4" y="172966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692922" y="2151352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HIV：人类免疫缺陷病毒，主要攻击人体免疫系统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852247" y="172966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854791" y="172966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15135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HIV阳性：指人体内检测到HIV抗体或病毒核酸，表示感染了HIV病毒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096165" y="172966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098073" y="172966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15135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传播途径：性传播、血液传播、母婴传播等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340082" y="172966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341990" y="172966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15135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临床表现：发热、淋巴结肿大、体重下降等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583999" y="1730935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585907" y="1730935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153260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治疗方法：抗病毒治疗、免疫调节治疗等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HIV阳性感染途径</a:t>
            </a:r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2"/>
            </p:custDataLst>
          </p:nvPr>
        </p:nvSpPr>
        <p:spPr>
          <a:xfrm>
            <a:off x="608330" y="4704492"/>
            <a:ext cx="5387596" cy="140897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3" name="矩形 32"/>
          <p:cNvSpPr/>
          <p:nvPr>
            <p:custDataLst>
              <p:tags r:id="rId3"/>
            </p:custDataLst>
          </p:nvPr>
        </p:nvSpPr>
        <p:spPr>
          <a:xfrm>
            <a:off x="793436" y="5152310"/>
            <a:ext cx="564861" cy="76969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5" name="矩形 34"/>
          <p:cNvSpPr/>
          <p:nvPr>
            <p:custDataLst>
              <p:tags r:id="rId4"/>
            </p:custDataLst>
          </p:nvPr>
        </p:nvSpPr>
        <p:spPr>
          <a:xfrm>
            <a:off x="734915" y="5108419"/>
            <a:ext cx="564861" cy="7696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5"/>
            </p:custDataLst>
          </p:nvPr>
        </p:nvSpPr>
        <p:spPr>
          <a:xfrm>
            <a:off x="735551" y="5275078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其他途径：如纹身、穿孔等，可能通过受污染的器具传播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三角形 33"/>
          <p:cNvSpPr/>
          <p:nvPr>
            <p:custDataLst>
              <p:tags r:id="rId6"/>
            </p:custDataLst>
          </p:nvPr>
        </p:nvSpPr>
        <p:spPr>
          <a:xfrm>
            <a:off x="5762051" y="5951894"/>
            <a:ext cx="111318" cy="9605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8" name="三角形 7"/>
          <p:cNvSpPr/>
          <p:nvPr>
            <p:custDataLst>
              <p:tags r:id="rId7"/>
            </p:custDataLst>
          </p:nvPr>
        </p:nvSpPr>
        <p:spPr>
          <a:xfrm>
            <a:off x="5720704" y="5928994"/>
            <a:ext cx="111318" cy="9605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1" name="文本框 60"/>
          <p:cNvSpPr txBox="1"/>
          <p:nvPr>
            <p:custDataLst>
              <p:tags r:id="rId8"/>
            </p:custDataLst>
          </p:nvPr>
        </p:nvSpPr>
        <p:spPr>
          <a:xfrm>
            <a:off x="628049" y="466950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0" name="矩形 39"/>
          <p:cNvSpPr/>
          <p:nvPr>
            <p:custDataLst>
              <p:tags r:id="rId9"/>
            </p:custDataLst>
          </p:nvPr>
        </p:nvSpPr>
        <p:spPr>
          <a:xfrm>
            <a:off x="608330" y="3049348"/>
            <a:ext cx="5387596" cy="1408972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3" name="矩形 42"/>
          <p:cNvSpPr/>
          <p:nvPr>
            <p:custDataLst>
              <p:tags r:id="rId10"/>
            </p:custDataLst>
          </p:nvPr>
        </p:nvSpPr>
        <p:spPr>
          <a:xfrm>
            <a:off x="793436" y="3497166"/>
            <a:ext cx="564861" cy="76969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4" name="矩形 43"/>
          <p:cNvSpPr/>
          <p:nvPr>
            <p:custDataLst>
              <p:tags r:id="rId11"/>
            </p:custDataLst>
          </p:nvPr>
        </p:nvSpPr>
        <p:spPr>
          <a:xfrm>
            <a:off x="734915" y="3453911"/>
            <a:ext cx="564861" cy="769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735551" y="361993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母婴传播：通过怀孕、分娩和哺乳过程，从母亲传播给胎儿或新生儿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三角形 33"/>
          <p:cNvSpPr/>
          <p:nvPr>
            <p:custDataLst>
              <p:tags r:id="rId13"/>
            </p:custDataLst>
          </p:nvPr>
        </p:nvSpPr>
        <p:spPr>
          <a:xfrm>
            <a:off x="5762051" y="4296749"/>
            <a:ext cx="111318" cy="9605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7" name="三角形 7"/>
          <p:cNvSpPr/>
          <p:nvPr>
            <p:custDataLst>
              <p:tags r:id="rId14"/>
            </p:custDataLst>
          </p:nvPr>
        </p:nvSpPr>
        <p:spPr>
          <a:xfrm>
            <a:off x="5720704" y="4273850"/>
            <a:ext cx="111318" cy="9605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2" name="文本框 61"/>
          <p:cNvSpPr txBox="1"/>
          <p:nvPr>
            <p:custDataLst>
              <p:tags r:id="rId15"/>
            </p:custDataLst>
          </p:nvPr>
        </p:nvSpPr>
        <p:spPr>
          <a:xfrm>
            <a:off x="628049" y="301436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0" name="矩形 19"/>
          <p:cNvSpPr/>
          <p:nvPr>
            <p:custDataLst>
              <p:tags r:id="rId16"/>
            </p:custDataLst>
          </p:nvPr>
        </p:nvSpPr>
        <p:spPr>
          <a:xfrm>
            <a:off x="6189513" y="3866742"/>
            <a:ext cx="5387596" cy="140897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1" name="矩形 20"/>
          <p:cNvSpPr/>
          <p:nvPr>
            <p:custDataLst>
              <p:tags r:id="rId17"/>
            </p:custDataLst>
          </p:nvPr>
        </p:nvSpPr>
        <p:spPr>
          <a:xfrm>
            <a:off x="6373983" y="4314560"/>
            <a:ext cx="564861" cy="76969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18"/>
            </p:custDataLst>
          </p:nvPr>
        </p:nvSpPr>
        <p:spPr>
          <a:xfrm>
            <a:off x="6316098" y="4271305"/>
            <a:ext cx="564861" cy="7696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6316734" y="4437328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医源性传播：通过医疗操作，如输血、注射等，使用受污染的医疗器械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三角形 33"/>
          <p:cNvSpPr/>
          <p:nvPr>
            <p:custDataLst>
              <p:tags r:id="rId20"/>
            </p:custDataLst>
          </p:nvPr>
        </p:nvSpPr>
        <p:spPr>
          <a:xfrm>
            <a:off x="11342598" y="5114144"/>
            <a:ext cx="111318" cy="9605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5" name="三角形 7"/>
          <p:cNvSpPr/>
          <p:nvPr>
            <p:custDataLst>
              <p:tags r:id="rId21"/>
            </p:custDataLst>
          </p:nvPr>
        </p:nvSpPr>
        <p:spPr>
          <a:xfrm>
            <a:off x="11300615" y="5091244"/>
            <a:ext cx="111318" cy="960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2"/>
            </p:custDataLst>
          </p:nvPr>
        </p:nvSpPr>
        <p:spPr>
          <a:xfrm>
            <a:off x="6209232" y="383175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9" name="矩形 28"/>
          <p:cNvSpPr/>
          <p:nvPr>
            <p:custDataLst>
              <p:tags r:id="rId23"/>
            </p:custDataLst>
          </p:nvPr>
        </p:nvSpPr>
        <p:spPr>
          <a:xfrm>
            <a:off x="608330" y="1393567"/>
            <a:ext cx="5387596" cy="140897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0" name="矩形 29"/>
          <p:cNvSpPr/>
          <p:nvPr>
            <p:custDataLst>
              <p:tags r:id="rId24"/>
            </p:custDataLst>
          </p:nvPr>
        </p:nvSpPr>
        <p:spPr>
          <a:xfrm>
            <a:off x="793436" y="1842021"/>
            <a:ext cx="564861" cy="76969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1" name="矩形 30"/>
          <p:cNvSpPr/>
          <p:nvPr>
            <p:custDataLst>
              <p:tags r:id="rId25"/>
            </p:custDataLst>
          </p:nvPr>
        </p:nvSpPr>
        <p:spPr>
          <a:xfrm>
            <a:off x="734915" y="1798130"/>
            <a:ext cx="564861" cy="769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6"/>
            </p:custDataLst>
          </p:nvPr>
        </p:nvSpPr>
        <p:spPr>
          <a:xfrm>
            <a:off x="735551" y="196478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性传播：通过无保护的性行为，包括异性、同性和双性性行为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4" name="三角形 33"/>
          <p:cNvSpPr/>
          <p:nvPr>
            <p:custDataLst>
              <p:tags r:id="rId27"/>
            </p:custDataLst>
          </p:nvPr>
        </p:nvSpPr>
        <p:spPr>
          <a:xfrm>
            <a:off x="5762051" y="2641605"/>
            <a:ext cx="111318" cy="9605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6" name="三角形 7"/>
          <p:cNvSpPr/>
          <p:nvPr>
            <p:custDataLst>
              <p:tags r:id="rId28"/>
            </p:custDataLst>
          </p:nvPr>
        </p:nvSpPr>
        <p:spPr>
          <a:xfrm>
            <a:off x="5720704" y="2618705"/>
            <a:ext cx="111318" cy="9605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29"/>
            </p:custDataLst>
          </p:nvPr>
        </p:nvSpPr>
        <p:spPr>
          <a:xfrm>
            <a:off x="628049" y="135858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2" name="矩形 41"/>
          <p:cNvSpPr/>
          <p:nvPr>
            <p:custDataLst>
              <p:tags r:id="rId30"/>
            </p:custDataLst>
          </p:nvPr>
        </p:nvSpPr>
        <p:spPr>
          <a:xfrm>
            <a:off x="6189513" y="2210962"/>
            <a:ext cx="5387596" cy="14089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31"/>
            </p:custDataLst>
          </p:nvPr>
        </p:nvSpPr>
        <p:spPr>
          <a:xfrm>
            <a:off x="6373983" y="2659416"/>
            <a:ext cx="564861" cy="76969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矩形 64"/>
          <p:cNvSpPr/>
          <p:nvPr>
            <p:custDataLst>
              <p:tags r:id="rId32"/>
            </p:custDataLst>
          </p:nvPr>
        </p:nvSpPr>
        <p:spPr>
          <a:xfrm>
            <a:off x="6316098" y="2615524"/>
            <a:ext cx="564861" cy="769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33"/>
            </p:custDataLst>
          </p:nvPr>
        </p:nvSpPr>
        <p:spPr>
          <a:xfrm>
            <a:off x="6316734" y="278218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血液传播：通过输入受污染的血液或血液制品，共用注射器等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7" name="三角形 33"/>
          <p:cNvSpPr/>
          <p:nvPr>
            <p:custDataLst>
              <p:tags r:id="rId34"/>
            </p:custDataLst>
          </p:nvPr>
        </p:nvSpPr>
        <p:spPr>
          <a:xfrm>
            <a:off x="11342598" y="3458999"/>
            <a:ext cx="111318" cy="9605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三角形 7"/>
          <p:cNvSpPr/>
          <p:nvPr>
            <p:custDataLst>
              <p:tags r:id="rId35"/>
            </p:custDataLst>
          </p:nvPr>
        </p:nvSpPr>
        <p:spPr>
          <a:xfrm>
            <a:off x="11300615" y="3436100"/>
            <a:ext cx="111318" cy="9605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9" name="文本框 68"/>
          <p:cNvSpPr txBox="1"/>
          <p:nvPr>
            <p:custDataLst>
              <p:tags r:id="rId36"/>
            </p:custDataLst>
          </p:nvPr>
        </p:nvSpPr>
        <p:spPr>
          <a:xfrm>
            <a:off x="6209232" y="2175976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HIV阳性与艾滋病的关系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HIV阳性是指人体内携带有HIV病毒，但尚未发展为艾滋病。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HIV病毒会攻击人体的免疫系统，导致免疫功能下降。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当HIV病毒感染发展到一定程度，人体免疫功能严重受损，就会发展为艾滋病。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艾滋病是一种严重的免疫缺陷疾病，可能导致多种机会性感染和肿瘤的发生。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病史：2019年确诊HIV阳性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身体状况：一般，偶有发热、乏力、腹泻等症状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治疗情况：正在接受抗病毒治疗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538" y="277826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感染途径：性传播、血液传播、母婴传播等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466" y="277826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病程：从感染到发病的时间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393" y="277826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症状表现：发热、乏力、盗汗、体重下降等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7958" y="277826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实验室检查：CD4+T细胞计数、病毒载量等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4885" y="277826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1611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2914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治疗情况：抗病毒治疗、免疫调节治疗等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449" y="277826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诊断及治疗过程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诊断：通过血液检测，发现HIV阳性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治疗：采用抗病毒药物治疗，如抗逆转录病毒药物（ARV）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护理：提供心理支持和生活指导，帮助患者适应疾病和生活变化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监测：定期进行血液检测，监测病毒载量和CD4细胞计数，评估治疗效果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心理问题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恐惧和焦虑：对疾病和治疗过程的担忧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孤独和隔离：由于疾病和治疗带来的社交限制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抑郁和绝望：对疾病预后的悲观和绝望情绪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心理压力：由于疾病和治疗带来的心理压力和负担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https://d.book118.com/446114003031010053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1"/>
  <p:tag name="KSO_WM_UNIT_INDEX" val="1_5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60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Light</vt:lpstr>
      <vt:lpstr>Wingdings</vt:lpstr>
      <vt:lpstr>Calibri Light</vt:lpstr>
      <vt:lpstr>Office Theme</vt:lpstr>
      <vt:lpstr>人类免疫缺陷病毒阳性（HIV阳性）护理查房</vt:lpstr>
      <vt:lpstr>目录</vt:lpstr>
      <vt:lpstr>HIV阳性概述</vt:lpstr>
      <vt:lpstr>HIV阳性定义</vt:lpstr>
      <vt:lpstr>HIV阳性感染途径</vt:lpstr>
      <vt:lpstr>HIV阳性与艾滋病的关系</vt:lpstr>
      <vt:lpstr>病例汇报</vt:lpstr>
      <vt:lpstr>患者基本信息</vt:lpstr>
      <vt:lpstr>病史及症状表现</vt:lpstr>
      <vt:lpstr>诊断及治疗过程</vt:lpstr>
      <vt:lpstr>护理诊断</vt:lpstr>
      <vt:lpstr>心理问题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2024-09-19T19:37:02.792</cp:lastPrinted>
  <dcterms:created xsi:type="dcterms:W3CDTF">2024-09-19T11:37:02Z</dcterms:created>
  <dcterms:modified xsi:type="dcterms:W3CDTF">2024-09-19T11:37:05Z</dcterms:modified>
</cp:coreProperties>
</file>