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  <p:sldMasterId id="2147483688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1290A1-2947-406E-879B-B8D67DF082A9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9B4B14-ED6F-4908-8E20-D78E9DBC0CA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ln>
            <a:solidFill>
              <a:srgbClr val="000000"/>
            </a:solidFill>
            <a:miter lim="800000"/>
          </a:ln>
        </p:spPr>
      </p:sp>
      <p:sp>
        <p:nvSpPr>
          <p:cNvPr id="57347" name="备注占位符 2"/>
          <p:cNvSpPr txBox="1">
            <a:spLocks noGrp="1" noChangeArrowheads="1"/>
          </p:cNvSpPr>
          <p:nvPr>
            <p:ph type="body" idx="6"/>
          </p:nvPr>
        </p:nvSpPr>
        <p:spPr bwMode="auto"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57348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pPr>
              <a:buFontTx/>
              <a:buNone/>
            </a:pPr>
            <a:fld id="{5456EDE6-E2A6-49FC-8647-D01D0D5477B4}" type="slidenum">
              <a:rPr lang="zh-CN" altLang="en-US" smtClean="0"/>
              <a:pPr>
                <a:buFontTx/>
                <a:buNone/>
              </a:pPr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D3F35-88FF-43CD-8F7A-F195A5BD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F0CB9-3F5A-4972-A77D-6E9AF91D2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FBF04-1FC6-40A4-B404-2A54A4843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FCC5A-70D0-4748-9FC5-81D8A642D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72B98-59CA-452A-A56F-074E2DCC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6A140-06C4-4FB9-A035-D3797111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EF273-B15B-445C-A951-EB827E5C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ED838-FAB4-46E5-B675-43BEB46FE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5593A-1760-4CA5-A79E-A2E1D494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6499A-4426-4298-8370-B1E857FB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D410A-64A1-4EEF-AEA7-6E092325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36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pPr lvl="0"/>
              <a:t>‹#›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4.jpeg" /><Relationship Id="rId6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6.xml" /><Relationship Id="rId4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image" Target="../media/image4.jpeg" /><Relationship Id="rId5" Type="http://schemas.openxmlformats.org/officeDocument/2006/relationships/tags" Target="../tags/tag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4.jpeg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4.jpeg" /><Relationship Id="rId3" Type="http://schemas.openxmlformats.org/officeDocument/2006/relationships/tags" Target="../tags/tag14.xml" /><Relationship Id="rId4" Type="http://schemas.openxmlformats.org/officeDocument/2006/relationships/tags" Target="../tags/tag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4.jpeg" /><Relationship Id="rId3" Type="http://schemas.openxmlformats.org/officeDocument/2006/relationships/tags" Target="../tags/tag16.xml" /><Relationship Id="rId4" Type="http://schemas.openxmlformats.org/officeDocument/2006/relationships/tags" Target="../tags/tag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32111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71550" y="1843405"/>
            <a:ext cx="7350125" cy="3959225"/>
          </a:xfrm>
          <a:prstGeom prst="rect">
            <a:avLst/>
          </a:prstGeom>
        </p:spPr>
      </p:pic>
      <p:sp>
        <p:nvSpPr>
          <p:cNvPr id="3" name="文本框 2" title=""/>
          <p:cNvSpPr txBox="1"/>
          <p:nvPr/>
        </p:nvSpPr>
        <p:spPr>
          <a:xfrm>
            <a:off x="773430" y="403860"/>
            <a:ext cx="731647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白杨礼赞</a:t>
            </a:r>
          </a:p>
          <a:p>
            <a:pPr algn="r"/>
            <a:r>
              <a:rPr lang="zh-CN" altLang="en-US" sz="3200" b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茅盾</a:t>
            </a:r>
            <a:endParaRPr lang="zh-CN" altLang="en-US" sz="4800" b="1">
              <a:solidFill>
                <a:srgbClr val="1F2DA8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543560" y="316230"/>
            <a:ext cx="923925" cy="83947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导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1763395" y="476250"/>
            <a:ext cx="33997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u="sng">
                <a:latin typeface="黑体" panose="02010609060101010101" charset="-122"/>
                <a:ea typeface="黑体" panose="02010609060101010101" charset="-122"/>
              </a:rPr>
              <a:t>解题：白杨</a:t>
            </a:r>
            <a:r>
              <a:rPr lang="zh-CN" altLang="en-US" sz="36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礼赞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4211955" y="5300980"/>
            <a:ext cx="488378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白杨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礼赞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”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含义：</a:t>
            </a:r>
          </a:p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指怀着崇敬的心情赞美白杨树</a:t>
            </a:r>
          </a:p>
        </p:txBody>
      </p:sp>
      <p:sp>
        <p:nvSpPr>
          <p:cNvPr id="7" name="文本框 6" title=""/>
          <p:cNvSpPr txBox="1"/>
          <p:nvPr/>
        </p:nvSpPr>
        <p:spPr>
          <a:xfrm>
            <a:off x="4789805" y="1916430"/>
            <a:ext cx="30276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何为“礼赞”？</a:t>
            </a:r>
            <a:endParaRPr lang="zh-CN" altLang="en-US" sz="3200" b="1" smtClean="0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cxnSp>
        <p:nvCxnSpPr>
          <p:cNvPr id="9" name="直接箭头连接符 8" title=""/>
          <p:cNvCxnSpPr/>
          <p:nvPr/>
        </p:nvCxnSpPr>
        <p:spPr>
          <a:xfrm>
            <a:off x="6805930" y="2493010"/>
            <a:ext cx="718185" cy="1080135"/>
          </a:xfrm>
          <a:prstGeom prst="straightConnector1">
            <a:avLst/>
          </a:prstGeom>
          <a:ln w="28575" cmpd="sng">
            <a:solidFill>
              <a:srgbClr val="1F2DA8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 title=""/>
          <p:cNvCxnSpPr/>
          <p:nvPr/>
        </p:nvCxnSpPr>
        <p:spPr>
          <a:xfrm flipH="1">
            <a:off x="5560695" y="2492375"/>
            <a:ext cx="739775" cy="1024890"/>
          </a:xfrm>
          <a:prstGeom prst="straightConnector1">
            <a:avLst/>
          </a:prstGeom>
          <a:ln w="28575" cmpd="sng">
            <a:solidFill>
              <a:srgbClr val="1F2DA8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10" title=""/>
          <p:cNvSpPr txBox="1"/>
          <p:nvPr/>
        </p:nvSpPr>
        <p:spPr>
          <a:xfrm>
            <a:off x="3741420" y="3693160"/>
            <a:ext cx="24784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表尊敬之意</a:t>
            </a:r>
          </a:p>
        </p:txBody>
      </p:sp>
      <p:sp>
        <p:nvSpPr>
          <p:cNvPr id="12" name="文本框 11" title=""/>
          <p:cNvSpPr txBox="1"/>
          <p:nvPr/>
        </p:nvSpPr>
        <p:spPr>
          <a:xfrm>
            <a:off x="6550025" y="3755390"/>
            <a:ext cx="22879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赞美、夸奖</a:t>
            </a:r>
          </a:p>
        </p:txBody>
      </p:sp>
      <p:pic>
        <p:nvPicPr>
          <p:cNvPr id="13" name="图片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015" y="1901825"/>
            <a:ext cx="2437130" cy="2437130"/>
          </a:xfrm>
          <a:prstGeom prst="rect">
            <a:avLst/>
          </a:prstGeom>
        </p:spPr>
      </p:pic>
      <p:sp>
        <p:nvSpPr>
          <p:cNvPr id="14" name="文本框 13" title=""/>
          <p:cNvSpPr txBox="1"/>
          <p:nvPr/>
        </p:nvSpPr>
        <p:spPr>
          <a:xfrm>
            <a:off x="107315" y="4580890"/>
            <a:ext cx="3769995" cy="15354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礼，履也，所以事神致福也。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</a:rPr>
              <a:t>”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800" b="1">
                <a:latin typeface="楷体" panose="02010609060101010101" charset="-122"/>
                <a:ea typeface="楷体" panose="02010609060101010101" charset="-122"/>
              </a:rPr>
              <a:t>     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——《说文解字》</a:t>
            </a:r>
          </a:p>
        </p:txBody>
      </p:sp>
      <p:sp>
        <p:nvSpPr>
          <p:cNvPr id="15" name="下箭头 14" title=""/>
          <p:cNvSpPr/>
          <p:nvPr/>
        </p:nvSpPr>
        <p:spPr>
          <a:xfrm>
            <a:off x="6012180" y="4364990"/>
            <a:ext cx="504190" cy="791845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1F2D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2"/>
      <p:bldP spid="7" grpId="2"/>
      <p:bldP spid="11" grpId="2"/>
      <p:bldP spid="12" grpId="2"/>
      <p:bldP spid="14" grpId="2"/>
      <p:bldP spid="15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4" title=""/>
          <p:cNvSpPr txBox="1">
            <a:spLocks noChangeArrowheads="1"/>
          </p:cNvSpPr>
          <p:nvPr/>
        </p:nvSpPr>
        <p:spPr bwMode="auto">
          <a:xfrm>
            <a:off x="1186180" y="1557020"/>
            <a:ext cx="6331585" cy="26765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zh-CN" sz="2800" b="1">
                <a:latin typeface="黑体" panose="02010609060101010101" charset="-122"/>
                <a:ea typeface="黑体" panose="02010609060101010101" charset="-122"/>
              </a:rPr>
              <a:t>朗读课文，理清文章抒情线索。</a:t>
            </a:r>
            <a:endParaRPr lang="zh-CN" altLang="zh-CN" sz="2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0" hangingPunct="0"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2.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品读课文，分析白杨树的形象。</a:t>
            </a:r>
            <a:endParaRPr lang="zh-CN" altLang="zh-CN" sz="2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eaLnBrk="0" hangingPunct="0"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3.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研读课文，理解白杨树的象征意义。</a:t>
            </a:r>
          </a:p>
        </p:txBody>
      </p:sp>
      <p:sp>
        <p:nvSpPr>
          <p:cNvPr id="10" name="矩形 9" title=""/>
          <p:cNvSpPr/>
          <p:nvPr/>
        </p:nvSpPr>
        <p:spPr>
          <a:xfrm>
            <a:off x="251520" y="478949"/>
            <a:ext cx="242824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kumimoji="1" lang="zh-CN" altLang="en-US" sz="44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学习目标</a:t>
            </a:r>
            <a:endParaRPr kumimoji="1" lang="zh-CN" altLang="en-US" sz="44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2510" y="4702175"/>
            <a:ext cx="1518920" cy="215519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496800" y="11734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17" title=""/>
          <p:cNvSpPr>
            <a:spLocks noChangeArrowheads="1"/>
          </p:cNvSpPr>
          <p:nvPr/>
        </p:nvSpPr>
        <p:spPr bwMode="auto">
          <a:xfrm>
            <a:off x="323851" y="1451889"/>
            <a:ext cx="5605471" cy="35932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ts val="3900"/>
              </a:lnSpc>
            </a:pPr>
            <a:r>
              <a:rPr lang="en-US" altLang="zh-CN" sz="28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zh-CN" sz="28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茅盾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（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1896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—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1981</a:t>
            </a: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）</a:t>
            </a:r>
            <a:r>
              <a:rPr lang="zh-CN" altLang="zh-CN" sz="2800" b="1" smtClean="0">
                <a:latin typeface="黑体" pitchFamily="49" charset="-122"/>
                <a:ea typeface="黑体" pitchFamily="49" charset="-122"/>
              </a:rPr>
              <a:t>原名沈德鸿</a:t>
            </a: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，</a:t>
            </a:r>
            <a:r>
              <a:rPr lang="zh-CN" altLang="zh-CN" sz="2800" b="1" smtClean="0">
                <a:latin typeface="黑体" pitchFamily="49" charset="-122"/>
                <a:ea typeface="黑体" pitchFamily="49" charset="-122"/>
              </a:rPr>
              <a:t>字雁冰</a:t>
            </a: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，</a:t>
            </a:r>
            <a:r>
              <a:rPr lang="zh-CN" altLang="zh-CN" sz="2800" b="1" smtClean="0">
                <a:latin typeface="黑体" pitchFamily="49" charset="-122"/>
                <a:ea typeface="黑体" pitchFamily="49" charset="-122"/>
              </a:rPr>
              <a:t>浙江桐乡人。作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家、社会活动家。茅盾是他的笔名</a:t>
            </a:r>
            <a:r>
              <a:rPr lang="zh-CN" altLang="zh-CN" sz="2800" b="1" smtClean="0">
                <a:latin typeface="黑体" pitchFamily="49" charset="-122"/>
                <a:ea typeface="黑体" pitchFamily="49" charset="-122"/>
              </a:rPr>
              <a:t>。代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表作有小说</a:t>
            </a:r>
            <a:r>
              <a:rPr lang="zh-CN" altLang="zh-CN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《蚀》三部曲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（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包括《幻灭》《动摇》《追求》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）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、</a:t>
            </a:r>
            <a:r>
              <a:rPr lang="zh-CN" altLang="zh-CN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《子夜》《林家铺子》《春蚕》等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。有</a:t>
            </a:r>
            <a:r>
              <a:rPr lang="zh-CN" altLang="zh-CN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《茅盾全集》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行世。</a:t>
            </a:r>
          </a:p>
        </p:txBody>
      </p:sp>
      <p:pic>
        <p:nvPicPr>
          <p:cNvPr id="22" name="图2新.jpg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443664" y="1643050"/>
            <a:ext cx="1944687" cy="345228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矩形 14" title=""/>
          <p:cNvSpPr/>
          <p:nvPr/>
        </p:nvSpPr>
        <p:spPr>
          <a:xfrm>
            <a:off x="357158" y="428604"/>
            <a:ext cx="2448106" cy="64376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dist" eaLnBrk="0" hangingPunct="0">
              <a:lnSpc>
                <a:spcPts val="4300"/>
              </a:lnSpc>
            </a:pPr>
            <a:r>
              <a:rPr lang="zh-CN" altLang="en-US" sz="4400" b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作者简介</a:t>
            </a:r>
            <a:endParaRPr lang="zh-CN" altLang="en-US" sz="44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214282" y="1285860"/>
            <a:ext cx="8929718" cy="31946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1.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读准下列字音：</a:t>
            </a:r>
          </a:p>
          <a:p>
            <a:pPr>
              <a:lnSpc>
                <a:spcPct val="150000"/>
              </a:lnSpc>
            </a:pP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倔强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（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)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秀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颀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（    ） 坦荡如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砥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（  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  ) 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婆娑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（           ）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虬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枝（   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） 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恹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恹欲睡（    ）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2.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理解词语意思。</a:t>
            </a:r>
          </a:p>
          <a:p>
            <a:pPr>
              <a:lnSpc>
                <a:spcPts val="4060"/>
              </a:lnSpc>
              <a:spcBef>
                <a:spcPct val="0"/>
              </a:spcBef>
            </a:pPr>
            <a:endParaRPr lang="zh-CN" altLang="en-US" sz="2800" b="1" smtClean="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0" name="矩形 9" title=""/>
          <p:cNvSpPr/>
          <p:nvPr>
            <p:custDataLst>
              <p:tags r:id="rId2"/>
            </p:custDataLst>
          </p:nvPr>
        </p:nvSpPr>
        <p:spPr>
          <a:xfrm>
            <a:off x="251520" y="335439"/>
            <a:ext cx="242824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kumimoji="1" lang="zh-CN" altLang="en-US" sz="4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预习检测</a:t>
            </a:r>
          </a:p>
        </p:txBody>
      </p:sp>
      <p:sp>
        <p:nvSpPr>
          <p:cNvPr id="8" name="矩形 7" title=""/>
          <p:cNvSpPr/>
          <p:nvPr/>
        </p:nvSpPr>
        <p:spPr>
          <a:xfrm>
            <a:off x="1428728" y="1986969"/>
            <a:ext cx="20457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 kern="0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jué jiànɡ</a:t>
            </a:r>
            <a:endParaRPr lang="zh-CN" altLang="en-US" sz="1400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1643042" y="2643182"/>
            <a:ext cx="142539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pó suō</a:t>
            </a:r>
            <a:endParaRPr lang="en-US" altLang="zh-CN" sz="32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4714876" y="2571744"/>
            <a:ext cx="80021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汉语拼音" panose="000b0604020202020204" pitchFamily="34" charset="0"/>
              </a:rPr>
              <a:t>qiú</a:t>
            </a:r>
            <a:endParaRPr lang="zh-CN" altLang="en-US" sz="32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cs typeface="汉语拼音" panose="000b0604020202020204" pitchFamily="34" charset="0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7858148" y="2000240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dǐ</a:t>
            </a:r>
            <a:endParaRPr lang="zh-CN" altLang="en-US" sz="3200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7786710" y="2643182"/>
            <a:ext cx="80502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yān</a:t>
            </a:r>
            <a:endParaRPr lang="zh-CN" altLang="en-US" sz="3200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4857752" y="1928802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hangingPunct="0"/>
            <a:r>
              <a:rPr lang="en-US" altLang="zh-CN" sz="32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汉语拼音" panose="000b0604020202020204" pitchFamily="34" charset="0"/>
              </a:rPr>
              <a:t>qí</a:t>
            </a:r>
            <a:endParaRPr lang="zh-CN" altLang="en-US" sz="32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cs typeface="汉语拼音" panose="000b0604020202020204" pitchFamily="34" charset="0"/>
            </a:endParaRPr>
          </a:p>
        </p:txBody>
      </p:sp>
      <p:sp>
        <p:nvSpPr>
          <p:cNvPr id="12290" name="矩形 17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57540" y="4071972"/>
            <a:ext cx="1979612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坦荡如砥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：</a:t>
            </a:r>
          </a:p>
        </p:txBody>
      </p:sp>
      <p:sp>
        <p:nvSpPr>
          <p:cNvPr id="20" name="矩形 19" title=""/>
          <p:cNvSpPr>
            <a:spLocks noChangeArrowheads="1"/>
          </p:cNvSpPr>
          <p:nvPr/>
        </p:nvSpPr>
        <p:spPr bwMode="auto">
          <a:xfrm>
            <a:off x="2157958" y="4071942"/>
            <a:ext cx="386651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宽广平坦得像磨刀石</a:t>
            </a:r>
            <a:r>
              <a:rPr lang="zh-CN" altLang="zh-CN" sz="2800" b="1">
                <a:solidFill>
                  <a:srgbClr val="0B5FD1"/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</a:p>
        </p:txBody>
      </p:sp>
      <p:sp>
        <p:nvSpPr>
          <p:cNvPr id="22" name="矩形 21" title=""/>
          <p:cNvSpPr/>
          <p:nvPr/>
        </p:nvSpPr>
        <p:spPr>
          <a:xfrm>
            <a:off x="2157358" y="4706318"/>
            <a:ext cx="554545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在压力和困难面前不屈服，顽强。</a:t>
            </a:r>
          </a:p>
        </p:txBody>
      </p:sp>
      <p:sp>
        <p:nvSpPr>
          <p:cNvPr id="24" name="TextBox 23" title=""/>
          <p:cNvSpPr txBox="1"/>
          <p:nvPr>
            <p:custDataLst>
              <p:tags r:id="rId4"/>
            </p:custDataLst>
          </p:nvPr>
        </p:nvSpPr>
        <p:spPr>
          <a:xfrm>
            <a:off x="357158" y="4705068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不折不挠：</a:t>
            </a:r>
            <a:endParaRPr lang="zh-CN" altLang="en-US" sz="2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25" name="图片 2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597775" y="4702175"/>
            <a:ext cx="1518920" cy="21551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2"/>
      <p:bldP spid="9" grpId="2"/>
      <p:bldP spid="6" grpId="2"/>
      <p:bldP spid="16" grpId="2"/>
      <p:bldP spid="18" grpId="2"/>
      <p:bldP spid="7" grpId="2"/>
      <p:bldP spid="20" grpId="2"/>
      <p:bldP spid="22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597775" y="4702175"/>
            <a:ext cx="1518920" cy="215519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153670" y="1181100"/>
            <a:ext cx="89230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76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大声自由朗读课文，完成下面三个学习任务：</a:t>
            </a:r>
          </a:p>
          <a:p>
            <a:pPr>
              <a:lnSpc>
                <a:spcPts val="476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任务一：找出文中直接赞美白杨树的句子，理清本文的抒情线索。</a:t>
            </a:r>
          </a:p>
          <a:p>
            <a:pPr>
              <a:lnSpc>
                <a:spcPts val="476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任务二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：白杨树的不平凡表现在哪些方面？作者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是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怎样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表现白杨树的不平凡的？（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圈点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勾画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5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7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自然段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</a:p>
          <a:p>
            <a:pPr>
              <a:lnSpc>
                <a:spcPts val="476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任务三：白杨树有什么象征意义？作者是通过哪些语句层层深入地把这种意义揭示出来的？</a:t>
            </a:r>
          </a:p>
          <a:p>
            <a:pPr>
              <a:lnSpc>
                <a:spcPts val="476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                  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（时间：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8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分钟）</a:t>
            </a: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543560" y="316230"/>
            <a:ext cx="923925" cy="83947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543560" y="316230"/>
            <a:ext cx="923925" cy="83947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议</a:t>
            </a:r>
          </a:p>
        </p:txBody>
      </p:sp>
      <p:sp>
        <p:nvSpPr>
          <p:cNvPr id="8193" name="文本框 1" title=""/>
          <p:cNvSpPr txBox="1"/>
          <p:nvPr>
            <p:custDataLst>
              <p:tags r:id="rId3"/>
            </p:custDataLst>
          </p:nvPr>
        </p:nvSpPr>
        <p:spPr>
          <a:xfrm>
            <a:off x="2123440" y="1484630"/>
            <a:ext cx="4864735" cy="3538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积极参与，紧张有序。</a:t>
            </a:r>
          </a:p>
          <a:p>
            <a:pPr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组长主持，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号记录。</a:t>
            </a:r>
          </a:p>
          <a:p>
            <a:pPr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宋体" panose="02010600030101010101" pitchFamily="2" charset="-122"/>
              </a:rPr>
              <a:t>4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号先说，依次补充。</a:t>
            </a:r>
          </a:p>
          <a:p>
            <a:pPr>
              <a:lnSpc>
                <a:spcPct val="200000"/>
              </a:lnSpc>
            </a:pP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 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（时间：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分钟）</a:t>
            </a:r>
          </a:p>
        </p:txBody>
      </p:sp>
      <p:pic>
        <p:nvPicPr>
          <p:cNvPr id="25" name="图片 2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597775" y="4702175"/>
            <a:ext cx="1518920" cy="21551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597775" y="4702175"/>
            <a:ext cx="1518920" cy="215519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153670" y="1181100"/>
            <a:ext cx="7317740" cy="701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760"/>
              </a:lnSpc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：寻赞美之句，初感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礼赞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543560" y="316230"/>
            <a:ext cx="923925" cy="83947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展</a:t>
            </a:r>
          </a:p>
        </p:txBody>
      </p:sp>
      <p:sp>
        <p:nvSpPr>
          <p:cNvPr id="2" name="矩形 1" title=""/>
          <p:cNvSpPr/>
          <p:nvPr/>
        </p:nvSpPr>
        <p:spPr>
          <a:xfrm>
            <a:off x="467360" y="1340485"/>
            <a:ext cx="432435" cy="43243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 title=""/>
          <p:cNvSpPr/>
          <p:nvPr/>
        </p:nvSpPr>
        <p:spPr>
          <a:xfrm>
            <a:off x="755650" y="1628775"/>
            <a:ext cx="287655" cy="28765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1187450" y="1844675"/>
            <a:ext cx="6264910" cy="0"/>
          </a:xfrm>
          <a:prstGeom prst="line">
            <a:avLst/>
          </a:prstGeom>
          <a:ln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</a:gra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矩形 6" title=""/>
          <p:cNvSpPr/>
          <p:nvPr>
            <p:custDataLst>
              <p:tags r:id="rId5"/>
            </p:custDataLst>
          </p:nvPr>
        </p:nvSpPr>
        <p:spPr>
          <a:xfrm>
            <a:off x="323528" y="1993156"/>
            <a:ext cx="8352928" cy="37728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6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1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段：白杨树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实在是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不平凡的，我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赞美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白杨树！</a:t>
            </a:r>
          </a:p>
          <a:p>
            <a:pPr>
              <a:lnSpc>
                <a:spcPts val="406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4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段：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那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就是白杨树，西北极普通的一种树，然而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实在是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不平凡的一种树！</a:t>
            </a:r>
          </a:p>
          <a:p>
            <a:pPr>
              <a:lnSpc>
                <a:spcPts val="406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6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段：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这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就是白杨树，西北极普通的一种树，然而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决不是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平凡的树！</a:t>
            </a:r>
          </a:p>
          <a:p>
            <a:pPr>
              <a:lnSpc>
                <a:spcPts val="406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8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段：白杨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不是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平凡的树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我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赞美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白杨树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endParaRPr lang="zh-CN" altLang="en-US" sz="2800" b="1" smtClean="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>
              <a:lnSpc>
                <a:spcPts val="406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9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段：我要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高声赞美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白杨树！</a:t>
            </a:r>
          </a:p>
        </p:txBody>
      </p:sp>
      <p:sp>
        <p:nvSpPr>
          <p:cNvPr id="8" name="TextBox 5" title=""/>
          <p:cNvSpPr txBox="1"/>
          <p:nvPr/>
        </p:nvSpPr>
        <p:spPr>
          <a:xfrm>
            <a:off x="323275" y="5878552"/>
            <a:ext cx="676875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err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本文的抒情线索：赞美白杨树的不平凡。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597775" y="4702175"/>
            <a:ext cx="1518920" cy="215519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153670" y="1181100"/>
            <a:ext cx="8066405" cy="701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760"/>
              </a:lnSpc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：探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不凡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之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美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，理解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礼赞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543560" y="316230"/>
            <a:ext cx="923925" cy="83947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展</a:t>
            </a:r>
          </a:p>
        </p:txBody>
      </p:sp>
      <p:sp>
        <p:nvSpPr>
          <p:cNvPr id="2" name="矩形 1" title=""/>
          <p:cNvSpPr/>
          <p:nvPr/>
        </p:nvSpPr>
        <p:spPr>
          <a:xfrm>
            <a:off x="467360" y="1340485"/>
            <a:ext cx="432435" cy="43243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 title=""/>
          <p:cNvSpPr/>
          <p:nvPr/>
        </p:nvSpPr>
        <p:spPr>
          <a:xfrm>
            <a:off x="755650" y="1628775"/>
            <a:ext cx="287655" cy="28765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1187450" y="1844675"/>
            <a:ext cx="7056755" cy="0"/>
          </a:xfrm>
          <a:prstGeom prst="line">
            <a:avLst/>
          </a:prstGeom>
          <a:ln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</a:gra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文本框 8" title=""/>
          <p:cNvSpPr txBox="1"/>
          <p:nvPr/>
        </p:nvSpPr>
        <p:spPr>
          <a:xfrm>
            <a:off x="761365" y="2404110"/>
            <a:ext cx="7501890" cy="16341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白杨树的不平凡表现在哪些方面？作者是</a:t>
            </a:r>
            <a:r>
              <a:rPr lang="zh-CN" altLang="en-US" sz="28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怎样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表现白杨树的不平凡的？（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圈点勾画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5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7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自然段）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597775" y="4702175"/>
            <a:ext cx="1518920" cy="215519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153670" y="1181100"/>
            <a:ext cx="80664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760"/>
              </a:lnSpc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任务</a:t>
            </a:r>
            <a:r>
              <a:rPr lang="en-US" alt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探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不凡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之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美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，理解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礼赞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543560" y="316230"/>
            <a:ext cx="923925" cy="83947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展</a:t>
            </a:r>
          </a:p>
        </p:txBody>
      </p:sp>
      <p:sp>
        <p:nvSpPr>
          <p:cNvPr id="2" name="矩形 1" title=""/>
          <p:cNvSpPr/>
          <p:nvPr/>
        </p:nvSpPr>
        <p:spPr>
          <a:xfrm>
            <a:off x="467360" y="1340485"/>
            <a:ext cx="432435" cy="43243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 title=""/>
          <p:cNvSpPr/>
          <p:nvPr/>
        </p:nvSpPr>
        <p:spPr>
          <a:xfrm>
            <a:off x="755650" y="1628775"/>
            <a:ext cx="287655" cy="28765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1187450" y="1844675"/>
            <a:ext cx="7056755" cy="0"/>
          </a:xfrm>
          <a:prstGeom prst="line">
            <a:avLst/>
          </a:prstGeom>
          <a:ln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</a:gra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文本框 8" title=""/>
          <p:cNvSpPr txBox="1"/>
          <p:nvPr/>
        </p:nvSpPr>
        <p:spPr>
          <a:xfrm>
            <a:off x="571472" y="2214554"/>
            <a:ext cx="7929617" cy="39703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分角色朗读第</a:t>
            </a:r>
            <a:r>
              <a:rPr lang="en-US" altLang="zh-CN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7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自然段中“好女子”和“伟丈夫”的相关语句。</a:t>
            </a:r>
            <a:endParaRPr lang="en-US" altLang="zh-CN" sz="2800" b="1" smtClean="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2800" b="1" smtClean="0">
                <a:solidFill>
                  <a:srgbClr val="FF66FF"/>
                </a:solidFill>
                <a:latin typeface="黑体" pitchFamily="49" charset="-122"/>
                <a:ea typeface="黑体" pitchFamily="49" charset="-122"/>
                <a:cs typeface="黑体" panose="02010609060101010101" charset="-122"/>
                <a:sym typeface="+mn-ea"/>
              </a:rPr>
              <a:t>它没有婆娑的姿态，没有屈曲盘旋的虬枝。也许你要说它不美。如果美是专指“婆娑”或“旁逸斜出”之类而言，那么，白杨树算不得树中的好女子。</a:t>
            </a:r>
            <a:endParaRPr lang="en-US" altLang="zh-CN" sz="2800" b="1" smtClean="0">
              <a:solidFill>
                <a:srgbClr val="FF66FF"/>
              </a:solidFill>
              <a:latin typeface="黑体" pitchFamily="49" charset="-122"/>
              <a:ea typeface="黑体" pitchFamily="49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 smtClean="0">
                <a:solidFill>
                  <a:srgbClr val="FF66FF"/>
                </a:solidFill>
                <a:latin typeface="楷体" pitchFamily="49" charset="-122"/>
                <a:ea typeface="楷体" pitchFamily="49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2800" b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但是它伟岸，正直，朴质，严肃，也不缺乏温和，更不用提它的坚强不屈与挺拔，它是树中的伟丈夫</a:t>
            </a:r>
            <a:r>
              <a:rPr lang="en-US" altLang="zh-CN" sz="2800" b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!</a:t>
            </a:r>
            <a:endParaRPr lang="zh-CN" altLang="en-US" sz="28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https://d.book118.com/446133211100010033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6235,&quot;width&quot;:11575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黑体</vt:lpstr>
      <vt:lpstr>楷体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2024-09-01T22:02:44.763</cp:lastPrinted>
  <dcterms:created xsi:type="dcterms:W3CDTF">2024-09-01T14:02:44Z</dcterms:created>
  <dcterms:modified xsi:type="dcterms:W3CDTF">2024-09-01T14:02:46Z</dcterms:modified>
</cp:coreProperties>
</file>