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6AE76DC-4600-41FE-9406-9EF8E93EC8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3A78B34-5841-4160-B1EC-025FFC979B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CB2A61E-4547-4107-BFD8-560651671F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6CBC463-D5FD-4C8A-B24A-8E56FAC764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26822D7-8BA9-4E4C-98CC-9009DB08D0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C1C7C83-C39A-43FD-B5AB-985EED483C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8C537B0-3E4E-4C39-87D3-BD8162D8A9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3433794-8B08-4A9C-BD5D-CE59F79E26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F01E73A-56ED-454E-B066-C9D125AE66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F945231-CFFF-45FC-86BD-B0F9B59DA8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B0DCFB-4B10-443F-B700-3A458F390E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46135124210010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9297988" y="3463925"/>
            <a:ext cx="3041650" cy="3565525"/>
          </a:xfrm>
          <a:prstGeom prst="line">
            <a:avLst/>
          </a:prstGeom>
          <a:ln w="2540">
            <a:solidFill>
              <a:schemeClr val="lt1"/>
            </a:solidFill>
            <a:prstDash val="solid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>
            <a:off x="10520363" y="-190500"/>
            <a:ext cx="885825" cy="1038225"/>
          </a:xfrm>
          <a:prstGeom prst="line">
            <a:avLst/>
          </a:prstGeom>
          <a:ln w="2540">
            <a:solidFill>
              <a:schemeClr val="lt1"/>
            </a:solidFill>
            <a:prstDash val="solid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3702710" y="1308257"/>
            <a:ext cx="4881433" cy="1420727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个案研究法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00000">
            <a:off x="-425346" y="-2696323"/>
            <a:ext cx="4457492" cy="445749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21821" y="612775"/>
            <a:ext cx="1563158" cy="76993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400" b="1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 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0615613" y="1795463"/>
            <a:ext cx="1339850" cy="338137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788641" y="930592"/>
            <a:ext cx="5050155" cy="4996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个案研究法概述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个案研究设计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数据收集与分析方法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个案研究法在教育领域的应用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个案研究法在心理学领域的应用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个案研究法在商业领域的应用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个案研究法挑战与未来发展</a:t>
            </a:r>
          </a:p>
        </p:txBody>
      </p:sp>
      <p:sp>
        <p:nvSpPr>
          <p:cNvPr id="6" name="AutoShape 6"/>
          <p:cNvSpPr/>
          <p:nvPr/>
        </p:nvSpPr>
        <p:spPr>
          <a:xfrm rot="2700000">
            <a:off x="1152099" y="3867101"/>
            <a:ext cx="1030027" cy="103002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700000">
            <a:off x="2095422" y="2929440"/>
            <a:ext cx="600059" cy="6000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个案研究法概述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个案研究法是对单一研究对象进行深入、全面的调查和分析，以揭示其本质特征和内在规律的研究方法。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特点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具有深入性、全面性、具体性和针对性。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283" b="228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适用于对复杂现象、事件或个体进行深入探究，如心理学、社会学、教育学等领域。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有助于揭示研究对象的本质特征和内在规律，为理论构建和实践应用提供重要依据。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适用范围及意义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意义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适用范围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3965" r="33965"/>
          <a:stretch>
            <a:fillRect/>
          </a:stretch>
        </p:blipFill>
        <p:spPr>
          <a:xfrm>
            <a:off x="1256535" y="1126660"/>
            <a:ext cx="3172116" cy="5563760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298700" y="1457325"/>
            <a:ext cx="9242457" cy="4849697"/>
            <a:chOff x="2298700" y="1457325"/>
            <a:chExt cx="9242457" cy="4849697"/>
          </a:xfrm>
        </p:grpSpPr>
        <p:cxnSp>
          <p:nvCxnSpPr>
            <p:cNvPr id="4" name="Connector 4"/>
            <p:cNvCxnSpPr/>
            <p:nvPr/>
          </p:nvCxnSpPr>
          <p:spPr>
            <a:xfrm>
              <a:off x="4422775" y="1963738"/>
              <a:ext cx="1419225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cxnSp>
          <p:nvCxnSpPr>
            <p:cNvPr id="5" name="Connector 5"/>
            <p:cNvCxnSpPr/>
            <p:nvPr/>
          </p:nvCxnSpPr>
          <p:spPr>
            <a:xfrm>
              <a:off x="3970338" y="3735388"/>
              <a:ext cx="2301875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cxnSp>
          <p:nvCxnSpPr>
            <p:cNvPr id="6" name="Connector 6"/>
            <p:cNvCxnSpPr/>
            <p:nvPr/>
          </p:nvCxnSpPr>
          <p:spPr>
            <a:xfrm>
              <a:off x="2298700" y="5410200"/>
              <a:ext cx="2921000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7" name="Freeform 7"/>
            <p:cNvSpPr/>
            <p:nvPr/>
          </p:nvSpPr>
          <p:spPr>
            <a:xfrm>
              <a:off x="5541931" y="1492282"/>
              <a:ext cx="1192244" cy="973169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643563" y="1590675"/>
              <a:ext cx="773144" cy="77628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5986463" y="3243263"/>
              <a:ext cx="1192244" cy="971550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088094" y="3341656"/>
              <a:ext cx="773144" cy="774668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18043" y="4924425"/>
              <a:ext cx="1193768" cy="971550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022818" y="5022818"/>
              <a:ext cx="774668" cy="774668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5753100" y="1714071"/>
              <a:ext cx="693277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  <p:sp>
          <p:nvSpPr>
            <p:cNvPr id="14" name="TextBox 14"/>
            <p:cNvSpPr txBox="1"/>
            <p:nvPr/>
          </p:nvSpPr>
          <p:spPr>
            <a:xfrm>
              <a:off x="6176010" y="3464243"/>
              <a:ext cx="697230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  <p:sp>
          <p:nvSpPr>
            <p:cNvPr id="15" name="TextBox 15"/>
            <p:cNvSpPr txBox="1"/>
            <p:nvPr/>
          </p:nvSpPr>
          <p:spPr>
            <a:xfrm>
              <a:off x="5118735" y="5145405"/>
              <a:ext cx="697230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6861239" y="1457325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与实验研究法比较</a:t>
              </a:r>
            </a:p>
          </p:txBody>
        </p:sp>
        <p:sp>
          <p:nvSpPr>
            <p:cNvPr id="17" name="TextBox 17"/>
            <p:cNvSpPr txBox="1"/>
            <p:nvPr/>
          </p:nvSpPr>
          <p:spPr>
            <a:xfrm>
              <a:off x="6861239" y="1795982"/>
              <a:ext cx="4364355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实验研究法通过控制变量来探究因果关系，而个案研究法更注重对现实情境的深入描述和分析。</a:t>
              </a:r>
            </a:p>
          </p:txBody>
        </p:sp>
        <p:sp>
          <p:nvSpPr>
            <p:cNvPr id="18" name="TextBox 18"/>
            <p:cNvSpPr txBox="1"/>
            <p:nvPr/>
          </p:nvSpPr>
          <p:spPr>
            <a:xfrm>
              <a:off x="7178707" y="3213215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与调查研究法比较</a:t>
              </a:r>
            </a:p>
          </p:txBody>
        </p:sp>
        <p:sp>
          <p:nvSpPr>
            <p:cNvPr id="19" name="TextBox 19"/>
            <p:cNvSpPr txBox="1"/>
            <p:nvPr/>
          </p:nvSpPr>
          <p:spPr>
            <a:xfrm>
              <a:off x="7178707" y="3551872"/>
              <a:ext cx="4362450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调查研究法通过大规模样本收集数据来揭示普遍规律，而个案研究法则关注个别现象或事件。</a:t>
              </a:r>
            </a:p>
          </p:txBody>
        </p:sp>
        <p:sp>
          <p:nvSpPr>
            <p:cNvPr id="20" name="TextBox 20"/>
            <p:cNvSpPr txBox="1"/>
            <p:nvPr/>
          </p:nvSpPr>
          <p:spPr>
            <a:xfrm>
              <a:off x="6257377" y="4914900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与文献研究法比较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6257377" y="5253557"/>
              <a:ext cx="4362450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文献研究法通过对已有文献的分析来获取知识，而个案研究法则通过实地调查和数据收集来获取一手资料。</a:t>
              </a:r>
            </a:p>
          </p:txBody>
        </p:sp>
      </p:grp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与其他研究方法的比较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个案研究设计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确定研究主题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明确个案研究想要探讨的核心问题或主题，如政策实施效果、企业创新策略等。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明确研究目标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设定具体的研究目标，如分析个案中的关键因素、评估政策影响等。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提出问题假设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根据研究目标和已有理论，提出假设或猜想，为后续的数据收集和分析提供指导。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明确研究目的和问题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典型性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选择具有代表性的个案，能够反映同类现象或问题的普遍特征。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多样性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确保所选择的个案具有多样性，能够涵盖不同的情况和背景，提高研究的外部效度。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可行性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考虑研究的实际条件和资源，选择便于获取数据和进行深入分析的个案。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选择合适的研究对象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460468" y="1739932"/>
            <a:ext cx="4610100" cy="1968532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070568" y="3703606"/>
            <a:ext cx="4610100" cy="1968532"/>
          </a:xfrm>
          <a:prstGeom prst="rect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70568" y="1739932"/>
            <a:ext cx="4610100" cy="1968532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460468" y="3703606"/>
            <a:ext cx="4610100" cy="1968532"/>
          </a:xfrm>
          <a:prstGeom prst="rect">
            <a:avLst/>
          </a:prstGeom>
          <a:solidFill>
            <a:schemeClr val="accent3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5400000">
            <a:off x="5362432" y="2578179"/>
            <a:ext cx="1689259" cy="292036"/>
          </a:xfrm>
          <a:prstGeom prst="triangl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10800000">
            <a:off x="7759732" y="3703606"/>
            <a:ext cx="1689068" cy="292132"/>
          </a:xfrm>
          <a:prstGeom prst="triangl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16200000">
            <a:off x="5089493" y="4548188"/>
            <a:ext cx="1689259" cy="292036"/>
          </a:xfrm>
          <a:prstGeom prst="triangle">
            <a:avLst>
              <a:gd name="adj" fmla="val 50000"/>
            </a:avLst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006757" y="3421094"/>
            <a:ext cx="1689068" cy="292132"/>
          </a:xfrm>
          <a:prstGeom prst="triangle">
            <a:avLst>
              <a:gd name="adj" fmla="val 50000"/>
            </a:avLst>
          </a:prstGeom>
          <a:solidFill>
            <a:schemeClr val="accent3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1350931" y="2111740"/>
            <a:ext cx="1230630" cy="12249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7200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A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9321832" y="2111740"/>
            <a:ext cx="1306830" cy="12249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7200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B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9321832" y="4075414"/>
            <a:ext cx="1230630" cy="12249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7200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D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350931" y="4075414"/>
            <a:ext cx="1230630" cy="12249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7200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615463" y="1879521"/>
            <a:ext cx="328720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确定数据收集方法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615463" y="2274379"/>
            <a:ext cx="3363741" cy="122334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根据研究目的和问题，选择合适的数据收集方法，如访谈、问卷调查、观察等。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6432750" y="1879521"/>
            <a:ext cx="313696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设计数据收集工具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432750" y="2274379"/>
            <a:ext cx="3063260" cy="122334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针对所选的数据收集方法，设计相应的工具，如访谈提纲、问卷、观察记录表等。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615463" y="3849672"/>
            <a:ext cx="33623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规划研究过程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2615463" y="4244530"/>
            <a:ext cx="3100820" cy="122334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制定详细的研究时间表和实施计划，包括数据收集、整理、分析等环节。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524760" y="3849672"/>
            <a:ext cx="313696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考虑伦理和合规问题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6432750" y="4244530"/>
            <a:ext cx="3117681" cy="122334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确保研究过程符合伦理规范和相关法律法规，如保护研究对象隐私、确保数据安全等。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制定详细的研究计划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数据收集与分析方法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flipH="1">
            <a:off x="2266950" y="2012950"/>
            <a:ext cx="9925050" cy="4845050"/>
          </a:xfrm>
          <a:prstGeom prst="triangle">
            <a:avLst>
              <a:gd name="adj" fmla="val 0"/>
            </a:avLst>
          </a:prstGeom>
          <a:blipFill dpi="0" rotWithShape="1">
            <a:blip r:embed="rId2">
              <a:alphaModFix/>
            </a:blip>
            <a:stretch>
              <a:fillRect/>
            </a:stretch>
          </a:blip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 flipV="1">
            <a:off x="1966913" y="6027738"/>
            <a:ext cx="1973262" cy="985837"/>
          </a:xfrm>
          <a:prstGeom prst="line">
            <a:avLst/>
          </a:prstGeom>
          <a:ln w="3175">
            <a:solidFill>
              <a:srgbClr val="D76739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4" name="AutoShape 4"/>
          <p:cNvSpPr/>
          <p:nvPr/>
        </p:nvSpPr>
        <p:spPr>
          <a:xfrm rot="2700000">
            <a:off x="4090988" y="5378450"/>
            <a:ext cx="723900" cy="7239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5" name="Connector 5"/>
          <p:cNvCxnSpPr/>
          <p:nvPr/>
        </p:nvCxnSpPr>
        <p:spPr>
          <a:xfrm flipV="1">
            <a:off x="4991100" y="5230813"/>
            <a:ext cx="598488" cy="298450"/>
          </a:xfrm>
          <a:prstGeom prst="line">
            <a:avLst/>
          </a:prstGeom>
          <a:ln w="3175">
            <a:solidFill>
              <a:srgbClr val="D76739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6" name="AutoShape 6"/>
          <p:cNvSpPr/>
          <p:nvPr/>
        </p:nvSpPr>
        <p:spPr>
          <a:xfrm rot="2700000">
            <a:off x="5791200" y="4559300"/>
            <a:ext cx="723900" cy="72390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V="1">
            <a:off x="6677025" y="4410075"/>
            <a:ext cx="598488" cy="298450"/>
          </a:xfrm>
          <a:prstGeom prst="line">
            <a:avLst/>
          </a:prstGeom>
          <a:ln w="3175">
            <a:solidFill>
              <a:srgbClr val="D76739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8" name="AutoShape 8"/>
          <p:cNvSpPr/>
          <p:nvPr/>
        </p:nvSpPr>
        <p:spPr>
          <a:xfrm rot="2700000">
            <a:off x="7454900" y="3749675"/>
            <a:ext cx="723900" cy="72390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 flipV="1">
            <a:off x="8316913" y="3598863"/>
            <a:ext cx="598487" cy="298450"/>
          </a:xfrm>
          <a:prstGeom prst="line">
            <a:avLst/>
          </a:prstGeom>
          <a:ln w="3175">
            <a:solidFill>
              <a:srgbClr val="D76739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10" name="Connector 10"/>
          <p:cNvCxnSpPr/>
          <p:nvPr/>
        </p:nvCxnSpPr>
        <p:spPr>
          <a:xfrm flipV="1">
            <a:off x="10059988" y="1960563"/>
            <a:ext cx="2282825" cy="1092200"/>
          </a:xfrm>
          <a:prstGeom prst="line">
            <a:avLst/>
          </a:prstGeom>
          <a:ln w="3175">
            <a:solidFill>
              <a:srgbClr val="D76739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11" name="Connector 11"/>
          <p:cNvCxnSpPr/>
          <p:nvPr/>
        </p:nvCxnSpPr>
        <p:spPr>
          <a:xfrm>
            <a:off x="936625" y="5559425"/>
            <a:ext cx="2614613" cy="0"/>
          </a:xfrm>
          <a:prstGeom prst="line">
            <a:avLst/>
          </a:prstGeom>
          <a:ln w="6350">
            <a:solidFill>
              <a:schemeClr val="dk1"/>
            </a:solidFill>
            <a:prstDash val="dash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2873375" y="4413250"/>
            <a:ext cx="2614613" cy="0"/>
          </a:xfrm>
          <a:prstGeom prst="line">
            <a:avLst/>
          </a:prstGeom>
          <a:ln w="6350">
            <a:solidFill>
              <a:schemeClr val="dk1"/>
            </a:solidFill>
            <a:prstDash val="dash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13" name="Connector 13"/>
          <p:cNvCxnSpPr/>
          <p:nvPr/>
        </p:nvCxnSpPr>
        <p:spPr>
          <a:xfrm>
            <a:off x="4702175" y="3371850"/>
            <a:ext cx="2614613" cy="0"/>
          </a:xfrm>
          <a:prstGeom prst="line">
            <a:avLst/>
          </a:prstGeom>
          <a:ln w="6350">
            <a:solidFill>
              <a:schemeClr val="dk1"/>
            </a:solidFill>
            <a:prstDash val="dash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14" name="Connector 14"/>
          <p:cNvCxnSpPr/>
          <p:nvPr/>
        </p:nvCxnSpPr>
        <p:spPr>
          <a:xfrm>
            <a:off x="6293055" y="2249488"/>
            <a:ext cx="2614612" cy="0"/>
          </a:xfrm>
          <a:prstGeom prst="line">
            <a:avLst/>
          </a:prstGeom>
          <a:ln w="6350">
            <a:solidFill>
              <a:schemeClr val="dk1"/>
            </a:solidFill>
            <a:prstDash val="dash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5680775" y="1185863"/>
            <a:ext cx="2647950" cy="39370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192588" y="2351088"/>
            <a:ext cx="2647950" cy="39370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2397125" y="3321050"/>
            <a:ext cx="2647950" cy="39528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98463" y="4514850"/>
            <a:ext cx="2647950" cy="39370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5680775" y="1157288"/>
            <a:ext cx="2647950" cy="44767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文献资料的搜集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4192588" y="2326005"/>
            <a:ext cx="264795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实地调查与观察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2397125" y="3273425"/>
            <a:ext cx="2647950" cy="44767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问卷调查与量表测量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398463" y="4492943"/>
            <a:ext cx="2647950" cy="44767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档案资料与数据库查询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6064251" y="1465262"/>
            <a:ext cx="3072221" cy="783272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收集相关的学术论文、书籍、报告等文献资料，为研究提供理论支持和背景信息。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17039" y="2626606"/>
            <a:ext cx="3072221" cy="783272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通过实地走访、观察、访谈等方式，获取研究对象的第一手资料和数据。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829310" y="3652203"/>
            <a:ext cx="3072221" cy="783272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设计和发放问卷或量表，收集研究对象的主观感受和态度等方面的数据。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818089" y="4836890"/>
            <a:ext cx="3072221" cy="783272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利用已有的档案资料或数据库资源，获取研究对象的历史数据和发展趋势等信息。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4119022" y="5410287"/>
            <a:ext cx="667832" cy="6602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33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8" name="AutoShape 28"/>
          <p:cNvSpPr/>
          <p:nvPr/>
        </p:nvSpPr>
        <p:spPr>
          <a:xfrm rot="2700000">
            <a:off x="9081813" y="2848704"/>
            <a:ext cx="745088" cy="74508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9120441" y="2921881"/>
            <a:ext cx="667832" cy="6602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33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30" name="Group 3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1" name="AutoShape 3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TextBox 5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多种数据来源的整合</a:t>
              </a:r>
            </a:p>
          </p:txBody>
        </p:sp>
      </p:grpSp>
      <p:sp>
        <p:nvSpPr>
          <p:cNvPr id="52" name="AutoShape 52"/>
          <p:cNvSpPr/>
          <p:nvPr/>
        </p:nvSpPr>
        <p:spPr>
          <a:xfrm rot="2700000">
            <a:off x="7459288" y="3701582"/>
            <a:ext cx="745088" cy="74508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3" name="TextBox 53"/>
          <p:cNvSpPr txBox="1"/>
          <p:nvPr/>
        </p:nvSpPr>
        <p:spPr>
          <a:xfrm>
            <a:off x="7482934" y="3775250"/>
            <a:ext cx="667832" cy="6602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33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54" name="AutoShape 54"/>
          <p:cNvSpPr/>
          <p:nvPr/>
        </p:nvSpPr>
        <p:spPr>
          <a:xfrm rot="2700000">
            <a:off x="5794200" y="4505150"/>
            <a:ext cx="745088" cy="74508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5" name="TextBox 55"/>
          <p:cNvSpPr txBox="1"/>
          <p:nvPr/>
        </p:nvSpPr>
        <p:spPr>
          <a:xfrm>
            <a:off x="5819234" y="4591137"/>
            <a:ext cx="667832" cy="6602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33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24982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1156502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461954" y="1810207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3617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对收集到的数据进行整理、分类和描述，运用图表、表格等形式展示数据的分布和特征。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25002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描述性统计分析</a:t>
            </a:r>
          </a:p>
        </p:txBody>
      </p:sp>
      <p:sp>
        <p:nvSpPr>
          <p:cNvPr id="7" name="AutoShape 7"/>
          <p:cNvSpPr/>
          <p:nvPr/>
        </p:nvSpPr>
        <p:spPr>
          <a:xfrm>
            <a:off x="3311581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2700000">
            <a:off x="4043101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370216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通过假设检验、方差分析等方法，探究不同变量之间的关系和影响，验证研究假设。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411600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推论性统计分析</a:t>
            </a:r>
          </a:p>
        </p:txBody>
      </p:sp>
      <p:sp>
        <p:nvSpPr>
          <p:cNvPr id="11" name="AutoShape 11"/>
          <p:cNvSpPr/>
          <p:nvPr/>
        </p:nvSpPr>
        <p:spPr>
          <a:xfrm>
            <a:off x="6198179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2700000">
            <a:off x="6929699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6256815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运用归纳、演绎等逻辑分析方法，对文本、访谈记录等质性数据进行深入挖掘和解释。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298199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质性分析</a:t>
            </a:r>
          </a:p>
        </p:txBody>
      </p:sp>
      <p:sp>
        <p:nvSpPr>
          <p:cNvPr id="15" name="AutoShape 15"/>
          <p:cNvSpPr/>
          <p:nvPr/>
        </p:nvSpPr>
        <p:spPr>
          <a:xfrm>
            <a:off x="9084778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 rot="2700000">
            <a:off x="9816298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9143413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利用数据可视化工具和技术，将复杂的数据转化为直观的图形和图像，便于理解和解释。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9184798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可视化分析</a:t>
            </a:r>
          </a:p>
        </p:txBody>
      </p:sp>
      <p:sp>
        <p:nvSpPr>
          <p:cNvPr id="19" name="Freeform 19"/>
          <p:cNvSpPr/>
          <p:nvPr/>
        </p:nvSpPr>
        <p:spPr>
          <a:xfrm>
            <a:off x="4283378" y="1899021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7126527" y="1849642"/>
            <a:ext cx="825545" cy="782096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0065807" y="1802042"/>
            <a:ext cx="720182" cy="657840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数据分析方法与技巧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0977" r="20977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将研究结果以报告或论文的形式呈现出来，包括研究背景、方法、结果和讨论等部分。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结果报告与论文撰写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对研究结果进行深入解读和讨论，分析数据的含义和影响因素，提出相应的解释和推论。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结果解读与讨论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运用图表、图像等可视化手段，将研究结果以直观、易懂的方式呈现出来，增强结果的可读性和可理解性。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结果可视化与图表展示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将研究结果应用于实践领域或相关政策制定中，推动相关领域的发展和改进。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结果应用与推广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结果呈现与解读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个案研究法在教育领域的应用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https://d.book118.com/446135124210010045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99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1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2024-09-14T16:32:23.111</cp:lastPrinted>
  <dcterms:created xsi:type="dcterms:W3CDTF">2024-09-14T08:32:23Z</dcterms:created>
  <dcterms:modified xsi:type="dcterms:W3CDTF">2024-09-14T08:32:25Z</dcterms:modified>
</cp:coreProperties>
</file>