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53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89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.xml" /><Relationship Id="rId4" Type="http://schemas.openxmlformats.org/officeDocument/2006/relationships/image" Target="../media/image2.png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image" Target="../media/image3.png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.xml" /><Relationship Id="rId10" Type="http://schemas.openxmlformats.org/officeDocument/2006/relationships/tags" Target="../tags/tag28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2.xml" /><Relationship Id="rId4" Type="http://schemas.openxmlformats.org/officeDocument/2006/relationships/image" Target="../media/image4.png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10" Type="http://schemas.openxmlformats.org/officeDocument/2006/relationships/tags" Target="../tags/tag66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60.xml" /><Relationship Id="rId4" Type="http://schemas.openxmlformats.org/officeDocument/2006/relationships/image" Target="../media/image4.png" /><Relationship Id="rId5" Type="http://schemas.openxmlformats.org/officeDocument/2006/relationships/tags" Target="../tags/tag61.xml" /><Relationship Id="rId6" Type="http://schemas.openxmlformats.org/officeDocument/2006/relationships/tags" Target="../tags/tag62.xml" /><Relationship Id="rId7" Type="http://schemas.openxmlformats.org/officeDocument/2006/relationships/tags" Target="../tags/tag63.xml" /><Relationship Id="rId8" Type="http://schemas.openxmlformats.org/officeDocument/2006/relationships/tags" Target="../tags/tag64.xml" /><Relationship Id="rId9" Type="http://schemas.openxmlformats.org/officeDocument/2006/relationships/tags" Target="../tags/tag6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E9C993-BFA7-42AE-BD1D-6EA0EF4426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3C3215-646F-4747-8B77-68D92D17F0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A5DEC5-93B2-408A-BE43-B640722794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E54ED1-F240-4F8C-8F47-558546CB1F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46A122D-F462-4523-B6FA-1808ECD66E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E7D8061-D559-46BC-869D-3BDA2F35BE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E0CBA87-8CA5-4283-B7C8-83F505CB23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9541A2-E920-46D0-9A17-9B5DBAF2DF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BE78BF-AAD3-4AC1-9809-6BE6560802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D4DE02-0364-46BA-B1C0-B581A19E1A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154093-8916-4590-A1E0-99341A872C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3175" y="0"/>
            <a:ext cx="12188825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wrap="square" anchor="t">
            <a:normAutofit/>
          </a:bodyPr>
          <a:lstStyle>
            <a:lvl1pPr algn="l">
              <a:lnSpc>
                <a:spcPct val="100000"/>
              </a:lnSpc>
              <a:defRPr sz="6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wrap="square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0">
                <a:solidFill>
                  <a:schemeClr val="tx2"/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825" cy="213042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wrap="square" anchor="ctr">
            <a:normAutofit/>
          </a:bodyPr>
          <a:lstStyle>
            <a:lvl1pPr algn="r">
              <a:defRPr sz="5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5" y="0"/>
            <a:ext cx="12188825" cy="6858000"/>
          </a:xfrm>
          <a:prstGeom prst="rect">
            <a:avLst/>
          </a:prstGeom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350" y="0"/>
            <a:ext cx="12188825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wrap="square" anchor="t">
            <a:normAutofit/>
          </a:bodyPr>
          <a:lstStyle>
            <a:lvl1pPr algn="r">
              <a:defRPr sz="4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wrap="square" anchor="t">
            <a:normAutofit/>
          </a:bodyPr>
          <a:lstStyle>
            <a:lvl1pPr marL="0" indent="0" algn="r">
              <a:buNone/>
              <a:defRPr sz="9400" b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5" y="0"/>
            <a:ext cx="12188825" cy="6858000"/>
          </a:xfrm>
          <a:prstGeom prst="rect">
            <a:avLst/>
          </a:prstGeom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7.xml" /><Relationship Id="rId13" Type="http://schemas.openxmlformats.org/officeDocument/2006/relationships/image" Target="../media/image1.png" /><Relationship Id="rId14" Type="http://schemas.openxmlformats.org/officeDocument/2006/relationships/tags" Target="../tags/tag68.xml" /><Relationship Id="rId15" Type="http://schemas.openxmlformats.org/officeDocument/2006/relationships/tags" Target="../tags/tag69.xml" /><Relationship Id="rId16" Type="http://schemas.openxmlformats.org/officeDocument/2006/relationships/tags" Target="../tags/tag70.xml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-31955" y="-9054"/>
            <a:ext cx="12188825" cy="685800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4524" r:id="rId2"/>
    <p:sldLayoutId id="2147484525" r:id="rId3"/>
    <p:sldLayoutId id="2147484526" r:id="rId4"/>
    <p:sldLayoutId id="2147484527" r:id="rId5"/>
    <p:sldLayoutId id="2147484528" r:id="rId6"/>
    <p:sldLayoutId id="2147484529" r:id="rId7"/>
    <p:sldLayoutId id="2147484530" r:id="rId8"/>
    <p:sldLayoutId id="2147484531" r:id="rId9"/>
    <p:sldLayoutId id="2147484532" r:id="rId10"/>
    <p:sldLayoutId id="2147484533" r:id="rId11"/>
  </p:sldLayoutIdLst>
  <p:transition/>
  <p:timing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400" b="0" kern="1200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7.xml" /><Relationship Id="rId11" Type="http://schemas.openxmlformats.org/officeDocument/2006/relationships/tags" Target="../tags/tag108.xml" /><Relationship Id="rId12" Type="http://schemas.openxmlformats.org/officeDocument/2006/relationships/tags" Target="../tags/tag109.xml" /><Relationship Id="rId13" Type="http://schemas.openxmlformats.org/officeDocument/2006/relationships/tags" Target="../tags/tag110.xml" /><Relationship Id="rId14" Type="http://schemas.openxmlformats.org/officeDocument/2006/relationships/tags" Target="../tags/tag111.xml" /><Relationship Id="rId15" Type="http://schemas.openxmlformats.org/officeDocument/2006/relationships/tags" Target="../tags/tag112.xml" /><Relationship Id="rId2" Type="http://schemas.openxmlformats.org/officeDocument/2006/relationships/tags" Target="../tags/tag99.xml" /><Relationship Id="rId3" Type="http://schemas.openxmlformats.org/officeDocument/2006/relationships/tags" Target="../tags/tag100.xml" /><Relationship Id="rId4" Type="http://schemas.openxmlformats.org/officeDocument/2006/relationships/tags" Target="../tags/tag101.xml" /><Relationship Id="rId5" Type="http://schemas.openxmlformats.org/officeDocument/2006/relationships/tags" Target="../tags/tag102.xml" /><Relationship Id="rId6" Type="http://schemas.openxmlformats.org/officeDocument/2006/relationships/tags" Target="../tags/tag103.xml" /><Relationship Id="rId7" Type="http://schemas.openxmlformats.org/officeDocument/2006/relationships/tags" Target="../tags/tag104.xml" /><Relationship Id="rId8" Type="http://schemas.openxmlformats.org/officeDocument/2006/relationships/tags" Target="../tags/tag105.xml" /><Relationship Id="rId9" Type="http://schemas.openxmlformats.org/officeDocument/2006/relationships/tags" Target="../tags/tag10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0.xml" /><Relationship Id="rId11" Type="http://schemas.openxmlformats.org/officeDocument/2006/relationships/tags" Target="../tags/tag141.xml" /><Relationship Id="rId12" Type="http://schemas.openxmlformats.org/officeDocument/2006/relationships/tags" Target="../tags/tag142.xml" /><Relationship Id="rId13" Type="http://schemas.openxmlformats.org/officeDocument/2006/relationships/tags" Target="../tags/tag143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tags" Target="../tags/tag137.xml" /><Relationship Id="rId8" Type="http://schemas.openxmlformats.org/officeDocument/2006/relationships/tags" Target="../tags/tag138.xml" /><Relationship Id="rId9" Type="http://schemas.openxmlformats.org/officeDocument/2006/relationships/tags" Target="../tags/tag13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2.xml" /><Relationship Id="rId11" Type="http://schemas.openxmlformats.org/officeDocument/2006/relationships/tags" Target="../tags/tag153.xml" /><Relationship Id="rId12" Type="http://schemas.openxmlformats.org/officeDocument/2006/relationships/tags" Target="../tags/tag154.xml" /><Relationship Id="rId13" Type="http://schemas.openxmlformats.org/officeDocument/2006/relationships/tags" Target="../tags/tag155.xml" /><Relationship Id="rId14" Type="http://schemas.openxmlformats.org/officeDocument/2006/relationships/tags" Target="../tags/tag156.xml" /><Relationship Id="rId15" Type="http://schemas.openxmlformats.org/officeDocument/2006/relationships/tags" Target="../tags/tag157.xml" /><Relationship Id="rId16" Type="http://schemas.openxmlformats.org/officeDocument/2006/relationships/tags" Target="../tags/tag158.xml" /><Relationship Id="rId17" Type="http://schemas.openxmlformats.org/officeDocument/2006/relationships/tags" Target="../tags/tag159.xml" /><Relationship Id="rId18" Type="http://schemas.openxmlformats.org/officeDocument/2006/relationships/tags" Target="../tags/tag160.xml" /><Relationship Id="rId19" Type="http://schemas.openxmlformats.org/officeDocument/2006/relationships/tags" Target="../tags/tag161.xml" /><Relationship Id="rId2" Type="http://schemas.openxmlformats.org/officeDocument/2006/relationships/tags" Target="../tags/tag144.xml" /><Relationship Id="rId3" Type="http://schemas.openxmlformats.org/officeDocument/2006/relationships/tags" Target="../tags/tag145.xml" /><Relationship Id="rId4" Type="http://schemas.openxmlformats.org/officeDocument/2006/relationships/tags" Target="../tags/tag146.xml" /><Relationship Id="rId5" Type="http://schemas.openxmlformats.org/officeDocument/2006/relationships/tags" Target="../tags/tag147.xml" /><Relationship Id="rId6" Type="http://schemas.openxmlformats.org/officeDocument/2006/relationships/tags" Target="../tags/tag148.xml" /><Relationship Id="rId7" Type="http://schemas.openxmlformats.org/officeDocument/2006/relationships/tags" Target="../tags/tag149.xml" /><Relationship Id="rId8" Type="http://schemas.openxmlformats.org/officeDocument/2006/relationships/tags" Target="../tags/tag150.xml" /><Relationship Id="rId9" Type="http://schemas.openxmlformats.org/officeDocument/2006/relationships/tags" Target="../tags/tag15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0.xml" /><Relationship Id="rId11" Type="http://schemas.openxmlformats.org/officeDocument/2006/relationships/tags" Target="../tags/tag171.xml" /><Relationship Id="rId12" Type="http://schemas.openxmlformats.org/officeDocument/2006/relationships/tags" Target="../tags/tag172.xml" /><Relationship Id="rId13" Type="http://schemas.openxmlformats.org/officeDocument/2006/relationships/tags" Target="../tags/tag173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tags" Target="../tags/tag167.xml" /><Relationship Id="rId8" Type="http://schemas.openxmlformats.org/officeDocument/2006/relationships/tags" Target="../tags/tag168.xml" /><Relationship Id="rId9" Type="http://schemas.openxmlformats.org/officeDocument/2006/relationships/tags" Target="../tags/tag16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6144240020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lstStyle/>
          <a:p>
            <a:r>
              <a:rPr lang="zh-CN" altLang="en-US"/>
              <a:t>安全脚手架和梯子使用规范</a:t>
            </a:r>
            <a:endParaRPr lang="zh-CN" altLang="en-US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lstStyle/>
          <a:p>
            <a:r>
              <a:rPr lang="zh-CN" altLang="en-US"/>
              <a:t>汇报人：XXX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0" name="序号"/>
          <p:cNvSpPr txBox="1"/>
          <p:nvPr>
            <p:custDataLst>
              <p:tags r:id="rId2"/>
            </p:custDataLst>
          </p:nvPr>
        </p:nvSpPr>
        <p:spPr>
          <a:xfrm>
            <a:off x="1446510" y="270893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3"/>
            </p:custDataLst>
          </p:nvPr>
        </p:nvSpPr>
        <p:spPr>
          <a:xfrm>
            <a:off x="2464075" y="270893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添加目录项标题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4"/>
            </p:custDataLst>
          </p:nvPr>
        </p:nvSpPr>
        <p:spPr>
          <a:xfrm>
            <a:off x="6170910" y="270893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5"/>
            </p:custDataLst>
          </p:nvPr>
        </p:nvSpPr>
        <p:spPr>
          <a:xfrm>
            <a:off x="7188475" y="270893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安全脚手架和梯子的基本知识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6170910" y="396792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7"/>
            </p:custDataLst>
          </p:nvPr>
        </p:nvSpPr>
        <p:spPr>
          <a:xfrm>
            <a:off x="7188475" y="396792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安全梯子的使用规范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1446510" y="396792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9"/>
            </p:custDataLst>
          </p:nvPr>
        </p:nvSpPr>
        <p:spPr>
          <a:xfrm>
            <a:off x="2464075" y="396792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安全脚手架的使用规范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项标题"/>
          <p:cNvSpPr txBox="1"/>
          <p:nvPr>
            <p:custDataLst>
              <p:tags r:id="rId10"/>
            </p:custDataLst>
          </p:nvPr>
        </p:nvSpPr>
        <p:spPr>
          <a:xfrm>
            <a:off x="7188475" y="5226911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培训与考核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1446510" y="5226911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项标题"/>
          <p:cNvSpPr txBox="1"/>
          <p:nvPr>
            <p:custDataLst>
              <p:tags r:id="rId12"/>
            </p:custDataLst>
          </p:nvPr>
        </p:nvSpPr>
        <p:spPr>
          <a:xfrm>
            <a:off x="2464075" y="5226911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安全操作规程与注意事项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2" name="序号"/>
          <p:cNvSpPr txBox="1"/>
          <p:nvPr>
            <p:custDataLst>
              <p:tags r:id="rId13"/>
            </p:custDataLst>
          </p:nvPr>
        </p:nvSpPr>
        <p:spPr>
          <a:xfrm>
            <a:off x="6170910" y="5226911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06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4" name="标题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wrap="square" anchor="ctr"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noFill/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6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noFill/>
        </p:spPr>
        <p:txBody>
          <a:bodyPr wrap="square" anchor="t">
            <a:normAutofit fontScale="98936" lnSpcReduction="1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noFill/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zh-CN" altLang="en-US"/>
              <a:t>安全脚手架和梯子的基本知识</a:t>
            </a:r>
            <a:endParaRPr lang="zh-CN" altLang="en-US"/>
          </a:p>
        </p:txBody>
      </p:sp>
      <p:sp>
        <p:nvSpPr>
          <p:cNvPr id="104890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noFill/>
        </p:spPr>
        <p:txBody>
          <a:bodyPr wrap="square" anchor="t">
            <a:normAutofit fontScale="98936" lnSpcReduction="10000"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脚手架和梯子的定义与作用</a:t>
            </a:r>
            <a:endParaRPr lang="zh-CN" altLang="en-US"/>
          </a:p>
        </p:txBody>
      </p:sp>
      <p:sp>
        <p:nvSpPr>
          <p:cNvPr id="1048976" name="弧形 58"/>
          <p:cNvSpPr/>
          <p:nvPr>
            <p:custDataLst>
              <p:tags r:id="rId2"/>
            </p:custDataLst>
          </p:nvPr>
        </p:nvSpPr>
        <p:spPr>
          <a:xfrm>
            <a:off x="7960385" y="2261121"/>
            <a:ext cx="3214326" cy="3214326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8" name="弧形 57"/>
          <p:cNvSpPr/>
          <p:nvPr>
            <p:custDataLst>
              <p:tags r:id="rId3"/>
            </p:custDataLst>
          </p:nvPr>
        </p:nvSpPr>
        <p:spPr>
          <a:xfrm>
            <a:off x="1014984" y="2261121"/>
            <a:ext cx="3214326" cy="3214326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0" name="椭圆 22"/>
          <p:cNvSpPr/>
          <p:nvPr>
            <p:custDataLst>
              <p:tags r:id="rId4"/>
            </p:custDataLst>
          </p:nvPr>
        </p:nvSpPr>
        <p:spPr>
          <a:xfrm>
            <a:off x="8276361" y="2516332"/>
            <a:ext cx="2703159" cy="2703159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2" name="椭圆 23"/>
          <p:cNvSpPr/>
          <p:nvPr>
            <p:custDataLst>
              <p:tags r:id="rId5"/>
            </p:custDataLst>
          </p:nvPr>
        </p:nvSpPr>
        <p:spPr>
          <a:xfrm>
            <a:off x="8634005" y="2570152"/>
            <a:ext cx="364920" cy="36492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4" name="正文"/>
          <p:cNvSpPr txBox="1"/>
          <p:nvPr>
            <p:custDataLst>
              <p:tags r:id="rId6"/>
            </p:custDataLst>
          </p:nvPr>
        </p:nvSpPr>
        <p:spPr>
          <a:xfrm>
            <a:off x="8695638" y="3296724"/>
            <a:ext cx="1864444" cy="12824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梯子的作用：方便人员上下，保障施工安全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86" name="椭圆 24"/>
          <p:cNvSpPr/>
          <p:nvPr>
            <p:custDataLst>
              <p:tags r:id="rId7"/>
            </p:custDataLst>
          </p:nvPr>
        </p:nvSpPr>
        <p:spPr>
          <a:xfrm>
            <a:off x="6023728" y="2516332"/>
            <a:ext cx="2703159" cy="2703159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8" name="椭圆 25"/>
          <p:cNvSpPr/>
          <p:nvPr>
            <p:custDataLst>
              <p:tags r:id="rId8"/>
            </p:custDataLst>
          </p:nvPr>
        </p:nvSpPr>
        <p:spPr>
          <a:xfrm>
            <a:off x="6380504" y="2570152"/>
            <a:ext cx="364920" cy="36492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0" name="正文"/>
          <p:cNvSpPr txBox="1"/>
          <p:nvPr>
            <p:custDataLst>
              <p:tags r:id="rId9"/>
            </p:custDataLst>
          </p:nvPr>
        </p:nvSpPr>
        <p:spPr>
          <a:xfrm>
            <a:off x="6443005" y="3296724"/>
            <a:ext cx="1864444" cy="12824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脚手架的作用：确保施工安全，提高工作效率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椭圆 7"/>
          <p:cNvSpPr/>
          <p:nvPr>
            <p:custDataLst>
              <p:tags r:id="rId10"/>
            </p:custDataLst>
          </p:nvPr>
        </p:nvSpPr>
        <p:spPr>
          <a:xfrm>
            <a:off x="3771096" y="2516332"/>
            <a:ext cx="2703159" cy="2703159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4" name="椭圆 9"/>
          <p:cNvSpPr/>
          <p:nvPr>
            <p:custDataLst>
              <p:tags r:id="rId11"/>
            </p:custDataLst>
          </p:nvPr>
        </p:nvSpPr>
        <p:spPr>
          <a:xfrm>
            <a:off x="4127871" y="2570152"/>
            <a:ext cx="364920" cy="36492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6" name="正文"/>
          <p:cNvSpPr txBox="1"/>
          <p:nvPr>
            <p:custDataLst>
              <p:tags r:id="rId12"/>
            </p:custDataLst>
          </p:nvPr>
        </p:nvSpPr>
        <p:spPr>
          <a:xfrm>
            <a:off x="4190372" y="3296724"/>
            <a:ext cx="1864444" cy="12824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梯子：用于登高作业，提供临时通道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98" name="椭圆 5"/>
          <p:cNvSpPr/>
          <p:nvPr>
            <p:custDataLst>
              <p:tags r:id="rId13"/>
            </p:custDataLst>
          </p:nvPr>
        </p:nvSpPr>
        <p:spPr>
          <a:xfrm>
            <a:off x="1262383" y="2516332"/>
            <a:ext cx="2703159" cy="2703159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0" name="椭圆 4"/>
          <p:cNvSpPr/>
          <p:nvPr>
            <p:custDataLst>
              <p:tags r:id="rId14"/>
            </p:custDataLst>
          </p:nvPr>
        </p:nvSpPr>
        <p:spPr>
          <a:xfrm>
            <a:off x="1619158" y="2570152"/>
            <a:ext cx="364920" cy="36492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2" name="正文"/>
          <p:cNvSpPr txBox="1"/>
          <p:nvPr>
            <p:custDataLst>
              <p:tags r:id="rId15"/>
            </p:custDataLst>
          </p:nvPr>
        </p:nvSpPr>
        <p:spPr>
          <a:xfrm>
            <a:off x="1681659" y="3296724"/>
            <a:ext cx="1864444" cy="12824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脚手架：用于高空作业，提供临时工作平台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脚手架和梯子的分类与特点</a:t>
            </a:r>
            <a:endParaRPr lang="zh-CN" altLang="en-US"/>
          </a:p>
        </p:txBody>
      </p:sp>
      <p:sp>
        <p:nvSpPr>
          <p:cNvPr id="1049040" name="矩形 31"/>
          <p:cNvSpPr/>
          <p:nvPr>
            <p:custDataLst>
              <p:tags r:id="rId2"/>
            </p:custDataLst>
          </p:nvPr>
        </p:nvSpPr>
        <p:spPr>
          <a:xfrm>
            <a:off x="3088828" y="1773936"/>
            <a:ext cx="6012179" cy="927124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脚手架：分为移动式、固定式、悬挑式、门式等，用于高空作业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"/>
          <p:cNvSpPr/>
          <p:nvPr>
            <p:custDataLst>
              <p:tags r:id="rId3"/>
            </p:custDataLst>
          </p:nvPr>
        </p:nvSpPr>
        <p:spPr>
          <a:xfrm>
            <a:off x="3088828" y="2860879"/>
            <a:ext cx="6012179" cy="927124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梯子：分为直梯、折叠梯、伸缩梯、转角梯等，用于登高作业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5"/>
          <p:cNvSpPr/>
          <p:nvPr>
            <p:custDataLst>
              <p:tags r:id="rId4"/>
            </p:custDataLst>
          </p:nvPr>
        </p:nvSpPr>
        <p:spPr>
          <a:xfrm>
            <a:off x="3088828" y="3947821"/>
            <a:ext cx="6012179" cy="927124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脚手架特点：稳定性好，承载能力强，但移动不便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7"/>
          <p:cNvSpPr/>
          <p:nvPr>
            <p:custDataLst>
              <p:tags r:id="rId5"/>
            </p:custDataLst>
          </p:nvPr>
        </p:nvSpPr>
        <p:spPr>
          <a:xfrm>
            <a:off x="3088828" y="5034764"/>
            <a:ext cx="6012179" cy="927124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梯子特点：轻便灵活，易于移动，但承载能力有限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脚手架和梯子的适用范围与限制</a:t>
            </a:r>
            <a:endParaRPr lang="zh-CN" altLang="en-US"/>
          </a:p>
        </p:txBody>
      </p:sp>
      <p:sp>
        <p:nvSpPr>
          <p:cNvPr id="1049084" name="矩形 15"/>
          <p:cNvSpPr/>
          <p:nvPr>
            <p:custDataLst>
              <p:tags r:id="rId2"/>
            </p:custDataLst>
          </p:nvPr>
        </p:nvSpPr>
        <p:spPr>
          <a:xfrm>
            <a:off x="2865350" y="1845040"/>
            <a:ext cx="6461125" cy="568114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脚手架适用于建筑、装修、安装等高空作业场景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任意多边形 17"/>
          <p:cNvSpPr/>
          <p:nvPr>
            <p:custDataLst>
              <p:tags r:id="rId3"/>
            </p:custDataLst>
          </p:nvPr>
        </p:nvSpPr>
        <p:spPr>
          <a:xfrm flipV="1">
            <a:off x="2796401" y="1773936"/>
            <a:ext cx="1155619" cy="21762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8" name="任意多边形 18"/>
          <p:cNvSpPr/>
          <p:nvPr>
            <p:custDataLst>
              <p:tags r:id="rId4"/>
            </p:custDataLst>
          </p:nvPr>
        </p:nvSpPr>
        <p:spPr>
          <a:xfrm flipH="1">
            <a:off x="8237650" y="2267354"/>
            <a:ext cx="1155619" cy="21762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0" name="矩形 27"/>
          <p:cNvSpPr/>
          <p:nvPr>
            <p:custDataLst>
              <p:tags r:id="rId5"/>
            </p:custDataLst>
          </p:nvPr>
        </p:nvSpPr>
        <p:spPr>
          <a:xfrm>
            <a:off x="2865350" y="3004250"/>
            <a:ext cx="6461125" cy="568114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梯子适用于室内、室外、高空等不同高度的作业场景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任意多边形 29"/>
          <p:cNvSpPr/>
          <p:nvPr>
            <p:custDataLst>
              <p:tags r:id="rId6"/>
            </p:custDataLst>
          </p:nvPr>
        </p:nvSpPr>
        <p:spPr>
          <a:xfrm flipV="1">
            <a:off x="2796401" y="2933146"/>
            <a:ext cx="1155619" cy="21762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4" name="任意多边形 30"/>
          <p:cNvSpPr/>
          <p:nvPr>
            <p:custDataLst>
              <p:tags r:id="rId7"/>
            </p:custDataLst>
          </p:nvPr>
        </p:nvSpPr>
        <p:spPr>
          <a:xfrm flipH="1">
            <a:off x="8237650" y="3426565"/>
            <a:ext cx="1155619" cy="21762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6" name="矩形 5"/>
          <p:cNvSpPr/>
          <p:nvPr>
            <p:custDataLst>
              <p:tags r:id="rId8"/>
            </p:custDataLst>
          </p:nvPr>
        </p:nvSpPr>
        <p:spPr>
          <a:xfrm>
            <a:off x="2865350" y="4163460"/>
            <a:ext cx="6461125" cy="568114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脚手架和梯子都有一定的承重限制，需要根据实际作业需求选择合适的类型和规格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任意多边形 7"/>
          <p:cNvSpPr/>
          <p:nvPr>
            <p:custDataLst>
              <p:tags r:id="rId9"/>
            </p:custDataLst>
          </p:nvPr>
        </p:nvSpPr>
        <p:spPr>
          <a:xfrm flipV="1">
            <a:off x="2796401" y="4092356"/>
            <a:ext cx="1155619" cy="21762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0" name="任意多边形 8"/>
          <p:cNvSpPr/>
          <p:nvPr>
            <p:custDataLst>
              <p:tags r:id="rId10"/>
            </p:custDataLst>
          </p:nvPr>
        </p:nvSpPr>
        <p:spPr>
          <a:xfrm flipH="1">
            <a:off x="8237650" y="4585775"/>
            <a:ext cx="1155619" cy="21762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2" name="矩形 10"/>
          <p:cNvSpPr/>
          <p:nvPr>
            <p:custDataLst>
              <p:tags r:id="rId11"/>
            </p:custDataLst>
          </p:nvPr>
        </p:nvSpPr>
        <p:spPr>
          <a:xfrm>
            <a:off x="2865350" y="5322671"/>
            <a:ext cx="6461125" cy="568114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使用脚手架和梯子时，需要注意遵守相关的安全操作规程，确保作业安全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任意多边形 12"/>
          <p:cNvSpPr/>
          <p:nvPr>
            <p:custDataLst>
              <p:tags r:id="rId12"/>
            </p:custDataLst>
          </p:nvPr>
        </p:nvSpPr>
        <p:spPr>
          <a:xfrm flipV="1">
            <a:off x="2796401" y="5251567"/>
            <a:ext cx="1155619" cy="21762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6" name="任意多边形 13"/>
          <p:cNvSpPr/>
          <p:nvPr>
            <p:custDataLst>
              <p:tags r:id="rId13"/>
            </p:custDataLst>
          </p:nvPr>
        </p:nvSpPr>
        <p:spPr>
          <a:xfrm flipH="1">
            <a:off x="8237650" y="5744985"/>
            <a:ext cx="1155619" cy="21762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4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noFill/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zh-CN" altLang="en-US"/>
              <a:t>安全脚手架的使用规范</a:t>
            </a:r>
            <a:endParaRPr lang="zh-CN" altLang="en-US"/>
          </a:p>
        </p:txBody>
      </p:sp>
      <p:sp>
        <p:nvSpPr>
          <p:cNvPr id="104914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noFill/>
        </p:spPr>
        <p:txBody>
          <a:bodyPr wrap="square" anchor="t">
            <a:normAutofit fontScale="98936" lnSpcReduction="10000"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脚手架的搭设要求</a:t>
            </a:r>
            <a:endParaRPr lang="zh-CN" altLang="en-US"/>
          </a:p>
        </p:txBody>
      </p:sp>
      <p:sp>
        <p:nvSpPr>
          <p:cNvPr id="1049216" name="矩形 3"/>
          <p:cNvSpPr/>
          <p:nvPr>
            <p:custDataLst>
              <p:tags r:id="rId2"/>
            </p:custDataLst>
          </p:nvPr>
        </p:nvSpPr>
        <p:spPr>
          <a:xfrm>
            <a:off x="2151231" y="1773936"/>
            <a:ext cx="8351375" cy="918210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8" name="矩形 13"/>
          <p:cNvSpPr/>
          <p:nvPr>
            <p:custDataLst>
              <p:tags r:id="rId3"/>
            </p:custDataLst>
          </p:nvPr>
        </p:nvSpPr>
        <p:spPr>
          <a:xfrm>
            <a:off x="1686399" y="1773936"/>
            <a:ext cx="226487" cy="91821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0" name="文本框 4"/>
          <p:cNvSpPr txBox="1"/>
          <p:nvPr>
            <p:custDataLst>
              <p:tags r:id="rId4"/>
            </p:custDataLst>
          </p:nvPr>
        </p:nvSpPr>
        <p:spPr>
          <a:xfrm>
            <a:off x="2390351" y="1853270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脚手架必须由专业人员按照规范进行搭设</a:t>
            </a:r>
            <a:endParaRPr lang="zh-CN" alt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39"/>
          <p:cNvSpPr/>
          <p:nvPr>
            <p:custDataLst>
              <p:tags r:id="rId5"/>
            </p:custDataLst>
          </p:nvPr>
        </p:nvSpPr>
        <p:spPr>
          <a:xfrm>
            <a:off x="2151231" y="2863943"/>
            <a:ext cx="8351375" cy="918210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4" name="矩形 5"/>
          <p:cNvSpPr/>
          <p:nvPr>
            <p:custDataLst>
              <p:tags r:id="rId6"/>
            </p:custDataLst>
          </p:nvPr>
        </p:nvSpPr>
        <p:spPr>
          <a:xfrm>
            <a:off x="1686399" y="2863943"/>
            <a:ext cx="226487" cy="91821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6" name="文本框 41"/>
          <p:cNvSpPr txBox="1"/>
          <p:nvPr>
            <p:custDataLst>
              <p:tags r:id="rId7"/>
            </p:custDataLst>
          </p:nvPr>
        </p:nvSpPr>
        <p:spPr>
          <a:xfrm>
            <a:off x="2390351" y="2943277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脚手架的材质和规格必须符合国家标准</a:t>
            </a:r>
            <a:endParaRPr lang="zh-CN" alt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12"/>
          <p:cNvSpPr/>
          <p:nvPr>
            <p:custDataLst>
              <p:tags r:id="rId8"/>
            </p:custDataLst>
          </p:nvPr>
        </p:nvSpPr>
        <p:spPr>
          <a:xfrm>
            <a:off x="2151231" y="3953950"/>
            <a:ext cx="8351375" cy="918210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0" name="矩形 17"/>
          <p:cNvSpPr/>
          <p:nvPr>
            <p:custDataLst>
              <p:tags r:id="rId9"/>
            </p:custDataLst>
          </p:nvPr>
        </p:nvSpPr>
        <p:spPr>
          <a:xfrm>
            <a:off x="1686399" y="3953950"/>
            <a:ext cx="226487" cy="918210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2" name="文本框 19"/>
          <p:cNvSpPr txBox="1"/>
          <p:nvPr>
            <p:custDataLst>
              <p:tags r:id="rId10"/>
            </p:custDataLst>
          </p:nvPr>
        </p:nvSpPr>
        <p:spPr>
          <a:xfrm>
            <a:off x="2390351" y="4033285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脚手架的搭设必须牢固可靠，不得松动或摇晃</a:t>
            </a:r>
            <a:endParaRPr lang="zh-CN" alt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49"/>
          <p:cNvSpPr/>
          <p:nvPr>
            <p:custDataLst>
              <p:tags r:id="rId11"/>
            </p:custDataLst>
          </p:nvPr>
        </p:nvSpPr>
        <p:spPr>
          <a:xfrm>
            <a:off x="2151231" y="5043399"/>
            <a:ext cx="8351375" cy="918210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6" name="矩形 26"/>
          <p:cNvSpPr/>
          <p:nvPr>
            <p:custDataLst>
              <p:tags r:id="rId12"/>
            </p:custDataLst>
          </p:nvPr>
        </p:nvSpPr>
        <p:spPr>
          <a:xfrm>
            <a:off x="1686399" y="5043399"/>
            <a:ext cx="226487" cy="918210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8" name="文本框 27"/>
          <p:cNvSpPr txBox="1"/>
          <p:nvPr>
            <p:custDataLst>
              <p:tags r:id="rId13"/>
            </p:custDataLst>
          </p:nvPr>
        </p:nvSpPr>
        <p:spPr>
          <a:xfrm>
            <a:off x="2390351" y="5122733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脚手架的搭设必须符合施工现场的环境和条件，不得影响其他作业和设施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脚手架的验收标准</a:t>
            </a:r>
            <a:endParaRPr lang="zh-CN" altLang="en-US"/>
          </a:p>
        </p:txBody>
      </p:sp>
      <p:sp>
        <p:nvSpPr>
          <p:cNvPr id="1049276" name="圆角矩形 3"/>
          <p:cNvSpPr/>
          <p:nvPr>
            <p:custDataLst>
              <p:tags r:id="rId2"/>
            </p:custDataLst>
          </p:nvPr>
        </p:nvSpPr>
        <p:spPr>
          <a:xfrm rot="16200000">
            <a:off x="2961655" y="1405173"/>
            <a:ext cx="1039646" cy="493201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4"/>
          <p:cNvSpPr/>
          <p:nvPr>
            <p:custDataLst>
              <p:tags r:id="rId3"/>
            </p:custDataLst>
          </p:nvPr>
        </p:nvSpPr>
        <p:spPr>
          <a:xfrm rot="16200000">
            <a:off x="2961655" y="104408"/>
            <a:ext cx="1039646" cy="49316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圆角矩形 11"/>
          <p:cNvSpPr/>
          <p:nvPr>
            <p:custDataLst>
              <p:tags r:id="rId4"/>
            </p:custDataLst>
          </p:nvPr>
        </p:nvSpPr>
        <p:spPr>
          <a:xfrm rot="16200000">
            <a:off x="8187998" y="101423"/>
            <a:ext cx="1039646" cy="493201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圆角矩形 10"/>
          <p:cNvSpPr/>
          <p:nvPr>
            <p:custDataLst>
              <p:tags r:id="rId5"/>
            </p:custDataLst>
          </p:nvPr>
        </p:nvSpPr>
        <p:spPr>
          <a:xfrm rot="16200000">
            <a:off x="2961655" y="2702357"/>
            <a:ext cx="1039646" cy="49316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31"/>
          <p:cNvSpPr/>
          <p:nvPr>
            <p:custDataLst>
              <p:tags r:id="rId6"/>
            </p:custDataLst>
          </p:nvPr>
        </p:nvSpPr>
        <p:spPr>
          <a:xfrm rot="16200000">
            <a:off x="8187998" y="1400995"/>
            <a:ext cx="1039646" cy="493201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圆角矩形 34"/>
          <p:cNvSpPr/>
          <p:nvPr>
            <p:custDataLst>
              <p:tags r:id="rId7"/>
            </p:custDataLst>
          </p:nvPr>
        </p:nvSpPr>
        <p:spPr>
          <a:xfrm rot="16200000">
            <a:off x="8187998" y="2700566"/>
            <a:ext cx="1039646" cy="49320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文本框 5"/>
          <p:cNvSpPr txBox="1"/>
          <p:nvPr>
            <p:custDataLst>
              <p:tags r:id="rId8"/>
            </p:custDataLst>
          </p:nvPr>
        </p:nvSpPr>
        <p:spPr>
          <a:xfrm>
            <a:off x="6421607" y="4647834"/>
            <a:ext cx="4724577" cy="1038790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脚手架的维护和保养必须及时进行，确保其安全性能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290" name="文本框 6"/>
          <p:cNvSpPr txBox="1"/>
          <p:nvPr>
            <p:custDataLst>
              <p:tags r:id="rId9"/>
            </p:custDataLst>
          </p:nvPr>
        </p:nvSpPr>
        <p:spPr>
          <a:xfrm>
            <a:off x="6421607" y="3348262"/>
            <a:ext cx="4724577" cy="1038790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脚手架的承重能力必须符合使用要求，不得超载使用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292" name="文本框 13"/>
          <p:cNvSpPr txBox="1"/>
          <p:nvPr>
            <p:custDataLst>
              <p:tags r:id="rId10"/>
            </p:custDataLst>
          </p:nvPr>
        </p:nvSpPr>
        <p:spPr>
          <a:xfrm>
            <a:off x="1195264" y="4648431"/>
            <a:ext cx="4724577" cy="1039646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脚手架的防护设施必须齐全，如护栏、挡脚板等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294" name="文本框 14"/>
          <p:cNvSpPr txBox="1"/>
          <p:nvPr>
            <p:custDataLst>
              <p:tags r:id="rId11"/>
            </p:custDataLst>
          </p:nvPr>
        </p:nvSpPr>
        <p:spPr>
          <a:xfrm>
            <a:off x="6421607" y="2048691"/>
            <a:ext cx="4724577" cy="1038790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脚手架的通道必须畅通，不得有障碍物影响通行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296" name="文本框 15"/>
          <p:cNvSpPr txBox="1"/>
          <p:nvPr>
            <p:custDataLst>
              <p:tags r:id="rId12"/>
            </p:custDataLst>
          </p:nvPr>
        </p:nvSpPr>
        <p:spPr>
          <a:xfrm>
            <a:off x="1195264" y="2050482"/>
            <a:ext cx="4724577" cy="1039646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脚手架的材质和结构必须符合国家相关标准和规定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298" name="文本框 16"/>
          <p:cNvSpPr txBox="1"/>
          <p:nvPr>
            <p:custDataLst>
              <p:tags r:id="rId13"/>
            </p:custDataLst>
          </p:nvPr>
        </p:nvSpPr>
        <p:spPr>
          <a:xfrm>
            <a:off x="1195264" y="3352441"/>
            <a:ext cx="4724577" cy="1038790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脚手架的搭建必须牢固可靠，不得有松动、摇晃等现象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300" name="圆角矩形 7"/>
          <p:cNvSpPr/>
          <p:nvPr>
            <p:custDataLst>
              <p:tags r:id="rId14"/>
            </p:custDataLst>
          </p:nvPr>
        </p:nvSpPr>
        <p:spPr>
          <a:xfrm rot="16200000">
            <a:off x="550553" y="3816275"/>
            <a:ext cx="1037935" cy="108646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2" name="圆角矩形 8"/>
          <p:cNvSpPr/>
          <p:nvPr>
            <p:custDataLst>
              <p:tags r:id="rId15"/>
            </p:custDataLst>
          </p:nvPr>
        </p:nvSpPr>
        <p:spPr>
          <a:xfrm rot="16200000">
            <a:off x="550553" y="2515510"/>
            <a:ext cx="1037935" cy="108646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4" name="圆角矩形 12"/>
          <p:cNvSpPr/>
          <p:nvPr>
            <p:custDataLst>
              <p:tags r:id="rId16"/>
            </p:custDataLst>
          </p:nvPr>
        </p:nvSpPr>
        <p:spPr>
          <a:xfrm rot="16200000">
            <a:off x="5776896" y="2513122"/>
            <a:ext cx="1037935" cy="108646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圆角矩形 27"/>
          <p:cNvSpPr/>
          <p:nvPr>
            <p:custDataLst>
              <p:tags r:id="rId17"/>
            </p:custDataLst>
          </p:nvPr>
        </p:nvSpPr>
        <p:spPr>
          <a:xfrm rot="16200000">
            <a:off x="550553" y="5112862"/>
            <a:ext cx="1037935" cy="108646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8" name="圆角矩形 32"/>
          <p:cNvSpPr/>
          <p:nvPr>
            <p:custDataLst>
              <p:tags r:id="rId18"/>
            </p:custDataLst>
          </p:nvPr>
        </p:nvSpPr>
        <p:spPr>
          <a:xfrm rot="16200000">
            <a:off x="5776896" y="3812694"/>
            <a:ext cx="1037935" cy="108646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0" name="圆角矩形 35"/>
          <p:cNvSpPr/>
          <p:nvPr>
            <p:custDataLst>
              <p:tags r:id="rId19"/>
            </p:custDataLst>
          </p:nvPr>
        </p:nvSpPr>
        <p:spPr>
          <a:xfrm rot="16200000">
            <a:off x="5776896" y="5112265"/>
            <a:ext cx="1037935" cy="108646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脚手架的使用方法</a:t>
            </a:r>
            <a:endParaRPr lang="zh-CN" altLang="en-US"/>
          </a:p>
        </p:txBody>
      </p:sp>
      <p:sp>
        <p:nvSpPr>
          <p:cNvPr id="1049348" name="矩形 5"/>
          <p:cNvSpPr/>
          <p:nvPr>
            <p:custDataLst>
              <p:tags r:id="rId2"/>
            </p:custDataLst>
          </p:nvPr>
        </p:nvSpPr>
        <p:spPr>
          <a:xfrm>
            <a:off x="1014984" y="2658509"/>
            <a:ext cx="2397468" cy="242481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0" name="矩形 10"/>
          <p:cNvSpPr/>
          <p:nvPr>
            <p:custDataLst>
              <p:tags r:id="rId3"/>
            </p:custDataLst>
          </p:nvPr>
        </p:nvSpPr>
        <p:spPr>
          <a:xfrm>
            <a:off x="1343398" y="2653193"/>
            <a:ext cx="492256" cy="2552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2" name="TextBox 2"/>
          <p:cNvSpPr txBox="1"/>
          <p:nvPr>
            <p:custDataLst>
              <p:tags r:id="rId4"/>
            </p:custDataLst>
          </p:nvPr>
        </p:nvSpPr>
        <p:spPr>
          <a:xfrm>
            <a:off x="1158517" y="3189524"/>
            <a:ext cx="2110622" cy="17043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搭建前检查：确保脚手架稳固、无松动、无破损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54" name="矩形 6"/>
          <p:cNvSpPr/>
          <p:nvPr>
            <p:custDataLst>
              <p:tags r:id="rId5"/>
            </p:custDataLst>
          </p:nvPr>
        </p:nvSpPr>
        <p:spPr>
          <a:xfrm>
            <a:off x="3606857" y="2658509"/>
            <a:ext cx="2397468" cy="242481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6" name="矩形 11"/>
          <p:cNvSpPr/>
          <p:nvPr>
            <p:custDataLst>
              <p:tags r:id="rId6"/>
            </p:custDataLst>
          </p:nvPr>
        </p:nvSpPr>
        <p:spPr>
          <a:xfrm>
            <a:off x="3952991" y="2653193"/>
            <a:ext cx="492256" cy="2552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8" name="TextBox 2"/>
          <p:cNvSpPr txBox="1"/>
          <p:nvPr>
            <p:custDataLst>
              <p:tags r:id="rId7"/>
            </p:custDataLst>
          </p:nvPr>
        </p:nvSpPr>
        <p:spPr>
          <a:xfrm>
            <a:off x="3749800" y="3189524"/>
            <a:ext cx="2110622" cy="17043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正确搭建：按照说明书和规范要求进行搭建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60" name="矩形 33"/>
          <p:cNvSpPr/>
          <p:nvPr>
            <p:custDataLst>
              <p:tags r:id="rId8"/>
            </p:custDataLst>
          </p:nvPr>
        </p:nvSpPr>
        <p:spPr>
          <a:xfrm>
            <a:off x="6194595" y="2658509"/>
            <a:ext cx="2397468" cy="242481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2" name="矩形 37"/>
          <p:cNvSpPr/>
          <p:nvPr>
            <p:custDataLst>
              <p:tags r:id="rId9"/>
            </p:custDataLst>
          </p:nvPr>
        </p:nvSpPr>
        <p:spPr>
          <a:xfrm>
            <a:off x="6523009" y="2653193"/>
            <a:ext cx="492256" cy="2552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4" name="TextBox 2"/>
          <p:cNvSpPr txBox="1"/>
          <p:nvPr>
            <p:custDataLst>
              <p:tags r:id="rId10"/>
            </p:custDataLst>
          </p:nvPr>
        </p:nvSpPr>
        <p:spPr>
          <a:xfrm>
            <a:off x="6338128" y="3189524"/>
            <a:ext cx="2110622" cy="1704310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安全使用：遵守操作规程，避免超载、倾斜、摇晃等危险行为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66" name="矩形 34"/>
          <p:cNvSpPr/>
          <p:nvPr>
            <p:custDataLst>
              <p:tags r:id="rId11"/>
            </p:custDataLst>
          </p:nvPr>
        </p:nvSpPr>
        <p:spPr>
          <a:xfrm>
            <a:off x="8777017" y="2658509"/>
            <a:ext cx="2397468" cy="242481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8" name="矩形 38"/>
          <p:cNvSpPr/>
          <p:nvPr>
            <p:custDataLst>
              <p:tags r:id="rId12"/>
            </p:custDataLst>
          </p:nvPr>
        </p:nvSpPr>
        <p:spPr>
          <a:xfrm>
            <a:off x="9123151" y="2653193"/>
            <a:ext cx="492256" cy="2552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70" name="TextBox 2"/>
          <p:cNvSpPr txBox="1"/>
          <p:nvPr>
            <p:custDataLst>
              <p:tags r:id="rId13"/>
            </p:custDataLst>
          </p:nvPr>
        </p:nvSpPr>
        <p:spPr>
          <a:xfrm>
            <a:off x="8920551" y="3189524"/>
            <a:ext cx="2110622" cy="1704310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定期检查：定期对脚手架进行检查和维护，确保安全使用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脚手架的维护与保养</a:t>
            </a:r>
            <a:endParaRPr lang="zh-CN" altLang="en-US"/>
          </a:p>
        </p:txBody>
      </p:sp>
      <p:sp>
        <p:nvSpPr>
          <p:cNvPr id="1049408" name="矩形 3"/>
          <p:cNvSpPr/>
          <p:nvPr>
            <p:custDataLst>
              <p:tags r:id="rId2"/>
            </p:custDataLst>
          </p:nvPr>
        </p:nvSpPr>
        <p:spPr>
          <a:xfrm>
            <a:off x="2151231" y="1773936"/>
            <a:ext cx="8351375" cy="918210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0" name="矩形 13"/>
          <p:cNvSpPr/>
          <p:nvPr>
            <p:custDataLst>
              <p:tags r:id="rId3"/>
            </p:custDataLst>
          </p:nvPr>
        </p:nvSpPr>
        <p:spPr>
          <a:xfrm>
            <a:off x="1686399" y="1773936"/>
            <a:ext cx="226487" cy="91821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2" name="文本框 4"/>
          <p:cNvSpPr txBox="1"/>
          <p:nvPr>
            <p:custDataLst>
              <p:tags r:id="rId4"/>
            </p:custDataLst>
          </p:nvPr>
        </p:nvSpPr>
        <p:spPr>
          <a:xfrm>
            <a:off x="2390351" y="1853270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定期检查：定期对脚手架进行安全检查，确保其稳固性和安全性</a:t>
            </a:r>
            <a:endParaRPr lang="zh-CN" alt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39"/>
          <p:cNvSpPr/>
          <p:nvPr>
            <p:custDataLst>
              <p:tags r:id="rId5"/>
            </p:custDataLst>
          </p:nvPr>
        </p:nvSpPr>
        <p:spPr>
          <a:xfrm>
            <a:off x="2151231" y="2863943"/>
            <a:ext cx="8351375" cy="918210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6" name="矩形 5"/>
          <p:cNvSpPr/>
          <p:nvPr>
            <p:custDataLst>
              <p:tags r:id="rId6"/>
            </p:custDataLst>
          </p:nvPr>
        </p:nvSpPr>
        <p:spPr>
          <a:xfrm>
            <a:off x="1686399" y="2863943"/>
            <a:ext cx="226487" cy="91821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8" name="文本框 41"/>
          <p:cNvSpPr txBox="1"/>
          <p:nvPr>
            <p:custDataLst>
              <p:tags r:id="rId7"/>
            </p:custDataLst>
          </p:nvPr>
        </p:nvSpPr>
        <p:spPr>
          <a:xfrm>
            <a:off x="2390351" y="2943277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清洁保养：定期清洁脚手架，去除表面的灰尘和污垢，保持其清洁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12"/>
          <p:cNvSpPr/>
          <p:nvPr>
            <p:custDataLst>
              <p:tags r:id="rId8"/>
            </p:custDataLst>
          </p:nvPr>
        </p:nvSpPr>
        <p:spPr>
          <a:xfrm>
            <a:off x="2151231" y="3953950"/>
            <a:ext cx="8351375" cy="918210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2" name="矩形 17"/>
          <p:cNvSpPr/>
          <p:nvPr>
            <p:custDataLst>
              <p:tags r:id="rId9"/>
            </p:custDataLst>
          </p:nvPr>
        </p:nvSpPr>
        <p:spPr>
          <a:xfrm>
            <a:off x="1686399" y="3953950"/>
            <a:ext cx="226487" cy="918210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4" name="文本框 19"/>
          <p:cNvSpPr txBox="1"/>
          <p:nvPr>
            <p:custDataLst>
              <p:tags r:id="rId10"/>
            </p:custDataLst>
          </p:nvPr>
        </p:nvSpPr>
        <p:spPr>
          <a:xfrm>
            <a:off x="2390351" y="4033285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润滑保养：定期对脚手架的连接部位进行润滑保养，确保其灵活性和耐用性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9"/>
          <p:cNvSpPr/>
          <p:nvPr>
            <p:custDataLst>
              <p:tags r:id="rId11"/>
            </p:custDataLst>
          </p:nvPr>
        </p:nvSpPr>
        <p:spPr>
          <a:xfrm>
            <a:off x="2151231" y="5043399"/>
            <a:ext cx="8351375" cy="918210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8" name="矩形 26"/>
          <p:cNvSpPr/>
          <p:nvPr>
            <p:custDataLst>
              <p:tags r:id="rId12"/>
            </p:custDataLst>
          </p:nvPr>
        </p:nvSpPr>
        <p:spPr>
          <a:xfrm>
            <a:off x="1686399" y="5043399"/>
            <a:ext cx="226487" cy="918210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0" name="文本框 27"/>
          <p:cNvSpPr txBox="1"/>
          <p:nvPr>
            <p:custDataLst>
              <p:tags r:id="rId13"/>
            </p:custDataLst>
          </p:nvPr>
        </p:nvSpPr>
        <p:spPr>
          <a:xfrm>
            <a:off x="2390351" y="5122733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更换损坏部件：如果发现脚手架的部件损坏，应及时更换，确保其安全性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6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noFill/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zh-CN" altLang="en-US"/>
              <a:t>安全梯子的使用规范</a:t>
            </a:r>
            <a:endParaRPr lang="zh-CN" altLang="en-US"/>
          </a:p>
        </p:txBody>
      </p:sp>
      <p:sp>
        <p:nvSpPr>
          <p:cNvPr id="104946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noFill/>
        </p:spPr>
        <p:txBody>
          <a:bodyPr wrap="square" anchor="t">
            <a:normAutofit fontScale="98936" lnSpcReduction="10000"/>
          </a:bodyPr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https://d.book118.com/446144240020010033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  <p:tag name="KSO_WM_TEMPLATE_THUMBS_INDEX" val="1、9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3"/>
</p:tagLst>
</file>

<file path=ppt/tags/tag78.xml><?xml version="1.0" encoding="utf-8"?>
<p:tagLst xmlns:p="http://schemas.openxmlformats.org/presentationml/2006/main">
  <p:tag name="KSO_WM_BEAUTIFY_FLAG" val="#wm#"/>
  <p:tag name="KSO_WM_SLIDE_ID" val="custom2023141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  <p:tag name="KSO_WM_TEMPLATE_THUMBS_INDEX" val="1、9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1_1"/>
  <p:tag name="KSO_WM_UNIT_INDEX" val="1_1_1"/>
  <p:tag name="KSO_WM_UNIT_LAYERLEVEL" val="1_1_1"/>
  <p:tag name="KSO_WM_UNIT_SUBTYPE" val="d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2_1"/>
  <p:tag name="KSO_WM_UNIT_INDEX" val="1_2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4_1"/>
  <p:tag name="KSO_WM_UNIT_INDEX" val="1_4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3_1"/>
  <p:tag name="KSO_WM_UNIT_INDEX" val="1_3_1"/>
  <p:tag name="KSO_WM_UNIT_LAYERLEVEL" val="1_1_1"/>
  <p:tag name="KSO_WM_UNIT_SUBTYPE" val="d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5_1"/>
  <p:tag name="KSO_WM_UNIT_INDEX" val="1_5_1"/>
  <p:tag name="KSO_WM_UNIT_LAYERLEVEL" val="1_1_1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6_1"/>
  <p:tag name="KSO_WM_UNIT_INDEX" val="1_6_1"/>
  <p:tag name="KSO_WM_UNIT_LAYERLEVEL" val="1_1_1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9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418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1"/>
  <p:tag name="KSO_WM_UNIT_DIAGRAM_ISNUMVISUAL" val="0"/>
  <p:tag name="KSO_WM_UNIT_DIAGRAM_ISREFERUNIT" val="0"/>
  <p:tag name="KSO_WM_UNIT_HIGHLIGHT" val="0"/>
  <p:tag name="KSO_WM_UNIT_ID" val="custom20231418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5.xml><?xml version="1.0" encoding="utf-8"?>
<p:tagLst xmlns:p="http://schemas.openxmlformats.org/presentationml/2006/main">
  <p:tag name="KSO_WM_BEAUTIFY_FLAG" val="#wm#"/>
  <p:tag name="KSO_WM_SLIDE_ID" val="custom202314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1"/>
  <p:tag name="KSO_WM_UNIT_DIAGRAM_ISNUMVISUAL" val="0"/>
  <p:tag name="KSO_WM_UNIT_DIAGRAM_ISREFERUNIT" val="0"/>
  <p:tag name="KSO_WM_UNIT_HIGHLIGHT" val="0"/>
  <p:tag name="KSO_WM_UNIT_ID" val="custom20231418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98.xml><?xml version="1.0" encoding="utf-8"?>
<p:tagLst xmlns:p="http://schemas.openxmlformats.org/presentationml/2006/main">
  <p:tag name="KSO_WM_BEAUTIFY_FLAG" val="#wm#"/>
  <p:tag name="KSO_WM_SLIDE_ID" val="custom202314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1"/>
  <p:tag name="KSO_WM_UNIT_DIAGRAM_ISNUMVISUAL" val="0"/>
  <p:tag name="KSO_WM_UNIT_DIAGRAM_ISREFERUNIT" val="0"/>
  <p:tag name="KSO_WM_UNIT_HIGHLIGHT" val="0"/>
  <p:tag name="KSO_WM_UNIT_ID" val="custom20231418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31.xml><?xml version="1.0" encoding="utf-8"?>
<p:tagLst xmlns:p="http://schemas.openxmlformats.org/presentationml/2006/main">
  <p:tag name="KSO_WM_BEAUTIFY_FLAG" val="#wm#"/>
  <p:tag name="KSO_WM_SLIDE_ID" val="custom202314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2_1"/>
  <p:tag name="KSO_WM_UNIT_INDEX" val="1_2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1_1"/>
  <p:tag name="KSO_WM_UNIT_INDEX" val="1_1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4_1"/>
  <p:tag name="KSO_WM_UNIT_INDEX" val="1_4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3_1"/>
  <p:tag name="KSO_WM_UNIT_INDEX" val="1_3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5_1"/>
  <p:tag name="KSO_WM_UNIT_INDEX" val="1_5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6_1"/>
  <p:tag name="KSO_WM_UNIT_INDEX" val="1_6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2_2"/>
  <p:tag name="KSO_WM_UNIT_INDEX" val="1_2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1_2"/>
  <p:tag name="KSO_WM_UNIT_INDEX" val="1_1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4_2"/>
  <p:tag name="KSO_WM_UNIT_INDEX" val="1_4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3_2"/>
  <p:tag name="KSO_WM_UNIT_INDEX" val="1_3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5_2"/>
  <p:tag name="KSO_WM_UNIT_INDEX" val="1_5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6_2"/>
  <p:tag name="KSO_WM_UNIT_INDEX" val="1_6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1"/>
  <p:tag name="KSO_WM_UNIT_DIAGRAM_ISNUMVISUAL" val="0"/>
  <p:tag name="KSO_WM_UNIT_DIAGRAM_ISREFERUNIT" val="0"/>
  <p:tag name="KSO_WM_UNIT_HIGHLIGHT" val="0"/>
  <p:tag name="KSO_WM_UNIT_ID" val="custom20231418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188.xml><?xml version="1.0" encoding="utf-8"?>
<p:tagLst xmlns:p="http://schemas.openxmlformats.org/presentationml/2006/main">
  <p:tag name="KSO_WM_BEAUTIFY_FLAG" val="#wm#"/>
  <p:tag name="KSO_WM_SLIDE_ID" val="custom202314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</p:tagLst>
</file>

<file path=ppt/tags/tag18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89">
      <a:dk1>
        <a:sysClr val="windowText" lastClr="000000"/>
      </a:dk1>
      <a:lt1>
        <a:sysClr val="window" lastClr="FFFFFF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Arial"/>
      </a:majorFont>
      <a:minorFont>
        <a:latin typeface="汉仪正圆-75W"/>
        <a:ea typeface="汉仪正圆-45W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5">
      <vt:lpstr>Arial</vt:lpstr>
      <vt:lpstr>Calibri</vt:lpstr>
      <vt:lpstr>汉仪粗圆简</vt:lpstr>
      <vt:lpstr>汉仪正圆-75W</vt:lpstr>
      <vt:lpstr>汉仪正圆-45W</vt:lpstr>
      <vt:lpstr>Wingdings</vt:lpstr>
      <vt:lpstr>微软雅黑</vt:lpstr>
      <vt:lpstr>Office Theme</vt:lpstr>
      <vt:lpstr>安全脚手架和梯子使用规范</vt:lpstr>
      <vt:lpstr>目录</vt:lpstr>
      <vt:lpstr>添加章节标题</vt:lpstr>
      <vt:lpstr>安全脚手架和梯子的基本知识</vt:lpstr>
      <vt:lpstr>PowerPoint Presentation</vt:lpstr>
      <vt:lpstr>脚手架和梯子的定义与作用</vt:lpstr>
      <vt:lpstr>脚手架和梯子的分类与特点</vt:lpstr>
      <vt:lpstr>脚手架和梯子的适用范围与限制</vt:lpstr>
      <vt:lpstr>安全脚手架的使用规范</vt:lpstr>
      <vt:lpstr>PowerPoint Presentation</vt:lpstr>
      <vt:lpstr>脚手架的搭设要求</vt:lpstr>
      <vt:lpstr>脚手架的验收标准</vt:lpstr>
      <vt:lpstr>脚手架的使用方法</vt:lpstr>
      <vt:lpstr>脚手架的维护与保养</vt:lpstr>
      <vt:lpstr>安全梯子的使用规范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2024-09-01T12:47:34.061</cp:lastPrinted>
  <dcterms:created xsi:type="dcterms:W3CDTF">2024-09-01T04:47:34Z</dcterms:created>
  <dcterms:modified xsi:type="dcterms:W3CDTF">2024-09-01T04:47:36Z</dcterms:modified>
</cp:coreProperties>
</file>