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23A66D-4CDA-413F-ABBD-2B5E9762E8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9FF94E-4CE3-46F7-8664-634D0D9653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C726F0-41E3-4853-8CB6-AE1571FBA3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C0395F-BD5E-4912-B471-F446C45E62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2DF7FA-60FA-4F28-96C6-EC8DE006C3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BC22F4-8E63-4F43-9BB3-806B82021E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0E4FF1-FAB2-4DD3-A327-6DE7FF3E4E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A77E0E-ADED-4786-86F7-56ADAE947D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505BE6-924E-4FD1-A928-FFFCD51458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3E0D98-D959-4C52-A7B9-9091AB46E0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54F3C8-9423-49B6-9C8C-CB85CB8619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6203225211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选人用人自查报告</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报告背景与目的</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选人用人政策与程序</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自查工作组织与实施</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选人用人问题及原因分析</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改进措施与建议</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报告背景与目的</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随着组织规模不断扩大和业务快速发展，对人才的需求也日益迫切，选人用人工作成为组织发展的关键环节。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组织发展需求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国家和地方各级政府出台了一系列选人用人政策法规，要求组织必须合规开展选人用人工作，并进行自查自纠。</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政策法规要求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组织内部为了优化人力资源配置、提高员工队伍素质、促进人才梯队建设，也需要定期开展选人用人自查工作。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内部管理需要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751" r="25751"/>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通过自查报告，全面梳理选人用人工作中存在的问题和不足，为改进工作提供依据。</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发现问题和不足</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及时发现并纠正选人用人工作中的违规行为和潜在风险，保障组织健康稳定发展。</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防范风险</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针对自查报告中反映出的问题，对选人用人工作流程进行优化和完善，提高工作效率和质量。</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优化流程</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通过自查报告，关注员工职业发展需求，为员工提供更加广阔的发展空间和机会，促进组织人才梯队建设。</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促进人才发展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报告范围及对象</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报告范围</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本次自查报告的范围涵盖组织内所有选人用人工作，包括招聘、选拔、任用、培养、考核等环节。</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报告对象</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自查报告面向组织内所有相关领导和员工，特别是人力资源管理部门和用人部门负责人。同时，也可以将自查报告作为向上级主管部门汇报选人用人工作的重要依据。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选人用人政策与程序</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1125" r="11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加强对干部选拔任用工作的监督，严肃查处违规违纪行为。</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坚持党管干部原则，落实党组织在选人用人中的领导和把关作用。</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推行公开、平等、竞争、择优的选人用人机制，注重实绩和群众公认。</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选人用人政策概述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893359" y="4795838"/>
            <a:ext cx="2808699" cy="807127"/>
          </a:xfrm>
          <a:prstGeom prst="rect">
            <a:avLst/>
          </a:prstGeom>
        </p:spPr>
      </p:pic>
      <p:pic>
        <p:nvPicPr>
          <p:cNvPr id="3" name="Picture 3"/>
          <p:cNvPicPr>
            <a:picLocks noChangeAspect="1"/>
          </p:cNvPicPr>
          <p:nvPr/>
        </p:nvPicPr>
        <p:blipFill>
          <a:blip r:embed="rId3"/>
          <a:stretch>
            <a:fillRect/>
          </a:stretch>
        </p:blipFill>
        <p:spPr>
          <a:xfrm>
            <a:off x="2469880" y="4882041"/>
            <a:ext cx="3047547" cy="720923"/>
          </a:xfrm>
          <a:prstGeom prst="rect">
            <a:avLst/>
          </a:prstGeom>
        </p:spPr>
      </p:pic>
      <p:pic>
        <p:nvPicPr>
          <p:cNvPr id="4" name="Picture 4"/>
          <p:cNvPicPr>
            <a:picLocks noChangeAspect="1"/>
          </p:cNvPicPr>
          <p:nvPr/>
        </p:nvPicPr>
        <p:blipFill>
          <a:blip r:embed="rId4"/>
          <a:stretch>
            <a:fillRect/>
          </a:stretch>
        </p:blipFill>
        <p:spPr>
          <a:xfrm>
            <a:off x="2431768" y="1914123"/>
            <a:ext cx="2900943" cy="722206"/>
          </a:xfrm>
          <a:prstGeom prst="rect">
            <a:avLst/>
          </a:prstGeom>
        </p:spPr>
      </p:pic>
      <p:pic>
        <p:nvPicPr>
          <p:cNvPr id="5" name="Picture 5"/>
          <p:cNvPicPr>
            <a:picLocks noChangeAspect="1"/>
          </p:cNvPicPr>
          <p:nvPr/>
        </p:nvPicPr>
        <p:blipFill>
          <a:blip r:embed="rId5"/>
          <a:stretch>
            <a:fillRect/>
          </a:stretch>
        </p:blipFill>
        <p:spPr>
          <a:xfrm>
            <a:off x="6893359" y="1914123"/>
            <a:ext cx="2808699" cy="722206"/>
          </a:xfrm>
          <a:prstGeom prst="rect">
            <a:avLst/>
          </a:prstGeom>
        </p:spPr>
      </p:pic>
      <p:sp>
        <p:nvSpPr>
          <p:cNvPr id="6" name="Freeform 6"/>
          <p:cNvSpPr/>
          <p:nvPr/>
        </p:nvSpPr>
        <p:spPr>
          <a:xfrm>
            <a:off x="2431768" y="1914123"/>
            <a:ext cx="2938300" cy="67043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a:off x="6763758" y="1914123"/>
            <a:ext cx="2938300" cy="67043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31768" y="4933967"/>
            <a:ext cx="2938300" cy="66899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H="1" flipV="1">
            <a:off x="6763758" y="4933967"/>
            <a:ext cx="2938300" cy="668997"/>
          </a:xfrm>
          <a:custGeom>
            <a:rect l="l" t="t" r="r" b="b"/>
            <a:pathLst>
              <a:path w="4673" h="1547">
                <a:moveTo>
                  <a:pt x="0" y="1547"/>
                </a:moveTo>
                <a:lnTo>
                  <a:pt x="0" y="0"/>
                </a:lnTo>
                <a:lnTo>
                  <a:pt x="4673" y="0"/>
                </a:lnTo>
              </a:path>
            </a:pathLst>
          </a:custGeom>
          <a:noFill/>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0" y="3302475"/>
            <a:ext cx="12192000" cy="104306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055347" y="1223169"/>
            <a:ext cx="2122629" cy="609770"/>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01</a:t>
            </a:r>
            <a:endParaRPr lang="en-US" sz="1100"/>
          </a:p>
        </p:txBody>
      </p:sp>
      <p:sp>
        <p:nvSpPr>
          <p:cNvPr id="12" name="AutoShape 12"/>
          <p:cNvSpPr/>
          <p:nvPr/>
        </p:nvSpPr>
        <p:spPr>
          <a:xfrm>
            <a:off x="2986382" y="2121410"/>
            <a:ext cx="2677636"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制定详细的选拔计划和方案，明确选拔职位、条件、程序和时间安排。</a:t>
            </a:r>
            <a:endParaRPr lang="en-US" sz="1100"/>
          </a:p>
        </p:txBody>
      </p:sp>
      <p:sp>
        <p:nvSpPr>
          <p:cNvPr id="13" name="AutoShape 13"/>
          <p:cNvSpPr/>
          <p:nvPr/>
        </p:nvSpPr>
        <p:spPr>
          <a:xfrm>
            <a:off x="6893359" y="1223169"/>
            <a:ext cx="2136266" cy="609770"/>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02</a:t>
            </a:r>
            <a:endParaRPr lang="en-US" sz="1100"/>
          </a:p>
        </p:txBody>
      </p:sp>
      <p:sp>
        <p:nvSpPr>
          <p:cNvPr id="14" name="AutoShape 14"/>
          <p:cNvSpPr/>
          <p:nvPr/>
        </p:nvSpPr>
        <p:spPr>
          <a:xfrm>
            <a:off x="6467701" y="2121410"/>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严格按照程序进行推荐、考察、酝酿、讨论决定等环节，确保公正、公平、公开。</a:t>
            </a:r>
            <a:endParaRPr lang="en-US" sz="1100"/>
          </a:p>
        </p:txBody>
      </p:sp>
      <p:sp>
        <p:nvSpPr>
          <p:cNvPr id="15" name="AutoShape 15"/>
          <p:cNvSpPr/>
          <p:nvPr/>
        </p:nvSpPr>
        <p:spPr>
          <a:xfrm>
            <a:off x="3055347" y="5650443"/>
            <a:ext cx="2277364" cy="578556"/>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03</a:t>
            </a:r>
            <a:endParaRPr lang="en-US" sz="1100"/>
          </a:p>
        </p:txBody>
      </p:sp>
      <p:sp>
        <p:nvSpPr>
          <p:cNvPr id="16" name="AutoShape 16"/>
          <p:cNvSpPr/>
          <p:nvPr/>
        </p:nvSpPr>
        <p:spPr>
          <a:xfrm>
            <a:off x="2986382" y="4438229"/>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注重选拔具有领导才能、专业素养和良好作风的优秀人才。</a:t>
            </a:r>
            <a:endParaRPr lang="en-US" sz="1100"/>
          </a:p>
        </p:txBody>
      </p:sp>
      <p:sp>
        <p:nvSpPr>
          <p:cNvPr id="17" name="AutoShape 17"/>
          <p:cNvSpPr/>
          <p:nvPr/>
        </p:nvSpPr>
        <p:spPr>
          <a:xfrm>
            <a:off x="6893359" y="5650443"/>
            <a:ext cx="2136266" cy="578556"/>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04</a:t>
            </a:r>
            <a:endParaRPr lang="en-US" sz="1100"/>
          </a:p>
        </p:txBody>
      </p:sp>
      <p:sp>
        <p:nvSpPr>
          <p:cNvPr id="18" name="AutoShape 18"/>
          <p:cNvSpPr/>
          <p:nvPr/>
        </p:nvSpPr>
        <p:spPr>
          <a:xfrm>
            <a:off x="6467701" y="4438229"/>
            <a:ext cx="2676525" cy="984885"/>
          </a:xfrm>
          <a:prstGeom prst="rect">
            <a:avLst/>
          </a:prstGeom>
          <a:noFill/>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加强对选拔任用干部的德、能、勤、绩、廉等方面的考察和评价。</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选人程序及标准</a:t>
              </a:r>
            </a:p>
          </p:txBody>
        </p:sp>
      </p:grpSp>
      <p:sp>
        <p:nvSpPr>
          <p:cNvPr id="41" name="AutoShape 41"/>
          <p:cNvSpPr/>
          <p:nvPr/>
        </p:nvSpPr>
        <p:spPr>
          <a:xfrm>
            <a:off x="1924526" y="2519839"/>
            <a:ext cx="1044607"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947577" y="3946970"/>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180481" y="3974306"/>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137428" y="2548604"/>
            <a:ext cx="1046035"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20860" y="2861618"/>
            <a:ext cx="451939" cy="363811"/>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2222230" y="4203954"/>
            <a:ext cx="495300" cy="495300"/>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9388983" y="2800826"/>
            <a:ext cx="542925" cy="542925"/>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9455134" y="4250341"/>
            <a:ext cx="495300" cy="495300"/>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sp>
        <p:nvSpPr>
          <p:cNvPr id="6" name="AutoShape 6"/>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用人原则及要求</a:t>
              </a:r>
            </a:p>
          </p:txBody>
        </p:sp>
      </p:grpSp>
      <p:sp>
        <p:nvSpPr>
          <p:cNvPr id="41" name="TextBox 41"/>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坚持因事设岗、人岗相适，充分发挥干部特长和优势。</a:t>
            </a:r>
          </a:p>
        </p:txBody>
      </p:sp>
      <p:sp>
        <p:nvSpPr>
          <p:cNvPr id="42" name="TextBox 42"/>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建立健全干部考核评价机制，对干部进行定期考核和评估。</a:t>
            </a:r>
          </a:p>
        </p:txBody>
      </p:sp>
      <p:sp>
        <p:nvSpPr>
          <p:cNvPr id="43" name="TextBox 43"/>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注重干部队伍的梯次配备和结构优化，加强年轻干部的培养和使用。</a:t>
            </a:r>
          </a:p>
        </p:txBody>
      </p:sp>
      <p:sp>
        <p:nvSpPr>
          <p:cNvPr id="44" name="TextBox 44"/>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加强对干部的教育、培训和管理，提高干部素质和能力水平。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自查工作组织与实施</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自查工作小组成立及职责</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成立专门的自查工作小组，负责组织和实施选人用人自查工作。</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明确小组成员的职责分工，确保自查工作有序进行。</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小组负责人需具备较高的组织能力和协调能力，能够统筹全局，把握自查工作的方向和重点。</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制定详细的自查工作计划，包括自查的时间、范围、内容、方法等。</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按照计划逐步实施自查工作，确保每个环节都得到有效落实。</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对于自查中发现的问题，要及时进行整改和反馈，确保问题得到妥善解决。</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自查工作流程及安排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https://d.book118.com/446203225211010102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2024-09-27T18:34:04.672</cp:lastPrinted>
  <dcterms:created xsi:type="dcterms:W3CDTF">2024-09-27T10:34:04Z</dcterms:created>
  <dcterms:modified xsi:type="dcterms:W3CDTF">2024-09-27T10:34:06Z</dcterms:modified>
</cp:coreProperties>
</file>