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0A7B22D-8390-4966-912B-A198CA7577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2DAEADE-1C3E-4283-9F75-87B02B45D0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0677B3A-11BB-4C34-B720-A0534DC8C6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4B3BAB4-5C42-43BE-9D0A-069F5815A4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AC351E-FE53-4563-A9D5-084B4DF23E0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39BB0C-7B86-4AA4-B5C9-883233C62C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B7341D3-E402-45EA-8C63-FD7DD5B762A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A3FD966-D562-4871-9EF4-29DDEAAD3C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2C2043-F060-46D7-9ABA-1A8DC6AB5DF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A44756-505C-4CBA-AFEA-47FF1047CD0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C79651-D654-469D-9430-758FE63CAE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emf"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6211213203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solidFill>
                <a:latin typeface="Microsoft Yahei"/>
                <a:ea typeface="Microsoft Yahei"/>
                <a:cs typeface="Microsoft Yahei"/>
              </a:rPr>
              <a:t>营销常用理论知识</a:t>
            </a:r>
          </a:p>
        </p:txBody>
      </p:sp>
      <p:sp>
        <p:nvSpPr>
          <p:cNvPr id="3" name="TextBox 3"/>
          <p:cNvSpPr txBox="1"/>
          <p:nvPr/>
        </p:nvSpPr>
        <p:spPr>
          <a:xfrm>
            <a:off x="4490085" y="5357665"/>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汇报人：XXX</a:t>
            </a:r>
          </a:p>
        </p:txBody>
      </p:sp>
      <p:sp>
        <p:nvSpPr>
          <p:cNvPr id="4" name="TextBox 4"/>
          <p:cNvSpPr txBox="1"/>
          <p:nvPr/>
        </p:nvSpPr>
        <p:spPr>
          <a:xfrm>
            <a:off x="4490085" y="5886341"/>
            <a:ext cx="3211830" cy="4343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a:solidFill>
                  <a:schemeClr val="accent3">
                    <a:lumMod val="75000"/>
                  </a:schemeClr>
                </a:solidFill>
                <a:latin typeface="Microsoft Yahei"/>
                <a:ea typeface="Microsoft Yahei"/>
                <a:cs typeface="Microsoft Yahei"/>
              </a:rPr>
              <a:t>2024-01-13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营销概述</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市场细分与定位</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消费者行为研究</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营销策略制定</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数字营销与社交媒体营销</a:t>
            </a:r>
          </a:p>
          <a:p>
            <a:pPr marL="203200" lvl="0" indent="-203200">
              <a:lnSpc>
                <a:spcPct val="150000"/>
              </a:lnSpc>
              <a:spcBef>
                <a:spcPts val="375"/>
              </a:spcBef>
              <a:buFont typeface="Arial"/>
              <a:buChar char="•"/>
            </a:pPr>
            <a:r>
              <a:rPr lang="en-US" sz="2400">
                <a:solidFill>
                  <a:schemeClr val="accent1">
                    <a:lumMod val="50000"/>
                  </a:schemeClr>
                </a:solidFill>
                <a:latin typeface="Microsoft Yahei"/>
                <a:ea typeface="Microsoft Yahei"/>
                <a:cs typeface="Microsoft Yahei"/>
              </a:rPr>
              <a:t>营销案例分析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营销概述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596741" y="413783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营销是一种组织职能，旨在识别、预测并满足顾客的需求和愿望。</a:t>
            </a:r>
          </a:p>
        </p:txBody>
      </p:sp>
      <p:sp>
        <p:nvSpPr>
          <p:cNvPr id="3" name="TextBox 3"/>
          <p:cNvSpPr txBox="1"/>
          <p:nvPr/>
        </p:nvSpPr>
        <p:spPr>
          <a:xfrm>
            <a:off x="4346575" y="413783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营销涉及产品开发、定价、促销和分销策略的制定和执行，旨在实现组织目标。</a:t>
            </a:r>
          </a:p>
        </p:txBody>
      </p:sp>
      <p:sp>
        <p:nvSpPr>
          <p:cNvPr id="4" name="TextBox 4"/>
          <p:cNvSpPr txBox="1"/>
          <p:nvPr/>
        </p:nvSpPr>
        <p:spPr>
          <a:xfrm>
            <a:off x="8079695" y="413783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营销的核心是顾客价值，通过提供比竞争对手更高的顾客价值来获得竞争优势。</a:t>
            </a:r>
          </a:p>
        </p:txBody>
      </p:sp>
      <p:pic>
        <p:nvPicPr>
          <p:cNvPr id="5" name="Picture 5"/>
          <p:cNvPicPr>
            <a:picLocks noChangeAspect="1"/>
          </p:cNvPicPr>
          <p:nvPr/>
        </p:nvPicPr>
        <p:blipFill>
          <a:blip r:embed="rId2"/>
          <a:srcRect l="2722" r="2722"/>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9993" r="9993"/>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l="6217" r="6217"/>
          <a:stretch>
            <a:fillRect/>
          </a:stretch>
        </p:blipFill>
        <p:spPr>
          <a:xfrm>
            <a:off x="8079695" y="1390333"/>
            <a:ext cx="3505200" cy="2628900"/>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TextBox 2"/>
          <p:cNvSpPr txBox="1"/>
          <p:nvPr/>
        </p:nvSpPr>
        <p:spPr>
          <a:xfrm>
            <a:off x="624819"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顾客导向</a:t>
            </a:r>
          </a:p>
        </p:txBody>
      </p:sp>
      <p:sp>
        <p:nvSpPr>
          <p:cNvPr id="3" name="TextBox 3"/>
          <p:cNvSpPr txBox="1"/>
          <p:nvPr/>
        </p:nvSpPr>
        <p:spPr>
          <a:xfrm>
            <a:off x="434816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竞争导向</a:t>
            </a:r>
          </a:p>
        </p:txBody>
      </p:sp>
      <p:sp>
        <p:nvSpPr>
          <p:cNvPr id="4" name="TextBox 4"/>
          <p:cNvSpPr txBox="1"/>
          <p:nvPr/>
        </p:nvSpPr>
        <p:spPr>
          <a:xfrm>
            <a:off x="8107773" y="4114483"/>
            <a:ext cx="34956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关系导向</a:t>
            </a:r>
          </a:p>
        </p:txBody>
      </p:sp>
      <p:pic>
        <p:nvPicPr>
          <p:cNvPr id="5" name="Picture 5"/>
          <p:cNvPicPr>
            <a:picLocks noChangeAspect="1"/>
          </p:cNvPicPr>
          <p:nvPr/>
        </p:nvPicPr>
        <p:blipFill>
          <a:blip r:embed="rId2"/>
          <a:srcRect t="12500" b="12500"/>
          <a:stretch>
            <a:fillRect/>
          </a:stretch>
        </p:blipFill>
        <p:spPr>
          <a:xfrm>
            <a:off x="624819" y="1389220"/>
            <a:ext cx="3505200" cy="2628900"/>
          </a:xfrm>
          <a:prstGeom prst="rect">
            <a:avLst/>
          </a:prstGeom>
        </p:spPr>
      </p:pic>
      <p:pic>
        <p:nvPicPr>
          <p:cNvPr id="6" name="Picture 6"/>
          <p:cNvPicPr>
            <a:picLocks noChangeAspect="1"/>
          </p:cNvPicPr>
          <p:nvPr/>
        </p:nvPicPr>
        <p:blipFill>
          <a:blip r:embed="rId3"/>
          <a:srcRect l="5556" r="5556"/>
          <a:stretch>
            <a:fillRect/>
          </a:stretch>
        </p:blipFill>
        <p:spPr>
          <a:xfrm>
            <a:off x="4343400" y="1390333"/>
            <a:ext cx="3505200" cy="2628900"/>
          </a:xfrm>
          <a:prstGeom prst="rect">
            <a:avLst/>
          </a:prstGeom>
        </p:spPr>
      </p:pic>
      <p:pic>
        <p:nvPicPr>
          <p:cNvPr id="7" name="Picture 7"/>
          <p:cNvPicPr>
            <a:picLocks noChangeAspect="1"/>
          </p:cNvPicPr>
          <p:nvPr/>
        </p:nvPicPr>
        <p:blipFill>
          <a:blip r:embed="rId4"/>
          <a:srcRect t="12500" b="12500"/>
          <a:stretch>
            <a:fillRect/>
          </a:stretch>
        </p:blipFill>
        <p:spPr>
          <a:xfrm>
            <a:off x="8079695" y="1390333"/>
            <a:ext cx="3505200" cy="2628900"/>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营销的核心概念</a:t>
            </a:r>
          </a:p>
        </p:txBody>
      </p:sp>
      <p:sp>
        <p:nvSpPr>
          <p:cNvPr id="29" name="TextBox 29"/>
          <p:cNvSpPr txBox="1"/>
          <p:nvPr/>
        </p:nvSpPr>
        <p:spPr>
          <a:xfrm>
            <a:off x="586719"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营销的核心是满足顾客需求，通过了解顾客的需求和期望，组织可以更好地为他们提供价值。</a:t>
            </a:r>
          </a:p>
        </p:txBody>
      </p:sp>
      <p:sp>
        <p:nvSpPr>
          <p:cNvPr id="30" name="TextBox 30"/>
          <p:cNvSpPr txBox="1"/>
          <p:nvPr/>
        </p:nvSpPr>
        <p:spPr>
          <a:xfrm>
            <a:off x="4336552"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组织需要了解竞争对手的策略和行动，以便制定有效的营销策略。</a:t>
            </a:r>
          </a:p>
        </p:txBody>
      </p:sp>
      <p:sp>
        <p:nvSpPr>
          <p:cNvPr id="31" name="TextBox 31"/>
          <p:cNvSpPr txBox="1"/>
          <p:nvPr/>
        </p:nvSpPr>
        <p:spPr>
          <a:xfrm>
            <a:off x="8069673" y="4533583"/>
            <a:ext cx="3523139" cy="193874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营销不仅仅是交易，而是建立和维护与顾客和其他利益相关者的长期关系。</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stretch>
            <a:fillRect/>
          </a:stretch>
        </a:blipFill>
      </p:bgPr>
    </p:bg>
    <p:spTree>
      <p:nvGrpSpPr>
        <p:cNvPr id="1" name=""/>
        <p:cNvGrpSpPr/>
        <p:nvPr/>
      </p:nvGrpSpPr>
      <p:grpSpPr>
        <a:xfrm>
          <a:off x="0" y="0"/>
          <a:ext cx="0" cy="0"/>
        </a:xfrm>
      </p:grpSpPr>
      <p:cxnSp>
        <p:nvCxnSpPr>
          <p:cNvPr id="2" name="Connector 2"/>
          <p:cNvCxnSpPr/>
          <p:nvPr/>
        </p:nvCxnSpPr>
        <p:spPr>
          <a:xfrm>
            <a:off x="601200" y="4075200"/>
            <a:ext cx="10990800" cy="0"/>
          </a:xfrm>
          <a:prstGeom prst="line">
            <a:avLst/>
          </a:prstGeom>
          <a:ln w="6350">
            <a:solidFill>
              <a:schemeClr val="lt1">
                <a:lumMod val="75000"/>
              </a:schemeClr>
            </a:solidFill>
            <a:prstDash val="dash"/>
          </a:ln>
        </p:spPr>
        <p:style>
          <a:lnRef idx="0">
            <a:schemeClr val="lt1"/>
          </a:lnRef>
          <a:fillRef idx="1">
            <a:schemeClr val="lt1"/>
          </a:fillRef>
          <a:effectRef idx="0">
            <a:schemeClr val="lt1"/>
          </a:effectRef>
          <a:fontRef idx="minor">
            <a:schemeClr val="lt1"/>
          </a:fontRef>
        </p:style>
      </p:cxnSp>
      <p:cxnSp>
        <p:nvCxnSpPr>
          <p:cNvPr id="3" name="Connector 3"/>
          <p:cNvCxnSpPr/>
          <p:nvPr/>
        </p:nvCxnSpPr>
        <p:spPr>
          <a:xfrm flipH="1">
            <a:off x="6257147" y="2030095"/>
            <a:ext cx="0" cy="4230000"/>
          </a:xfrm>
          <a:prstGeom prst="line">
            <a:avLst/>
          </a:prstGeom>
          <a:ln w="635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4" name="AutoShape 4"/>
          <p:cNvSpPr/>
          <p:nvPr/>
        </p:nvSpPr>
        <p:spPr>
          <a:xfrm>
            <a:off x="1142086"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1</a:t>
            </a:r>
            <a:endParaRPr lang="en-US" sz="1100"/>
          </a:p>
        </p:txBody>
      </p:sp>
      <p:sp>
        <p:nvSpPr>
          <p:cNvPr id="5" name="AutoShape 5"/>
          <p:cNvSpPr/>
          <p:nvPr/>
        </p:nvSpPr>
        <p:spPr>
          <a:xfrm>
            <a:off x="6478905" y="1767350"/>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2</a:t>
            </a:r>
            <a:endParaRPr lang="en-US" sz="1100"/>
          </a:p>
        </p:txBody>
      </p:sp>
      <p:sp>
        <p:nvSpPr>
          <p:cNvPr id="6" name="AutoShape 6"/>
          <p:cNvSpPr/>
          <p:nvPr/>
        </p:nvSpPr>
        <p:spPr>
          <a:xfrm>
            <a:off x="1142086"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3</a:t>
            </a:r>
            <a:endParaRPr lang="en-US" sz="1100"/>
          </a:p>
        </p:txBody>
      </p:sp>
      <p:sp>
        <p:nvSpPr>
          <p:cNvPr id="7" name="AutoShape 7"/>
          <p:cNvSpPr/>
          <p:nvPr/>
        </p:nvSpPr>
        <p:spPr>
          <a:xfrm>
            <a:off x="6478905" y="4317885"/>
            <a:ext cx="342900" cy="342900"/>
          </a:xfrm>
          <a:prstGeom prst="ellipse">
            <a:avLst/>
          </a:prstGeom>
          <a:noFill/>
          <a:ln w="13716">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FF6F0"/>
                </a:solidFill>
                <a:latin typeface="Calibri"/>
                <a:ea typeface="+mn-ea"/>
                <a:cs typeface="+mn-cs"/>
              </a:defRPr>
            </a:lvl1pPr>
            <a:lvl2pPr marL="457200" algn="l" defTabSz="914400" rtl="0" eaLnBrk="1" latinLnBrk="0" hangingPunct="1">
              <a:defRPr sz="1800" kern="1200">
                <a:solidFill>
                  <a:srgbClr val="FFF6F0"/>
                </a:solidFill>
                <a:latin typeface="Calibri"/>
                <a:ea typeface="+mn-ea"/>
                <a:cs typeface="+mn-cs"/>
              </a:defRPr>
            </a:lvl2pPr>
            <a:lvl3pPr marL="914400" algn="l" defTabSz="914400" rtl="0" eaLnBrk="1" latinLnBrk="0" hangingPunct="1">
              <a:defRPr sz="1800" kern="1200">
                <a:solidFill>
                  <a:srgbClr val="FFF6F0"/>
                </a:solidFill>
                <a:latin typeface="Calibri"/>
                <a:ea typeface="+mn-ea"/>
                <a:cs typeface="+mn-cs"/>
              </a:defRPr>
            </a:lvl3pPr>
            <a:lvl4pPr marL="1371600" algn="l" defTabSz="914400" rtl="0" eaLnBrk="1" latinLnBrk="0" hangingPunct="1">
              <a:defRPr sz="1800" kern="1200">
                <a:solidFill>
                  <a:srgbClr val="FFF6F0"/>
                </a:solidFill>
                <a:latin typeface="Calibri"/>
                <a:ea typeface="+mn-ea"/>
                <a:cs typeface="+mn-cs"/>
              </a:defRPr>
            </a:lvl4pPr>
            <a:lvl5pPr marL="1828800" algn="l" defTabSz="914400" rtl="0" eaLnBrk="1" latinLnBrk="0" hangingPunct="1">
              <a:defRPr sz="1800" kern="1200">
                <a:solidFill>
                  <a:srgbClr val="FFF6F0"/>
                </a:solidFill>
                <a:latin typeface="Calibri"/>
                <a:ea typeface="+mn-ea"/>
                <a:cs typeface="+mn-cs"/>
              </a:defRPr>
            </a:lvl5pPr>
            <a:lvl6pPr marL="2286000" algn="l" defTabSz="914400" rtl="0" eaLnBrk="1" latinLnBrk="0" hangingPunct="1">
              <a:defRPr sz="1800" kern="1200">
                <a:solidFill>
                  <a:srgbClr val="FFF6F0"/>
                </a:solidFill>
                <a:latin typeface="Calibri"/>
                <a:ea typeface="+mn-ea"/>
                <a:cs typeface="+mn-cs"/>
              </a:defRPr>
            </a:lvl6pPr>
            <a:lvl7pPr marL="2743200" algn="l" defTabSz="914400" rtl="0" eaLnBrk="1" latinLnBrk="0" hangingPunct="1">
              <a:defRPr sz="1800" kern="1200">
                <a:solidFill>
                  <a:srgbClr val="FFF6F0"/>
                </a:solidFill>
                <a:latin typeface="Calibri"/>
                <a:ea typeface="+mn-ea"/>
                <a:cs typeface="+mn-cs"/>
              </a:defRPr>
            </a:lvl7pPr>
            <a:lvl8pPr marL="3200400" algn="l" defTabSz="914400" rtl="0" eaLnBrk="1" latinLnBrk="0" hangingPunct="1">
              <a:defRPr sz="1800" kern="1200">
                <a:solidFill>
                  <a:srgbClr val="FFF6F0"/>
                </a:solidFill>
                <a:latin typeface="Calibri"/>
                <a:ea typeface="+mn-ea"/>
                <a:cs typeface="+mn-cs"/>
              </a:defRPr>
            </a:lvl8pPr>
            <a:lvl9pPr marL="3657600" algn="l" defTabSz="914400" rtl="0" eaLnBrk="1" latinLnBrk="0" hangingPunct="1">
              <a:defRPr sz="1800" kern="1200">
                <a:solidFill>
                  <a:srgbClr val="FFF6F0"/>
                </a:solidFill>
                <a:latin typeface="Calibri"/>
                <a:ea typeface="+mn-ea"/>
                <a:cs typeface="+mn-cs"/>
              </a:defRPr>
            </a:lvl9pPr>
          </a:lstStyle>
          <a:p>
            <a:pPr algn="ctr">
              <a:defRPr/>
            </a:pPr>
            <a:r>
              <a:rPr lang="en-US" sz="1800" b="1">
                <a:solidFill>
                  <a:schemeClr val="accent1">
                    <a:alpha val="100000"/>
                  </a:schemeClr>
                </a:solidFill>
                <a:latin typeface="Microsoft Yahei"/>
                <a:ea typeface="Microsoft Yahei"/>
                <a:cs typeface="Microsoft Yahei"/>
              </a:rPr>
              <a:t>4</a:t>
            </a:r>
            <a:endParaRPr lang="en-US" sz="1100"/>
          </a:p>
        </p:txBody>
      </p:sp>
      <p:sp>
        <p:nvSpPr>
          <p:cNvPr id="8" name="TextBox 8"/>
          <p:cNvSpPr txBox="1"/>
          <p:nvPr/>
        </p:nvSpPr>
        <p:spPr>
          <a:xfrm>
            <a:off x="1542696"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产品（Product）</a:t>
            </a:r>
          </a:p>
        </p:txBody>
      </p:sp>
      <p:sp>
        <p:nvSpPr>
          <p:cNvPr id="9" name="TextBox 9"/>
          <p:cNvSpPr txBox="1"/>
          <p:nvPr/>
        </p:nvSpPr>
        <p:spPr>
          <a:xfrm>
            <a:off x="1542696"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渠道（Place）</a:t>
            </a:r>
          </a:p>
        </p:txBody>
      </p:sp>
      <p:sp>
        <p:nvSpPr>
          <p:cNvPr id="10" name="TextBox 10"/>
          <p:cNvSpPr txBox="1"/>
          <p:nvPr/>
        </p:nvSpPr>
        <p:spPr>
          <a:xfrm>
            <a:off x="6922201" y="1714963"/>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价格（Price）</a:t>
            </a:r>
          </a:p>
        </p:txBody>
      </p:sp>
      <p:sp>
        <p:nvSpPr>
          <p:cNvPr id="11" name="TextBox 11"/>
          <p:cNvSpPr txBox="1"/>
          <p:nvPr/>
        </p:nvSpPr>
        <p:spPr>
          <a:xfrm>
            <a:off x="6922201" y="4265497"/>
            <a:ext cx="4314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促销（Promotion）</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营销组合（4P理论）</a:t>
              </a:r>
            </a:p>
          </p:txBody>
        </p:sp>
      </p:grpSp>
      <p:sp>
        <p:nvSpPr>
          <p:cNvPr id="34" name="TextBox 34"/>
          <p:cNvSpPr txBox="1"/>
          <p:nvPr/>
        </p:nvSpPr>
        <p:spPr>
          <a:xfrm>
            <a:off x="1542696"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产品是营销组合中最基本的要素，组织需要提供满足市场需求和顾客期望的产品。</a:t>
            </a:r>
          </a:p>
        </p:txBody>
      </p:sp>
      <p:sp>
        <p:nvSpPr>
          <p:cNvPr id="35" name="TextBox 35"/>
          <p:cNvSpPr txBox="1"/>
          <p:nvPr/>
        </p:nvSpPr>
        <p:spPr>
          <a:xfrm>
            <a:off x="6922201" y="2043430"/>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价格是组织在市场上为产品设定的价格水平，需要考虑市场需求、竞争状况和成本等因素。</a:t>
            </a:r>
          </a:p>
        </p:txBody>
      </p:sp>
      <p:sp>
        <p:nvSpPr>
          <p:cNvPr id="36" name="TextBox 36"/>
          <p:cNvSpPr txBox="1"/>
          <p:nvPr/>
        </p:nvSpPr>
        <p:spPr>
          <a:xfrm>
            <a:off x="1542696"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渠道是指产品从生产者到消费者的分销过程，组织需要考虑如何有效地将产品分销到目标市场。</a:t>
            </a:r>
          </a:p>
        </p:txBody>
      </p:sp>
      <p:sp>
        <p:nvSpPr>
          <p:cNvPr id="37" name="TextBox 37"/>
          <p:cNvSpPr txBox="1"/>
          <p:nvPr/>
        </p:nvSpPr>
        <p:spPr>
          <a:xfrm>
            <a:off x="7027295" y="4622092"/>
            <a:ext cx="4313071" cy="194640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促销涉及广告、销售促进、公关和人员推销等手段，旨在提高产品的知名度和销售量。</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市场细分与定位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3830457"/>
            <a:ext cx="8503576" cy="1682853"/>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市场细分有助于企业更好地了解不同消费群体的需求和行为，从而制定更有针对性的营销策略，提高市场占有率和盈利能力。</a:t>
            </a:r>
          </a:p>
        </p:txBody>
      </p:sp>
      <p:sp>
        <p:nvSpPr>
          <p:cNvPr id="3" name="TextBox 3"/>
          <p:cNvSpPr txBox="1"/>
          <p:nvPr/>
        </p:nvSpPr>
        <p:spPr>
          <a:xfrm>
            <a:off x="1844212" y="1623378"/>
            <a:ext cx="8503576" cy="1682853"/>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市场细分是将一个大的潜在市场划分为若干个具有共同特征的小市场的过程，这些小市场在人口统计、心理特征、购买行为和需求偏好等方面具有相似性。</a:t>
            </a:r>
          </a:p>
        </p:txBody>
      </p:sp>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市场细分的概念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市场细分必须具有可衡量性、可进入性、稳定性和可盈利性。</a:t>
            </a:r>
            <a:endParaRPr lang="en-US" sz="1100"/>
          </a:p>
        </p:txBody>
      </p:sp>
      <p:sp>
        <p:nvSpPr>
          <p:cNvPr id="8" name="AutoShape 8"/>
          <p:cNvSpPr/>
          <p:nvPr/>
        </p:nvSpPr>
        <p:spPr>
          <a:xfrm>
            <a:off x="8901714" y="1901965"/>
            <a:ext cx="2084387" cy="46037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原则</a:t>
            </a:r>
            <a:endParaRPr lang="en-US" sz="1100"/>
          </a:p>
        </p:txBody>
      </p:sp>
      <p:sp>
        <p:nvSpPr>
          <p:cNvPr id="9" name="AutoShape 9"/>
          <p:cNvSpPr/>
          <p:nvPr/>
        </p:nvSpPr>
        <p:spPr>
          <a:xfrm>
            <a:off x="8406414" y="4525963"/>
            <a:ext cx="2708275" cy="138303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市场细分通常采用地理、人口统计、心理和行为等变量进行细分，也可以采用混合变量进行细分。</a:t>
            </a:r>
            <a:endParaRPr lang="en-US" sz="1100"/>
          </a:p>
        </p:txBody>
      </p:sp>
      <p:sp>
        <p:nvSpPr>
          <p:cNvPr id="10" name="AutoShape 10"/>
          <p:cNvSpPr/>
          <p:nvPr/>
        </p:nvSpPr>
        <p:spPr>
          <a:xfrm>
            <a:off x="8901714" y="4005263"/>
            <a:ext cx="2084387"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方法</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市场细分的原则与方法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确定企业要进入和服务的目标市场，这需要考虑市场规模、竞争状况、消费者需求等因素。</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目标市场选择</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12500" b="1250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差异化定位</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集中化定位</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38" r="153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通过产品、价格、渠道和促销等方面的差异化来塑造企业独特的品牌形象和市场地位。</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将企业资源集中在某一特定市场或细分市场上，通过专业化的服务和产品满足特定群体的需求。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市场定位的策略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消费者行为研究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52684"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评估选择</a:t>
            </a:r>
          </a:p>
        </p:txBody>
      </p:sp>
      <p:sp>
        <p:nvSpPr>
          <p:cNvPr id="3" name="Freeform 3"/>
          <p:cNvSpPr/>
          <p:nvPr/>
        </p:nvSpPr>
        <p:spPr>
          <a:xfrm>
            <a:off x="1341364"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V="1">
            <a:off x="3379103"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41293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9470091"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V="1">
            <a:off x="7450670" y="3161470"/>
            <a:ext cx="1614527" cy="1324183"/>
          </a:xfrm>
          <a:custGeom>
            <a:rect l="l" t="t" r="r" b="b"/>
            <a:pathLst>
              <a:path w="21564" h="21560">
                <a:moveTo>
                  <a:pt x="8863" y="0"/>
                </a:moveTo>
                <a:cubicBezTo>
                  <a:pt x="6596" y="0"/>
                  <a:pt x="4331" y="1054"/>
                  <a:pt x="2601" y="3162"/>
                </a:cubicBezTo>
                <a:cubicBezTo>
                  <a:pt x="868" y="5275"/>
                  <a:pt x="3" y="8045"/>
                  <a:pt x="7" y="10814"/>
                </a:cubicBezTo>
                <a:cubicBezTo>
                  <a:pt x="-34" y="11071"/>
                  <a:pt x="108" y="11320"/>
                  <a:pt x="320" y="11364"/>
                </a:cubicBezTo>
                <a:cubicBezTo>
                  <a:pt x="586" y="11418"/>
                  <a:pt x="818" y="11140"/>
                  <a:pt x="780" y="10814"/>
                </a:cubicBezTo>
                <a:cubicBezTo>
                  <a:pt x="776" y="8287"/>
                  <a:pt x="1566" y="5758"/>
                  <a:pt x="3148" y="3829"/>
                </a:cubicBezTo>
                <a:cubicBezTo>
                  <a:pt x="4727" y="1905"/>
                  <a:pt x="6794" y="942"/>
                  <a:pt x="8863" y="942"/>
                </a:cubicBezTo>
                <a:cubicBezTo>
                  <a:pt x="10932" y="942"/>
                  <a:pt x="12999" y="1905"/>
                  <a:pt x="14578" y="3829"/>
                </a:cubicBezTo>
                <a:cubicBezTo>
                  <a:pt x="16160" y="5758"/>
                  <a:pt x="16950" y="8287"/>
                  <a:pt x="16946" y="10814"/>
                </a:cubicBezTo>
                <a:cubicBezTo>
                  <a:pt x="16911" y="11075"/>
                  <a:pt x="17062" y="11320"/>
                  <a:pt x="17277" y="11353"/>
                </a:cubicBezTo>
                <a:cubicBezTo>
                  <a:pt x="17290" y="11355"/>
                  <a:pt x="17301" y="11349"/>
                  <a:pt x="17313" y="11349"/>
                </a:cubicBezTo>
                <a:lnTo>
                  <a:pt x="17313" y="11356"/>
                </a:lnTo>
                <a:lnTo>
                  <a:pt x="20220" y="11356"/>
                </a:lnTo>
                <a:lnTo>
                  <a:pt x="19252" y="12536"/>
                </a:lnTo>
                <a:cubicBezTo>
                  <a:pt x="19099" y="12723"/>
                  <a:pt x="19099" y="13028"/>
                  <a:pt x="19252" y="13214"/>
                </a:cubicBezTo>
                <a:cubicBezTo>
                  <a:pt x="19405" y="13401"/>
                  <a:pt x="19655" y="13401"/>
                  <a:pt x="19808" y="13214"/>
                </a:cubicBezTo>
                <a:lnTo>
                  <a:pt x="21449" y="11210"/>
                </a:lnTo>
                <a:cubicBezTo>
                  <a:pt x="21527" y="11115"/>
                  <a:pt x="21565" y="10990"/>
                  <a:pt x="21564" y="10865"/>
                </a:cubicBezTo>
                <a:cubicBezTo>
                  <a:pt x="21566" y="10740"/>
                  <a:pt x="21528" y="10610"/>
                  <a:pt x="21449" y="10514"/>
                </a:cubicBezTo>
                <a:lnTo>
                  <a:pt x="19808" y="8513"/>
                </a:lnTo>
                <a:cubicBezTo>
                  <a:pt x="19732" y="8419"/>
                  <a:pt x="19632" y="8373"/>
                  <a:pt x="19532" y="8373"/>
                </a:cubicBezTo>
                <a:cubicBezTo>
                  <a:pt x="19431" y="8373"/>
                  <a:pt x="19329" y="8419"/>
                  <a:pt x="19252" y="8513"/>
                </a:cubicBezTo>
                <a:cubicBezTo>
                  <a:pt x="19099" y="8699"/>
                  <a:pt x="19099" y="9001"/>
                  <a:pt x="19252" y="9187"/>
                </a:cubicBezTo>
                <a:lnTo>
                  <a:pt x="20244" y="10396"/>
                </a:lnTo>
                <a:lnTo>
                  <a:pt x="17704" y="10396"/>
                </a:lnTo>
                <a:cubicBezTo>
                  <a:pt x="17624" y="7769"/>
                  <a:pt x="16771" y="5169"/>
                  <a:pt x="15125" y="3162"/>
                </a:cubicBezTo>
                <a:cubicBezTo>
                  <a:pt x="13395" y="1054"/>
                  <a:pt x="11130" y="0"/>
                  <a:pt x="8863" y="0"/>
                </a:cubicBezTo>
                <a:close/>
                <a:moveTo>
                  <a:pt x="590" y="12199"/>
                </a:moveTo>
                <a:cubicBezTo>
                  <a:pt x="532" y="12191"/>
                  <a:pt x="470" y="12198"/>
                  <a:pt x="410" y="12225"/>
                </a:cubicBezTo>
                <a:cubicBezTo>
                  <a:pt x="220" y="12309"/>
                  <a:pt x="117" y="12561"/>
                  <a:pt x="178" y="12797"/>
                </a:cubicBezTo>
                <a:cubicBezTo>
                  <a:pt x="234" y="13160"/>
                  <a:pt x="306" y="13519"/>
                  <a:pt x="392" y="13874"/>
                </a:cubicBezTo>
                <a:cubicBezTo>
                  <a:pt x="478" y="14229"/>
                  <a:pt x="576" y="14580"/>
                  <a:pt x="693" y="14926"/>
                </a:cubicBezTo>
                <a:cubicBezTo>
                  <a:pt x="753" y="15129"/>
                  <a:pt x="923" y="15251"/>
                  <a:pt x="1098" y="15219"/>
                </a:cubicBezTo>
                <a:cubicBezTo>
                  <a:pt x="1348" y="15173"/>
                  <a:pt x="1499" y="14858"/>
                  <a:pt x="1408" y="14570"/>
                </a:cubicBezTo>
                <a:cubicBezTo>
                  <a:pt x="1301" y="14255"/>
                  <a:pt x="1210" y="13934"/>
                  <a:pt x="1131" y="13610"/>
                </a:cubicBezTo>
                <a:cubicBezTo>
                  <a:pt x="1053" y="13287"/>
                  <a:pt x="987" y="12960"/>
                  <a:pt x="936" y="12628"/>
                </a:cubicBezTo>
                <a:cubicBezTo>
                  <a:pt x="917" y="12394"/>
                  <a:pt x="767" y="12225"/>
                  <a:pt x="590" y="12199"/>
                </a:cubicBezTo>
                <a:close/>
                <a:moveTo>
                  <a:pt x="17121" y="12269"/>
                </a:moveTo>
                <a:cubicBezTo>
                  <a:pt x="16967" y="12292"/>
                  <a:pt x="16833" y="12424"/>
                  <a:pt x="16790" y="12617"/>
                </a:cubicBezTo>
                <a:cubicBezTo>
                  <a:pt x="16740" y="12945"/>
                  <a:pt x="16678" y="13271"/>
                  <a:pt x="16601" y="13592"/>
                </a:cubicBezTo>
                <a:cubicBezTo>
                  <a:pt x="16523" y="13914"/>
                  <a:pt x="16431" y="14230"/>
                  <a:pt x="16327" y="14541"/>
                </a:cubicBezTo>
                <a:cubicBezTo>
                  <a:pt x="16288" y="14720"/>
                  <a:pt x="16342" y="14911"/>
                  <a:pt x="16462" y="15025"/>
                </a:cubicBezTo>
                <a:cubicBezTo>
                  <a:pt x="16649" y="15201"/>
                  <a:pt x="16919" y="15143"/>
                  <a:pt x="17046" y="14900"/>
                </a:cubicBezTo>
                <a:cubicBezTo>
                  <a:pt x="17160" y="14557"/>
                  <a:pt x="17259" y="14210"/>
                  <a:pt x="17343" y="13856"/>
                </a:cubicBezTo>
                <a:cubicBezTo>
                  <a:pt x="17427" y="13503"/>
                  <a:pt x="17496" y="13146"/>
                  <a:pt x="17551" y="12786"/>
                </a:cubicBezTo>
                <a:cubicBezTo>
                  <a:pt x="17572" y="12559"/>
                  <a:pt x="17457" y="12347"/>
                  <a:pt x="17277" y="12284"/>
                </a:cubicBezTo>
                <a:cubicBezTo>
                  <a:pt x="17224" y="12265"/>
                  <a:pt x="17172" y="12261"/>
                  <a:pt x="17121" y="12269"/>
                </a:cubicBezTo>
                <a:close/>
                <a:moveTo>
                  <a:pt x="16213" y="15501"/>
                </a:moveTo>
                <a:cubicBezTo>
                  <a:pt x="16054" y="15485"/>
                  <a:pt x="15895" y="15590"/>
                  <a:pt x="15825" y="15779"/>
                </a:cubicBezTo>
                <a:cubicBezTo>
                  <a:pt x="15703" y="16033"/>
                  <a:pt x="15571" y="16281"/>
                  <a:pt x="15428" y="16523"/>
                </a:cubicBezTo>
                <a:cubicBezTo>
                  <a:pt x="15286" y="16765"/>
                  <a:pt x="15134" y="17001"/>
                  <a:pt x="14971" y="17231"/>
                </a:cubicBezTo>
                <a:cubicBezTo>
                  <a:pt x="14798" y="17435"/>
                  <a:pt x="14815" y="17780"/>
                  <a:pt x="15007" y="17956"/>
                </a:cubicBezTo>
                <a:cubicBezTo>
                  <a:pt x="15183" y="18117"/>
                  <a:pt x="15433" y="18067"/>
                  <a:pt x="15558" y="17846"/>
                </a:cubicBezTo>
                <a:cubicBezTo>
                  <a:pt x="15736" y="17595"/>
                  <a:pt x="15903" y="17338"/>
                  <a:pt x="16060" y="17073"/>
                </a:cubicBezTo>
                <a:cubicBezTo>
                  <a:pt x="16216" y="16808"/>
                  <a:pt x="16362" y="16534"/>
                  <a:pt x="16495" y="16256"/>
                </a:cubicBezTo>
                <a:cubicBezTo>
                  <a:pt x="16634" y="16023"/>
                  <a:pt x="16576" y="15698"/>
                  <a:pt x="16369" y="15560"/>
                </a:cubicBezTo>
                <a:cubicBezTo>
                  <a:pt x="16319" y="15526"/>
                  <a:pt x="16266" y="15506"/>
                  <a:pt x="16213" y="15501"/>
                </a:cubicBezTo>
                <a:close/>
                <a:moveTo>
                  <a:pt x="1474" y="15541"/>
                </a:moveTo>
                <a:cubicBezTo>
                  <a:pt x="1416" y="15556"/>
                  <a:pt x="1359" y="15588"/>
                  <a:pt x="1309" y="15637"/>
                </a:cubicBezTo>
                <a:cubicBezTo>
                  <a:pt x="1143" y="15797"/>
                  <a:pt x="1116" y="16091"/>
                  <a:pt x="1249" y="16293"/>
                </a:cubicBezTo>
                <a:cubicBezTo>
                  <a:pt x="1380" y="16563"/>
                  <a:pt x="1521" y="16827"/>
                  <a:pt x="1672" y="17084"/>
                </a:cubicBezTo>
                <a:cubicBezTo>
                  <a:pt x="1824" y="17341"/>
                  <a:pt x="1987" y="17591"/>
                  <a:pt x="2159" y="17835"/>
                </a:cubicBezTo>
                <a:cubicBezTo>
                  <a:pt x="2320" y="18038"/>
                  <a:pt x="2589" y="18031"/>
                  <a:pt x="2740" y="17817"/>
                </a:cubicBezTo>
                <a:cubicBezTo>
                  <a:pt x="2860" y="17646"/>
                  <a:pt x="2861" y="17393"/>
                  <a:pt x="2743" y="17220"/>
                </a:cubicBezTo>
                <a:cubicBezTo>
                  <a:pt x="2585" y="16997"/>
                  <a:pt x="2438" y="16769"/>
                  <a:pt x="2301" y="16534"/>
                </a:cubicBezTo>
                <a:cubicBezTo>
                  <a:pt x="2163" y="16300"/>
                  <a:pt x="2035" y="16058"/>
                  <a:pt x="1916" y="15812"/>
                </a:cubicBezTo>
                <a:cubicBezTo>
                  <a:pt x="1835" y="15599"/>
                  <a:pt x="1648" y="15497"/>
                  <a:pt x="1474" y="15541"/>
                </a:cubicBezTo>
                <a:close/>
                <a:moveTo>
                  <a:pt x="3296" y="18191"/>
                </a:moveTo>
                <a:cubicBezTo>
                  <a:pt x="3169" y="18222"/>
                  <a:pt x="3054" y="18325"/>
                  <a:pt x="3001" y="18491"/>
                </a:cubicBezTo>
                <a:cubicBezTo>
                  <a:pt x="2934" y="18701"/>
                  <a:pt x="3004" y="18940"/>
                  <a:pt x="3167" y="19048"/>
                </a:cubicBezTo>
                <a:cubicBezTo>
                  <a:pt x="3429" y="19318"/>
                  <a:pt x="3701" y="19568"/>
                  <a:pt x="3981" y="19796"/>
                </a:cubicBezTo>
                <a:cubicBezTo>
                  <a:pt x="4261" y="20023"/>
                  <a:pt x="4548" y="20228"/>
                  <a:pt x="4844" y="20411"/>
                </a:cubicBezTo>
                <a:cubicBezTo>
                  <a:pt x="5045" y="20564"/>
                  <a:pt x="5313" y="20464"/>
                  <a:pt x="5409" y="20199"/>
                </a:cubicBezTo>
                <a:cubicBezTo>
                  <a:pt x="5498" y="19954"/>
                  <a:pt x="5398" y="19668"/>
                  <a:pt x="5193" y="19572"/>
                </a:cubicBezTo>
                <a:cubicBezTo>
                  <a:pt x="4923" y="19405"/>
                  <a:pt x="4660" y="19219"/>
                  <a:pt x="4405" y="19012"/>
                </a:cubicBezTo>
                <a:cubicBezTo>
                  <a:pt x="4150" y="18804"/>
                  <a:pt x="3902" y="18576"/>
                  <a:pt x="3663" y="18330"/>
                </a:cubicBezTo>
                <a:cubicBezTo>
                  <a:pt x="3561" y="18201"/>
                  <a:pt x="3423" y="18160"/>
                  <a:pt x="3296" y="18191"/>
                </a:cubicBezTo>
                <a:close/>
                <a:moveTo>
                  <a:pt x="14373" y="18253"/>
                </a:moveTo>
                <a:cubicBezTo>
                  <a:pt x="14265" y="18225"/>
                  <a:pt x="14147" y="18254"/>
                  <a:pt x="14051" y="18345"/>
                </a:cubicBezTo>
                <a:cubicBezTo>
                  <a:pt x="13803" y="18599"/>
                  <a:pt x="13546" y="18833"/>
                  <a:pt x="13279" y="19045"/>
                </a:cubicBezTo>
                <a:cubicBezTo>
                  <a:pt x="13012" y="19256"/>
                  <a:pt x="12736" y="19446"/>
                  <a:pt x="12455" y="19616"/>
                </a:cubicBezTo>
                <a:cubicBezTo>
                  <a:pt x="12254" y="19709"/>
                  <a:pt x="12155" y="19985"/>
                  <a:pt x="12236" y="20228"/>
                </a:cubicBezTo>
                <a:cubicBezTo>
                  <a:pt x="12327" y="20504"/>
                  <a:pt x="12600" y="20612"/>
                  <a:pt x="12807" y="20455"/>
                </a:cubicBezTo>
                <a:cubicBezTo>
                  <a:pt x="13114" y="20269"/>
                  <a:pt x="13415" y="20061"/>
                  <a:pt x="13706" y="19829"/>
                </a:cubicBezTo>
                <a:cubicBezTo>
                  <a:pt x="13996" y="19597"/>
                  <a:pt x="14276" y="19341"/>
                  <a:pt x="14547" y="19063"/>
                </a:cubicBezTo>
                <a:cubicBezTo>
                  <a:pt x="14685" y="18924"/>
                  <a:pt x="14723" y="18686"/>
                  <a:pt x="14638" y="18495"/>
                </a:cubicBezTo>
                <a:cubicBezTo>
                  <a:pt x="14580" y="18365"/>
                  <a:pt x="14481" y="18281"/>
                  <a:pt x="14373" y="18253"/>
                </a:cubicBezTo>
                <a:close/>
                <a:moveTo>
                  <a:pt x="6272" y="20166"/>
                </a:moveTo>
                <a:cubicBezTo>
                  <a:pt x="6117" y="20186"/>
                  <a:pt x="5979" y="20316"/>
                  <a:pt x="5935" y="20510"/>
                </a:cubicBezTo>
                <a:cubicBezTo>
                  <a:pt x="5880" y="20756"/>
                  <a:pt x="5996" y="21012"/>
                  <a:pt x="6197" y="21086"/>
                </a:cubicBezTo>
                <a:cubicBezTo>
                  <a:pt x="6522" y="21210"/>
                  <a:pt x="6854" y="21312"/>
                  <a:pt x="7189" y="21390"/>
                </a:cubicBezTo>
                <a:cubicBezTo>
                  <a:pt x="7522" y="21467"/>
                  <a:pt x="7857" y="21521"/>
                  <a:pt x="8196" y="21551"/>
                </a:cubicBezTo>
                <a:cubicBezTo>
                  <a:pt x="8371" y="21550"/>
                  <a:pt x="8523" y="21400"/>
                  <a:pt x="8562" y="21192"/>
                </a:cubicBezTo>
                <a:cubicBezTo>
                  <a:pt x="8613" y="20926"/>
                  <a:pt x="8473" y="20664"/>
                  <a:pt x="8253" y="20613"/>
                </a:cubicBezTo>
                <a:cubicBezTo>
                  <a:pt x="7944" y="20585"/>
                  <a:pt x="7637" y="20534"/>
                  <a:pt x="7333" y="20463"/>
                </a:cubicBezTo>
                <a:cubicBezTo>
                  <a:pt x="7029" y="20391"/>
                  <a:pt x="6726" y="20299"/>
                  <a:pt x="6428" y="20184"/>
                </a:cubicBezTo>
                <a:cubicBezTo>
                  <a:pt x="6375" y="20164"/>
                  <a:pt x="6323" y="20159"/>
                  <a:pt x="6272" y="20166"/>
                </a:cubicBezTo>
                <a:close/>
                <a:moveTo>
                  <a:pt x="11388" y="20195"/>
                </a:moveTo>
                <a:cubicBezTo>
                  <a:pt x="11330" y="20188"/>
                  <a:pt x="11270" y="20194"/>
                  <a:pt x="11211" y="20221"/>
                </a:cubicBezTo>
                <a:cubicBezTo>
                  <a:pt x="10921" y="20328"/>
                  <a:pt x="10629" y="20412"/>
                  <a:pt x="10333" y="20477"/>
                </a:cubicBezTo>
                <a:cubicBezTo>
                  <a:pt x="10038" y="20543"/>
                  <a:pt x="9740" y="20588"/>
                  <a:pt x="9440" y="20613"/>
                </a:cubicBezTo>
                <a:cubicBezTo>
                  <a:pt x="9241" y="20600"/>
                  <a:pt x="9067" y="20779"/>
                  <a:pt x="9043" y="21020"/>
                </a:cubicBezTo>
                <a:cubicBezTo>
                  <a:pt x="9012" y="21336"/>
                  <a:pt x="9236" y="21600"/>
                  <a:pt x="9494" y="21555"/>
                </a:cubicBezTo>
                <a:cubicBezTo>
                  <a:pt x="9824" y="21527"/>
                  <a:pt x="10152" y="21477"/>
                  <a:pt x="10477" y="21405"/>
                </a:cubicBezTo>
                <a:cubicBezTo>
                  <a:pt x="10803" y="21332"/>
                  <a:pt x="11124" y="21240"/>
                  <a:pt x="11442" y="21122"/>
                </a:cubicBezTo>
                <a:cubicBezTo>
                  <a:pt x="11637" y="21071"/>
                  <a:pt x="11768" y="20846"/>
                  <a:pt x="11740" y="20606"/>
                </a:cubicBezTo>
                <a:cubicBezTo>
                  <a:pt x="11713" y="20378"/>
                  <a:pt x="11561" y="20217"/>
                  <a:pt x="11388" y="20195"/>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465154"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49897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109454" y="2459941"/>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09454" y="1792626"/>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536718"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880"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574457" y="3284629"/>
            <a:ext cx="1079856" cy="1079857"/>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181019" y="2459941"/>
            <a:ext cx="1858905" cy="435747"/>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181019" y="1792626"/>
            <a:ext cx="1858905" cy="624786"/>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520164" y="3464617"/>
            <a:ext cx="969837" cy="719881"/>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solidFill>
                <a:latin typeface="Microsoft Yahei"/>
                <a:ea typeface="Microsoft Yahei"/>
                <a:cs typeface="Microsoft Yahei"/>
              </a:rPr>
              <a:t>01</a:t>
            </a:r>
          </a:p>
        </p:txBody>
      </p:sp>
      <p:sp>
        <p:nvSpPr>
          <p:cNvPr id="18" name="TextBox 18"/>
          <p:cNvSpPr txBox="1"/>
          <p:nvPr/>
        </p:nvSpPr>
        <p:spPr>
          <a:xfrm>
            <a:off x="3553987" y="3464617"/>
            <a:ext cx="969837" cy="719881"/>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solidFill>
                <a:latin typeface="Microsoft Yahei"/>
                <a:ea typeface="Microsoft Yahei"/>
                <a:cs typeface="Microsoft Yahei"/>
              </a:rPr>
              <a:t>02</a:t>
            </a:r>
          </a:p>
        </p:txBody>
      </p:sp>
      <p:sp>
        <p:nvSpPr>
          <p:cNvPr id="19" name="TextBox 19"/>
          <p:cNvSpPr txBox="1"/>
          <p:nvPr/>
        </p:nvSpPr>
        <p:spPr>
          <a:xfrm>
            <a:off x="5591728" y="3464617"/>
            <a:ext cx="969837" cy="719881"/>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solidFill>
                <a:latin typeface="Microsoft Yahei"/>
                <a:ea typeface="Microsoft Yahei"/>
                <a:cs typeface="Microsoft Yahei"/>
              </a:rPr>
              <a:t>03</a:t>
            </a:r>
          </a:p>
        </p:txBody>
      </p:sp>
      <p:sp>
        <p:nvSpPr>
          <p:cNvPr id="20" name="TextBox 20"/>
          <p:cNvSpPr txBox="1"/>
          <p:nvPr/>
        </p:nvSpPr>
        <p:spPr>
          <a:xfrm>
            <a:off x="7629467" y="3464617"/>
            <a:ext cx="969837" cy="719881"/>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solidFill>
                <a:latin typeface="Microsoft Yahei"/>
                <a:ea typeface="Microsoft Yahei"/>
                <a:cs typeface="Microsoft Yahei"/>
              </a:rPr>
              <a:t>04</a:t>
            </a:r>
          </a:p>
        </p:txBody>
      </p:sp>
      <p:sp>
        <p:nvSpPr>
          <p:cNvPr id="21" name="TextBox 21"/>
          <p:cNvSpPr txBox="1"/>
          <p:nvPr/>
        </p:nvSpPr>
        <p:spPr>
          <a:xfrm>
            <a:off x="9648889" y="3464617"/>
            <a:ext cx="969837" cy="719881"/>
          </a:xfrm>
          <a:prstGeom prst="rect">
            <a:avLst/>
          </a:prstGeom>
        </p:spPr>
        <p:txBody>
          <a:bodyPr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375"/>
              </a:spcBef>
            </a:pPr>
            <a:r>
              <a:rPr lang="en-US" sz="3600" b="1">
                <a:solidFill>
                  <a:srgbClr val="FFFEFE"/>
                </a:solidFill>
                <a:latin typeface="Microsoft Yahei"/>
                <a:ea typeface="Microsoft Yahei"/>
                <a:cs typeface="Microsoft Yahei"/>
              </a:rPr>
              <a:t>05</a:t>
            </a:r>
          </a:p>
        </p:txBody>
      </p:sp>
      <p:sp>
        <p:nvSpPr>
          <p:cNvPr id="22" name="TextBox 22"/>
          <p:cNvSpPr txBox="1"/>
          <p:nvPr/>
        </p:nvSpPr>
        <p:spPr>
          <a:xfrm>
            <a:off x="962095" y="5089149"/>
            <a:ext cx="2085975" cy="13906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solidFill>
                <a:latin typeface="Microsoft Yahei"/>
                <a:ea typeface="Microsoft Yahei"/>
                <a:cs typeface="Microsoft Yahei"/>
              </a:rPr>
              <a:t>消费者意识到自身需求，并开始寻找满足需求的商品或服务。</a:t>
            </a:r>
          </a:p>
        </p:txBody>
      </p:sp>
      <p:sp>
        <p:nvSpPr>
          <p:cNvPr id="23" name="TextBox 23"/>
          <p:cNvSpPr txBox="1"/>
          <p:nvPr/>
        </p:nvSpPr>
        <p:spPr>
          <a:xfrm>
            <a:off x="2995918" y="1570795"/>
            <a:ext cx="2085975" cy="13906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solidFill>
                <a:latin typeface="Microsoft Yahei"/>
                <a:ea typeface="Microsoft Yahei"/>
                <a:cs typeface="Microsoft Yahei"/>
              </a:rPr>
              <a:t>消费者通过各种渠道获取商品或服务的信息，包括广告、口碑、社交媒体等。</a:t>
            </a:r>
          </a:p>
        </p:txBody>
      </p:sp>
      <p:sp>
        <p:nvSpPr>
          <p:cNvPr id="24" name="TextBox 24"/>
          <p:cNvSpPr txBox="1"/>
          <p:nvPr/>
        </p:nvSpPr>
        <p:spPr>
          <a:xfrm>
            <a:off x="7071398" y="1571051"/>
            <a:ext cx="2085975" cy="13906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solidFill>
                <a:latin typeface="Microsoft Yahei"/>
                <a:ea typeface="Microsoft Yahei"/>
                <a:cs typeface="Microsoft Yahei"/>
              </a:rPr>
              <a:t>消费者在评估选择的基础上做出购买决策，考虑价格、品牌、质量等因素。</a:t>
            </a:r>
          </a:p>
        </p:txBody>
      </p:sp>
      <p:sp>
        <p:nvSpPr>
          <p:cNvPr id="25" name="TextBox 25"/>
          <p:cNvSpPr txBox="1"/>
          <p:nvPr/>
        </p:nvSpPr>
        <p:spPr>
          <a:xfrm>
            <a:off x="5033659" y="5089149"/>
            <a:ext cx="2085975" cy="13906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solidFill>
                <a:latin typeface="Microsoft Yahei"/>
                <a:ea typeface="Microsoft Yahei"/>
                <a:cs typeface="Microsoft Yahei"/>
              </a:rPr>
              <a:t>消费者对收集的信息进行比较和分析，筛选出符合自身需求的商品或服务。</a:t>
            </a:r>
          </a:p>
        </p:txBody>
      </p:sp>
      <p:sp>
        <p:nvSpPr>
          <p:cNvPr id="26" name="TextBox 26"/>
          <p:cNvSpPr txBox="1"/>
          <p:nvPr/>
        </p:nvSpPr>
        <p:spPr>
          <a:xfrm>
            <a:off x="9090820" y="5089149"/>
            <a:ext cx="2085975" cy="1390650"/>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1350">
                <a:solidFill>
                  <a:srgbClr val="020000"/>
                </a:solidFill>
                <a:latin typeface="Microsoft Yahei"/>
                <a:ea typeface="Microsoft Yahei"/>
                <a:cs typeface="Microsoft Yahei"/>
              </a:rPr>
              <a:t>消费者使用商品或服务后，会对其产生一定的评价，影响未来的购买决策。</a:t>
            </a:r>
          </a:p>
        </p:txBody>
      </p:sp>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消费者决策过程</a:t>
            </a:r>
          </a:p>
        </p:txBody>
      </p:sp>
      <p:sp>
        <p:nvSpPr>
          <p:cNvPr id="48" name="TextBox 48"/>
          <p:cNvSpPr txBox="1"/>
          <p:nvPr/>
        </p:nvSpPr>
        <p:spPr>
          <a:xfrm>
            <a:off x="2814943" y="1248081"/>
            <a:ext cx="2447925" cy="457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信息收集</a:t>
            </a:r>
          </a:p>
        </p:txBody>
      </p:sp>
      <p:sp>
        <p:nvSpPr>
          <p:cNvPr id="49" name="TextBox 49"/>
          <p:cNvSpPr txBox="1"/>
          <p:nvPr/>
        </p:nvSpPr>
        <p:spPr>
          <a:xfrm>
            <a:off x="781120" y="4814330"/>
            <a:ext cx="2447925" cy="44767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需求认知</a:t>
            </a:r>
          </a:p>
        </p:txBody>
      </p:sp>
      <p:sp>
        <p:nvSpPr>
          <p:cNvPr id="50" name="TextBox 50"/>
          <p:cNvSpPr txBox="1"/>
          <p:nvPr/>
        </p:nvSpPr>
        <p:spPr>
          <a:xfrm>
            <a:off x="8909845" y="4814330"/>
            <a:ext cx="2447925" cy="45720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购后评价</a:t>
            </a:r>
          </a:p>
        </p:txBody>
      </p:sp>
      <p:sp>
        <p:nvSpPr>
          <p:cNvPr id="51" name="TextBox 51"/>
          <p:cNvSpPr txBox="1"/>
          <p:nvPr/>
        </p:nvSpPr>
        <p:spPr>
          <a:xfrm>
            <a:off x="6890423" y="1248338"/>
            <a:ext cx="2447925" cy="457200"/>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购买决策</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solidFill>
                <a:latin typeface="Microsoft Yahei"/>
                <a:ea typeface="Microsoft Yahei"/>
                <a:cs typeface="Microsoft Yahei"/>
              </a:rPr>
              <a:t>个性差异</a:t>
            </a:r>
          </a:p>
        </p:txBody>
      </p:sp>
      <p:sp>
        <p:nvSpPr>
          <p:cNvPr id="19" name="TextBox 19"/>
          <p:cNvSpPr txBox="1"/>
          <p:nvPr/>
        </p:nvSpPr>
        <p:spPr>
          <a:xfrm>
            <a:off x="3808730"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solidFill>
                <a:latin typeface="Microsoft Yahei"/>
                <a:ea typeface="Microsoft Yahei"/>
                <a:cs typeface="Microsoft Yahei"/>
              </a:rPr>
              <a:t>群体影响</a:t>
            </a:r>
          </a:p>
        </p:txBody>
      </p:sp>
      <p:sp>
        <p:nvSpPr>
          <p:cNvPr id="20" name="TextBox 20"/>
          <p:cNvSpPr txBox="1"/>
          <p:nvPr/>
        </p:nvSpPr>
        <p:spPr>
          <a:xfrm>
            <a:off x="6398651" y="4213433"/>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solidFill>
                <a:latin typeface="Microsoft Yahei"/>
                <a:ea typeface="Microsoft Yahei"/>
                <a:cs typeface="Microsoft Yahei"/>
              </a:rPr>
              <a:t>消费习惯</a:t>
            </a:r>
          </a:p>
        </p:txBody>
      </p:sp>
      <p:sp>
        <p:nvSpPr>
          <p:cNvPr id="21" name="TextBox 21"/>
          <p:cNvSpPr txBox="1"/>
          <p:nvPr/>
        </p:nvSpPr>
        <p:spPr>
          <a:xfrm>
            <a:off x="9083432" y="1625600"/>
            <a:ext cx="2085975" cy="466725"/>
          </a:xfrm>
          <a:prstGeom prst="rect">
            <a:avLst/>
          </a:prstGeom>
        </p:spPr>
        <p:txBody>
          <a:bodyPr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solidFill>
                <a:latin typeface="Microsoft Yahei"/>
                <a:ea typeface="Microsoft Yahei"/>
                <a:cs typeface="Microsoft Yahei"/>
              </a:rPr>
              <a:t>情绪与情感</a:t>
            </a:r>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消费者心理与行为特点</a:t>
            </a:r>
          </a:p>
        </p:txBody>
      </p:sp>
      <p:sp>
        <p:nvSpPr>
          <p:cNvPr id="43" name="TextBox 43"/>
          <p:cNvSpPr txBox="1"/>
          <p:nvPr/>
        </p:nvSpPr>
        <p:spPr>
          <a:xfrm>
            <a:off x="1092835"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不同消费者有不同的个性特点和价值观，影响其消费行为和决策。</a:t>
            </a:r>
          </a:p>
        </p:txBody>
      </p:sp>
      <p:sp>
        <p:nvSpPr>
          <p:cNvPr id="44" name="TextBox 44"/>
          <p:cNvSpPr txBox="1"/>
          <p:nvPr/>
        </p:nvSpPr>
        <p:spPr>
          <a:xfrm>
            <a:off x="3808730"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消费者所处的群体也会对其消费行为产生影响，如家庭、朋友、同事等。</a:t>
            </a:r>
          </a:p>
        </p:txBody>
      </p:sp>
      <p:sp>
        <p:nvSpPr>
          <p:cNvPr id="45" name="TextBox 45"/>
          <p:cNvSpPr txBox="1"/>
          <p:nvPr/>
        </p:nvSpPr>
        <p:spPr>
          <a:xfrm>
            <a:off x="9138115" y="1992540"/>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消费者的情绪和情感状态也会影响其消费行为，如快乐、兴奋、焦虑等。</a:t>
            </a:r>
          </a:p>
        </p:txBody>
      </p:sp>
      <p:sp>
        <p:nvSpPr>
          <p:cNvPr id="46" name="TextBox 46"/>
          <p:cNvSpPr txBox="1"/>
          <p:nvPr/>
        </p:nvSpPr>
        <p:spPr>
          <a:xfrm>
            <a:off x="6430720" y="4551961"/>
            <a:ext cx="2590800" cy="1546046"/>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solidFill>
                <a:latin typeface="Microsoft Yahei"/>
                <a:ea typeface="Microsoft Yahei"/>
                <a:cs typeface="Microsoft Yahei"/>
              </a:rPr>
              <a:t>消费者的消费习惯和偏好会影响其选择和购买行为，如品牌忠诚度、购买频率等。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社会文化</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经济环境</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政治法律</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科技发展</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消费者行为的影响因素</a:t>
            </a:r>
          </a:p>
        </p:txBody>
      </p:sp>
      <p:sp>
        <p:nvSpPr>
          <p:cNvPr id="34" name="TextBox 34"/>
          <p:cNvSpPr txBox="1"/>
          <p:nvPr/>
        </p:nvSpPr>
        <p:spPr>
          <a:xfrm>
            <a:off x="507009" y="3306363"/>
            <a:ext cx="2441968" cy="27952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solidFill>
                <a:latin typeface="Microsoft Yahei"/>
                <a:ea typeface="Microsoft Yahei"/>
                <a:cs typeface="Microsoft Yahei"/>
              </a:rPr>
              <a:t>社会文化背景、教育程度、生活方式等会影响消费者的价值观和消费行为。</a:t>
            </a:r>
          </a:p>
        </p:txBody>
      </p:sp>
      <p:sp>
        <p:nvSpPr>
          <p:cNvPr id="35" name="TextBox 35"/>
          <p:cNvSpPr txBox="1"/>
          <p:nvPr/>
        </p:nvSpPr>
        <p:spPr>
          <a:xfrm>
            <a:off x="3423606" y="3306363"/>
            <a:ext cx="2441968" cy="27952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solidFill>
                <a:latin typeface="Microsoft Yahei"/>
                <a:ea typeface="Microsoft Yahei"/>
                <a:cs typeface="Microsoft Yahei"/>
              </a:rPr>
              <a:t>经济状况、物价水平、就业率等经济因素会影响消费者的购买力和消费决策。</a:t>
            </a:r>
          </a:p>
        </p:txBody>
      </p:sp>
      <p:sp>
        <p:nvSpPr>
          <p:cNvPr id="36" name="TextBox 36"/>
          <p:cNvSpPr txBox="1"/>
          <p:nvPr/>
        </p:nvSpPr>
        <p:spPr>
          <a:xfrm>
            <a:off x="6317301" y="3306363"/>
            <a:ext cx="2441968" cy="27952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solidFill>
                <a:latin typeface="Microsoft Yahei"/>
                <a:ea typeface="Microsoft Yahei"/>
                <a:cs typeface="Microsoft Yahei"/>
              </a:rPr>
              <a:t>政治制度、法律法规、政策等政治法律因素会影响消费者的权益和消费环境。</a:t>
            </a:r>
          </a:p>
        </p:txBody>
      </p:sp>
      <p:sp>
        <p:nvSpPr>
          <p:cNvPr id="37" name="TextBox 37"/>
          <p:cNvSpPr txBox="1"/>
          <p:nvPr/>
        </p:nvSpPr>
        <p:spPr>
          <a:xfrm>
            <a:off x="9220328" y="3306363"/>
            <a:ext cx="2441968" cy="2795297"/>
          </a:xfrm>
          <a:prstGeom prst="rect">
            <a:avLst/>
          </a:prstGeom>
        </p:spPr>
        <p:txBody>
          <a:bodyPr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solidFill>
                <a:latin typeface="Microsoft Yahei"/>
                <a:ea typeface="Microsoft Yahei"/>
                <a:cs typeface="Microsoft Yahei"/>
              </a:rPr>
              <a:t>新技术的出现和应用会改变消费者的信息获取方式、购物方式和消费习惯。</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65325" y="1915064"/>
            <a:ext cx="7405389" cy="1138956"/>
          </a:xfrm>
          <a:prstGeom prst="rect">
            <a:avLst/>
          </a:prstGeom>
        </p:spPr>
        <p:txBody>
          <a:bodyPr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04</a:t>
            </a:r>
          </a:p>
        </p:txBody>
      </p:sp>
      <p:sp>
        <p:nvSpPr>
          <p:cNvPr id="3" name="TextBox 3"/>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schemeClr>
                </a:solidFill>
                <a:latin typeface="Microsoft Yahei"/>
                <a:ea typeface="Microsoft Yahei"/>
                <a:cs typeface="Microsoft Yahei"/>
              </a:rPr>
              <a:t>营销策略制定</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明确产品的目标市场和消费者群体，根据消费者需求和竞争状况制定产品定位策略。</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产品定位</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通过创新设计、功能特点、品牌形象等方面实现产品差异化，提高产品在市场上的竞争力。</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产品差异化</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确保产品质量符合标准，提供优质的产品体验，赢得消费者信任。</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产品质量</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产品策略</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https://d.book118.com/446211213203010050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111</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2024-09-16T04:19:57.328</cp:lastPrinted>
  <dcterms:created xsi:type="dcterms:W3CDTF">2024-09-15T20:19:57Z</dcterms:created>
  <dcterms:modified xsi:type="dcterms:W3CDTF">2024-09-15T20:19:59Z</dcterms:modified>
</cp:coreProperties>
</file>