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202F207-FBE2-467A-AFA2-C35ABFCFF4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A551DD5-2D2F-4762-83D9-AE773AE3E1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1B7C714-06DE-4FDA-BD36-719C28DBD6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A9D6F15-3367-4CC1-B8B2-FE44B844F1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B157254-B318-4C4C-BFB5-E4BD7DF06A7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41D396C-A08D-4698-8BB4-592F56C4B7B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E7F2562-C9A1-4E97-90F5-0D3F42C4FD3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DCDFE5-8F41-4D70-AD61-4087077B77B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0BC2FEA-D321-46B0-A9DE-4B9A8AD88DA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4250411-C06A-4E06-A06F-76AFDAF5A7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FD798DC-06FF-4212-83DA-FD3D554E1A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46223201101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470139" y="529006"/>
            <a:ext cx="7248525" cy="16573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050" b="1">
                <a:solidFill>
                  <a:srgbClr val="FFFFFF">
                    <a:alpha val="100000"/>
                  </a:srgbClr>
                </a:solidFill>
                <a:latin typeface="Microsoft Yahei"/>
                <a:ea typeface="Microsoft Yahei"/>
                <a:cs typeface="Microsoft Yahei"/>
              </a:rPr>
              <a:t>《软件质量保证》ppt课件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5170170" y="171260"/>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4467920" y="1030644"/>
            <a:ext cx="3256160" cy="57292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2054178" y="1507605"/>
            <a:ext cx="8083645" cy="5056027"/>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软件质量概述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软件质量保证的核心理念</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软件质量保证的主要方法</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软件质量保证的常见工具和技术</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软件质量保证的实践案例</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软件质量保证的未来趋势和挑战</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软件质量概述</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78786" y="3346403"/>
            <a:ext cx="2702514" cy="2702514"/>
          </a:xfrm>
          <a:prstGeom prst="donut">
            <a:avLst>
              <a:gd name="adj" fmla="val 6114"/>
            </a:avLst>
          </a:prstGeom>
          <a:solidFill>
            <a:schemeClr val="accent1">
              <a:lumMod val="75000"/>
              <a:alpha val="2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511044" y="2788639"/>
            <a:ext cx="1219200" cy="121920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740703" y="3074788"/>
            <a:ext cx="778679" cy="77867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869496" y="1257010"/>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软件质量定义</a:t>
            </a:r>
          </a:p>
        </p:txBody>
      </p:sp>
      <p:sp>
        <p:nvSpPr>
          <p:cNvPr id="6" name="TextBox 6"/>
          <p:cNvSpPr txBox="1"/>
          <p:nvPr/>
        </p:nvSpPr>
        <p:spPr>
          <a:xfrm>
            <a:off x="4177126" y="1812889"/>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软件质量是软件产品满足明确或隐含需求的能力和相关特征与特性的总和。</a:t>
            </a:r>
          </a:p>
        </p:txBody>
      </p:sp>
      <p:sp>
        <p:nvSpPr>
          <p:cNvPr id="7" name="TextBox 7"/>
          <p:cNvSpPr txBox="1"/>
          <p:nvPr/>
        </p:nvSpPr>
        <p:spPr>
          <a:xfrm>
            <a:off x="8064328"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软件质量度量</a:t>
            </a:r>
          </a:p>
        </p:txBody>
      </p:sp>
      <p:sp>
        <p:nvSpPr>
          <p:cNvPr id="8" name="TextBox 8"/>
          <p:cNvSpPr txBox="1"/>
          <p:nvPr/>
        </p:nvSpPr>
        <p:spPr>
          <a:xfrm>
            <a:off x="8064328"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用于评估软件质量的各种度量标准和方法。</a:t>
            </a:r>
          </a:p>
        </p:txBody>
      </p:sp>
      <p:sp>
        <p:nvSpPr>
          <p:cNvPr id="9" name="TextBox 9"/>
          <p:cNvSpPr txBox="1"/>
          <p:nvPr/>
        </p:nvSpPr>
        <p:spPr>
          <a:xfrm>
            <a:off x="-279124"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软件质量特性</a:t>
            </a:r>
          </a:p>
        </p:txBody>
      </p:sp>
      <p:sp>
        <p:nvSpPr>
          <p:cNvPr id="10" name="TextBox 10"/>
          <p:cNvSpPr txBox="1"/>
          <p:nvPr/>
        </p:nvSpPr>
        <p:spPr>
          <a:xfrm>
            <a:off x="336137"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功能性、可靠性、易用性、效率、可维护性和可移植性。</a:t>
            </a:r>
          </a:p>
        </p:txBody>
      </p:sp>
      <p:sp>
        <p:nvSpPr>
          <p:cNvPr id="11" name="AutoShape 11"/>
          <p:cNvSpPr/>
          <p:nvPr/>
        </p:nvSpPr>
        <p:spPr>
          <a:xfrm>
            <a:off x="4521503" y="4625262"/>
            <a:ext cx="1219200" cy="12192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599104" y="4625262"/>
            <a:ext cx="1219200" cy="12192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2700000">
            <a:off x="4825398" y="4929157"/>
            <a:ext cx="611410" cy="611410"/>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6933514" y="4923096"/>
            <a:ext cx="550379" cy="550379"/>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软件质量定义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高质量的软件能够提供更好的用户体验，满足用户需求，提高用户满意度。</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提高用户体验</a:t>
            </a:r>
          </a:p>
        </p:txBody>
      </p:sp>
      <p:pic>
        <p:nvPicPr>
          <p:cNvPr id="5" name="Picture 5"/>
          <p:cNvPicPr>
            <a:picLocks noChangeAspect="1"/>
          </p:cNvPicPr>
          <p:nvPr/>
        </p:nvPicPr>
        <p:blipFill>
          <a:blip r:embed="rId2"/>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高质量的软件具有较低的故障率，能够减少维护和修复错误的成本。</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降低维护成本</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高质量的软件能够提高企业的竞争力，赢得市场份额和客户信任。</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增强竞争优势</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软件质量的重要性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ISO 9126</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软件质量模型，包括功能性、可靠性、易用性、效率、可维护性和可移植性等六个质量特性。</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CMMI</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能力成熟度模型集成，用于评估软件开发组织的成熟度水平，提高软件过程管理和质量控制能力。</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IEEE 830-1998</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软件需求规格说明规范，强调软件需求的质量和完整性，以确保软件开发的正确性和有效性。</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软件质量标准</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软件质量保证的核心理念</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预防胜于检测</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3" name="Group 33"/>
          <p:cNvGrpSpPr/>
          <p:nvPr/>
        </p:nvGrpSpPr>
        <p:grpSpPr>
          <a:xfrm>
            <a:off x="4068198" y="1804533"/>
            <a:ext cx="6294397" cy="802744"/>
            <a:chOff x="4068198" y="1804533"/>
            <a:chExt cx="6294397" cy="802744"/>
          </a:xfrm>
        </p:grpSpPr>
        <p:sp>
          <p:nvSpPr>
            <p:cNvPr id="34" name="TextBox 34"/>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预防是质量保证的核心，通过预防可以减少错误和缺陷的产生，降低维护成本和风险。</a:t>
              </a:r>
            </a:p>
          </p:txBody>
        </p:sp>
      </p:grpSp>
      <p:grpSp>
        <p:nvGrpSpPr>
          <p:cNvPr id="35" name="Group 35"/>
          <p:cNvGrpSpPr/>
          <p:nvPr/>
        </p:nvGrpSpPr>
        <p:grpSpPr>
          <a:xfrm>
            <a:off x="2102790" y="3417125"/>
            <a:ext cx="6294397" cy="802744"/>
            <a:chOff x="2102790" y="3417125"/>
            <a:chExt cx="6294397" cy="802744"/>
          </a:xfrm>
        </p:grpSpPr>
        <p:sp>
          <p:nvSpPr>
            <p:cNvPr id="36" name="TextBox 36"/>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预防需要从需求分析、设计、编码、测试等各个阶段进行，通过制定规范、审查代码、测试用例等方式来确保软件质量。</a:t>
              </a:r>
            </a:p>
          </p:txBody>
        </p:sp>
      </p:grpSp>
      <p:grpSp>
        <p:nvGrpSpPr>
          <p:cNvPr id="37" name="Group 37"/>
          <p:cNvGrpSpPr/>
          <p:nvPr/>
        </p:nvGrpSpPr>
        <p:grpSpPr>
          <a:xfrm>
            <a:off x="4025566" y="5029724"/>
            <a:ext cx="6294397" cy="802744"/>
            <a:chOff x="4025566" y="5029724"/>
            <a:chExt cx="6294397" cy="802744"/>
          </a:xfrm>
        </p:grpSpPr>
        <p:sp>
          <p:nvSpPr>
            <p:cNvPr id="38" name="TextBox 38"/>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检测是必要的，但预防更为重要，通过预防可以减少检测的工作量，提高软件质量。</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6" name="AutoShape 6"/>
          <p:cNvSpPr/>
          <p:nvPr/>
        </p:nvSpPr>
        <p:spPr>
          <a:xfrm>
            <a:off x="904945" y="1398355"/>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218874" y="2592503"/>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CF9"/>
                </a:solidFill>
                <a:latin typeface="Calibri"/>
                <a:ea typeface="+mn-ea"/>
                <a:cs typeface="+mn-cs"/>
              </a:defRPr>
            </a:lvl1pPr>
            <a:lvl2pPr marL="457200" algn="l" defTabSz="914400" rtl="0" eaLnBrk="1" latinLnBrk="0" hangingPunct="1">
              <a:defRPr sz="1800" kern="1200">
                <a:solidFill>
                  <a:srgbClr val="FFFCF9"/>
                </a:solidFill>
                <a:latin typeface="Calibri"/>
                <a:ea typeface="+mn-ea"/>
                <a:cs typeface="+mn-cs"/>
              </a:defRPr>
            </a:lvl2pPr>
            <a:lvl3pPr marL="914400" algn="l" defTabSz="914400" rtl="0" eaLnBrk="1" latinLnBrk="0" hangingPunct="1">
              <a:defRPr sz="1800" kern="1200">
                <a:solidFill>
                  <a:srgbClr val="FFFCF9"/>
                </a:solidFill>
                <a:latin typeface="Calibri"/>
                <a:ea typeface="+mn-ea"/>
                <a:cs typeface="+mn-cs"/>
              </a:defRPr>
            </a:lvl3pPr>
            <a:lvl4pPr marL="1371600" algn="l" defTabSz="914400" rtl="0" eaLnBrk="1" latinLnBrk="0" hangingPunct="1">
              <a:defRPr sz="1800" kern="1200">
                <a:solidFill>
                  <a:srgbClr val="FFFCF9"/>
                </a:solidFill>
                <a:latin typeface="Calibri"/>
                <a:ea typeface="+mn-ea"/>
                <a:cs typeface="+mn-cs"/>
              </a:defRPr>
            </a:lvl4pPr>
            <a:lvl5pPr marL="1828800" algn="l" defTabSz="914400" rtl="0" eaLnBrk="1" latinLnBrk="0" hangingPunct="1">
              <a:defRPr sz="1800" kern="1200">
                <a:solidFill>
                  <a:srgbClr val="FFFCF9"/>
                </a:solidFill>
                <a:latin typeface="Calibri"/>
                <a:ea typeface="+mn-ea"/>
                <a:cs typeface="+mn-cs"/>
              </a:defRPr>
            </a:lvl5pPr>
            <a:lvl6pPr marL="2286000" algn="l" defTabSz="914400" rtl="0" eaLnBrk="1" latinLnBrk="0" hangingPunct="1">
              <a:defRPr sz="1800" kern="1200">
                <a:solidFill>
                  <a:srgbClr val="FFFCF9"/>
                </a:solidFill>
                <a:latin typeface="Calibri"/>
                <a:ea typeface="+mn-ea"/>
                <a:cs typeface="+mn-cs"/>
              </a:defRPr>
            </a:lvl6pPr>
            <a:lvl7pPr marL="2743200" algn="l" defTabSz="914400" rtl="0" eaLnBrk="1" latinLnBrk="0" hangingPunct="1">
              <a:defRPr sz="1800" kern="1200">
                <a:solidFill>
                  <a:srgbClr val="FFFCF9"/>
                </a:solidFill>
                <a:latin typeface="Calibri"/>
                <a:ea typeface="+mn-ea"/>
                <a:cs typeface="+mn-cs"/>
              </a:defRPr>
            </a:lvl7pPr>
            <a:lvl8pPr marL="3200400" algn="l" defTabSz="914400" rtl="0" eaLnBrk="1" latinLnBrk="0" hangingPunct="1">
              <a:defRPr sz="1800" kern="1200">
                <a:solidFill>
                  <a:srgbClr val="FFFCF9"/>
                </a:solidFill>
                <a:latin typeface="Calibri"/>
                <a:ea typeface="+mn-ea"/>
                <a:cs typeface="+mn-cs"/>
              </a:defRPr>
            </a:lvl8pPr>
            <a:lvl9pPr marL="3657600" algn="l" defTabSz="914400" rtl="0" eaLnBrk="1" latinLnBrk="0" hangingPunct="1">
              <a:defRPr sz="1800" kern="1200">
                <a:solidFill>
                  <a:srgbClr val="FFFCF9"/>
                </a:solidFill>
                <a:latin typeface="Calibri"/>
                <a:ea typeface="+mn-ea"/>
                <a:cs typeface="+mn-cs"/>
              </a:defRPr>
            </a:lvl9pPr>
          </a:lstStyle>
          <a:p/>
        </p:txBody>
      </p:sp>
      <p:sp>
        <p:nvSpPr>
          <p:cNvPr id="8" name="AutoShape 8"/>
          <p:cNvSpPr/>
          <p:nvPr/>
        </p:nvSpPr>
        <p:spPr>
          <a:xfrm>
            <a:off x="4503089" y="1424901"/>
            <a:ext cx="2590123" cy="150638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817018" y="2619049"/>
            <a:ext cx="2871893" cy="3142827"/>
          </a:xfrm>
          <a:prstGeom prst="roundRect">
            <a:avLst/>
          </a:prstGeom>
          <a:solidFill>
            <a:schemeClr val="accent1">
              <a:lumMod val="20000"/>
              <a:lumOff val="80000"/>
              <a:alpha val="90000"/>
            </a:schemeClr>
          </a:solidFill>
          <a:ln w="19050">
            <a:solidFill>
              <a:schemeClr val="accent1">
                <a:alpha val="9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9"/>
                </a:solidFill>
                <a:latin typeface="Calibri"/>
                <a:ea typeface="+mn-ea"/>
                <a:cs typeface="+mn-cs"/>
              </a:defRPr>
            </a:lvl1pPr>
            <a:lvl2pPr marL="457200" algn="l" defTabSz="914400" rtl="0" eaLnBrk="1" latinLnBrk="0" hangingPunct="1">
              <a:defRPr sz="1800" kern="1200">
                <a:solidFill>
                  <a:srgbClr val="FFFCF9"/>
                </a:solidFill>
                <a:latin typeface="Calibri"/>
                <a:ea typeface="+mn-ea"/>
                <a:cs typeface="+mn-cs"/>
              </a:defRPr>
            </a:lvl2pPr>
            <a:lvl3pPr marL="914400" algn="l" defTabSz="914400" rtl="0" eaLnBrk="1" latinLnBrk="0" hangingPunct="1">
              <a:defRPr sz="1800" kern="1200">
                <a:solidFill>
                  <a:srgbClr val="FFFCF9"/>
                </a:solidFill>
                <a:latin typeface="Calibri"/>
                <a:ea typeface="+mn-ea"/>
                <a:cs typeface="+mn-cs"/>
              </a:defRPr>
            </a:lvl3pPr>
            <a:lvl4pPr marL="1371600" algn="l" defTabSz="914400" rtl="0" eaLnBrk="1" latinLnBrk="0" hangingPunct="1">
              <a:defRPr sz="1800" kern="1200">
                <a:solidFill>
                  <a:srgbClr val="FFFCF9"/>
                </a:solidFill>
                <a:latin typeface="Calibri"/>
                <a:ea typeface="+mn-ea"/>
                <a:cs typeface="+mn-cs"/>
              </a:defRPr>
            </a:lvl4pPr>
            <a:lvl5pPr marL="1828800" algn="l" defTabSz="914400" rtl="0" eaLnBrk="1" latinLnBrk="0" hangingPunct="1">
              <a:defRPr sz="1800" kern="1200">
                <a:solidFill>
                  <a:srgbClr val="FFFCF9"/>
                </a:solidFill>
                <a:latin typeface="Calibri"/>
                <a:ea typeface="+mn-ea"/>
                <a:cs typeface="+mn-cs"/>
              </a:defRPr>
            </a:lvl5pPr>
            <a:lvl6pPr marL="2286000" algn="l" defTabSz="914400" rtl="0" eaLnBrk="1" latinLnBrk="0" hangingPunct="1">
              <a:defRPr sz="1800" kern="1200">
                <a:solidFill>
                  <a:srgbClr val="FFFCF9"/>
                </a:solidFill>
                <a:latin typeface="Calibri"/>
                <a:ea typeface="+mn-ea"/>
                <a:cs typeface="+mn-cs"/>
              </a:defRPr>
            </a:lvl6pPr>
            <a:lvl7pPr marL="2743200" algn="l" defTabSz="914400" rtl="0" eaLnBrk="1" latinLnBrk="0" hangingPunct="1">
              <a:defRPr sz="1800" kern="1200">
                <a:solidFill>
                  <a:srgbClr val="FFFCF9"/>
                </a:solidFill>
                <a:latin typeface="Calibri"/>
                <a:ea typeface="+mn-ea"/>
                <a:cs typeface="+mn-cs"/>
              </a:defRPr>
            </a:lvl7pPr>
            <a:lvl8pPr marL="3200400" algn="l" defTabSz="914400" rtl="0" eaLnBrk="1" latinLnBrk="0" hangingPunct="1">
              <a:defRPr sz="1800" kern="1200">
                <a:solidFill>
                  <a:srgbClr val="FFFCF9"/>
                </a:solidFill>
                <a:latin typeface="Calibri"/>
                <a:ea typeface="+mn-ea"/>
                <a:cs typeface="+mn-cs"/>
              </a:defRPr>
            </a:lvl8pPr>
            <a:lvl9pPr marL="3657600" algn="l" defTabSz="914400" rtl="0" eaLnBrk="1" latinLnBrk="0" hangingPunct="1">
              <a:defRPr sz="1800" kern="1200">
                <a:solidFill>
                  <a:srgbClr val="FFFCF9"/>
                </a:solidFill>
                <a:latin typeface="Calibri"/>
                <a:ea typeface="+mn-ea"/>
                <a:cs typeface="+mn-cs"/>
              </a:defRPr>
            </a:lvl9pPr>
          </a:lstStyle>
          <a:p/>
        </p:txBody>
      </p:sp>
      <p:sp>
        <p:nvSpPr>
          <p:cNvPr id="10" name="AutoShape 10"/>
          <p:cNvSpPr/>
          <p:nvPr/>
        </p:nvSpPr>
        <p:spPr>
          <a:xfrm>
            <a:off x="8201329" y="1424901"/>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515258" y="2619049"/>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CF9"/>
                </a:solidFill>
                <a:latin typeface="Calibri"/>
                <a:ea typeface="+mn-ea"/>
                <a:cs typeface="+mn-cs"/>
              </a:defRPr>
            </a:lvl1pPr>
            <a:lvl2pPr marL="457200" algn="l" defTabSz="914400" rtl="0" eaLnBrk="1" latinLnBrk="0" hangingPunct="1">
              <a:defRPr sz="1800" kern="1200">
                <a:solidFill>
                  <a:srgbClr val="FFFCF9"/>
                </a:solidFill>
                <a:latin typeface="Calibri"/>
                <a:ea typeface="+mn-ea"/>
                <a:cs typeface="+mn-cs"/>
              </a:defRPr>
            </a:lvl2pPr>
            <a:lvl3pPr marL="914400" algn="l" defTabSz="914400" rtl="0" eaLnBrk="1" latinLnBrk="0" hangingPunct="1">
              <a:defRPr sz="1800" kern="1200">
                <a:solidFill>
                  <a:srgbClr val="FFFCF9"/>
                </a:solidFill>
                <a:latin typeface="Calibri"/>
                <a:ea typeface="+mn-ea"/>
                <a:cs typeface="+mn-cs"/>
              </a:defRPr>
            </a:lvl3pPr>
            <a:lvl4pPr marL="1371600" algn="l" defTabSz="914400" rtl="0" eaLnBrk="1" latinLnBrk="0" hangingPunct="1">
              <a:defRPr sz="1800" kern="1200">
                <a:solidFill>
                  <a:srgbClr val="FFFCF9"/>
                </a:solidFill>
                <a:latin typeface="Calibri"/>
                <a:ea typeface="+mn-ea"/>
                <a:cs typeface="+mn-cs"/>
              </a:defRPr>
            </a:lvl4pPr>
            <a:lvl5pPr marL="1828800" algn="l" defTabSz="914400" rtl="0" eaLnBrk="1" latinLnBrk="0" hangingPunct="1">
              <a:defRPr sz="1800" kern="1200">
                <a:solidFill>
                  <a:srgbClr val="FFFCF9"/>
                </a:solidFill>
                <a:latin typeface="Calibri"/>
                <a:ea typeface="+mn-ea"/>
                <a:cs typeface="+mn-cs"/>
              </a:defRPr>
            </a:lvl5pPr>
            <a:lvl6pPr marL="2286000" algn="l" defTabSz="914400" rtl="0" eaLnBrk="1" latinLnBrk="0" hangingPunct="1">
              <a:defRPr sz="1800" kern="1200">
                <a:solidFill>
                  <a:srgbClr val="FFFCF9"/>
                </a:solidFill>
                <a:latin typeface="Calibri"/>
                <a:ea typeface="+mn-ea"/>
                <a:cs typeface="+mn-cs"/>
              </a:defRPr>
            </a:lvl6pPr>
            <a:lvl7pPr marL="2743200" algn="l" defTabSz="914400" rtl="0" eaLnBrk="1" latinLnBrk="0" hangingPunct="1">
              <a:defRPr sz="1800" kern="1200">
                <a:solidFill>
                  <a:srgbClr val="FFFCF9"/>
                </a:solidFill>
                <a:latin typeface="Calibri"/>
                <a:ea typeface="+mn-ea"/>
                <a:cs typeface="+mn-cs"/>
              </a:defRPr>
            </a:lvl7pPr>
            <a:lvl8pPr marL="3200400" algn="l" defTabSz="914400" rtl="0" eaLnBrk="1" latinLnBrk="0" hangingPunct="1">
              <a:defRPr sz="1800" kern="1200">
                <a:solidFill>
                  <a:srgbClr val="FFFCF9"/>
                </a:solidFill>
                <a:latin typeface="Calibri"/>
                <a:ea typeface="+mn-ea"/>
                <a:cs typeface="+mn-cs"/>
              </a:defRPr>
            </a:lvl8pPr>
            <a:lvl9pPr marL="3657600" algn="l" defTabSz="914400" rtl="0" eaLnBrk="1" latinLnBrk="0" hangingPunct="1">
              <a:defRPr sz="1800" kern="1200">
                <a:solidFill>
                  <a:srgbClr val="FFFCF9"/>
                </a:solidFill>
                <a:latin typeface="Calibri"/>
                <a:ea typeface="+mn-ea"/>
                <a:cs typeface="+mn-cs"/>
              </a:defRPr>
            </a:lvl9pPr>
          </a:lstStyle>
          <a:p/>
        </p:txBody>
      </p:sp>
      <p:sp>
        <p:nvSpPr>
          <p:cNvPr id="12" name="TextBox 12"/>
          <p:cNvSpPr txBox="1"/>
          <p:nvPr/>
        </p:nvSpPr>
        <p:spPr>
          <a:xfrm>
            <a:off x="1414251"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质量保证需要贯穿软件开发的整个生命周期，包括需求分析、设计、编码、测试、发布和维护等阶段。</a:t>
            </a:r>
          </a:p>
        </p:txBody>
      </p:sp>
      <p:sp>
        <p:nvSpPr>
          <p:cNvPr id="13" name="TextBox 13"/>
          <p:cNvSpPr txBox="1"/>
          <p:nvPr/>
        </p:nvSpPr>
        <p:spPr>
          <a:xfrm>
            <a:off x="4999835"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在每个阶段都需要进行质量保证活动，如审查代码、测试用例、评审文档等，以确保软件质量。</a:t>
            </a:r>
          </a:p>
        </p:txBody>
      </p:sp>
      <p:sp>
        <p:nvSpPr>
          <p:cNvPr id="14" name="TextBox 14"/>
          <p:cNvSpPr txBox="1"/>
          <p:nvPr/>
        </p:nvSpPr>
        <p:spPr>
          <a:xfrm>
            <a:off x="8731942"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质量保证是软件开发过程中的一个重要组成部分，需要与其他活动相互配合，共同推进项目的进展。</a:t>
            </a:r>
          </a:p>
        </p:txBody>
      </p:sp>
      <p:sp>
        <p:nvSpPr>
          <p:cNvPr id="15" name="Freeform 15"/>
          <p:cNvSpPr/>
          <p:nvPr/>
        </p:nvSpPr>
        <p:spPr>
          <a:xfrm>
            <a:off x="3734987" y="1845395"/>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434234" y="1784900"/>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1622109" y="1191768"/>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01</a:t>
            </a:r>
          </a:p>
        </p:txBody>
      </p:sp>
      <p:sp>
        <p:nvSpPr>
          <p:cNvPr id="18" name="TextBox 18"/>
          <p:cNvSpPr txBox="1"/>
          <p:nvPr/>
        </p:nvSpPr>
        <p:spPr>
          <a:xfrm>
            <a:off x="5220252" y="1252051"/>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02</a:t>
            </a:r>
          </a:p>
        </p:txBody>
      </p:sp>
      <p:sp>
        <p:nvSpPr>
          <p:cNvPr id="19" name="TextBox 19"/>
          <p:cNvSpPr txBox="1"/>
          <p:nvPr/>
        </p:nvSpPr>
        <p:spPr>
          <a:xfrm>
            <a:off x="8918492" y="1215599"/>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质量保证贯穿软件开发的全过程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质量保证是全员参与的过程</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质量保证不仅仅是QA团队或质量管理部门的责任，而是全体开发人员的共同责任。</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全员参与可以提高软件质量，减少错误和缺陷，降低维护成本和风险。</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全员参与需要制定规范、培训和激励机制等措施，以提高开发人员的质量意识和责任感。</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软件质量保证的主要方法</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代码审查</a:t>
              </a:r>
            </a:p>
          </p:txBody>
        </p:sp>
      </p:grpSp>
      <p:sp>
        <p:nvSpPr>
          <p:cNvPr id="27" name="AutoShape 27"/>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34" name="TextBox 3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35" name="TextBox 3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
        <p:nvSpPr>
          <p:cNvPr id="36" name="TextBox 36"/>
          <p:cNvSpPr txBox="1"/>
          <p:nvPr/>
        </p:nvSpPr>
        <p:spPr>
          <a:xfrm>
            <a:off x="1123806" y="2695965"/>
            <a:ext cx="2928915" cy="189181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代码审查是一种通过人工检查或使用工具辅助检查代码的方法，目的是发现代码中的错误、漏洞和不符合规范的地方。</a:t>
            </a:r>
          </a:p>
        </p:txBody>
      </p:sp>
      <p:sp>
        <p:nvSpPr>
          <p:cNvPr id="37" name="TextBox 37"/>
          <p:cNvSpPr txBox="1"/>
          <p:nvPr/>
        </p:nvSpPr>
        <p:spPr>
          <a:xfrm>
            <a:off x="4591406" y="2684609"/>
            <a:ext cx="2924175" cy="19145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3">
                    <a:alpha val="100000"/>
                  </a:schemeClr>
                </a:solidFill>
                <a:latin typeface="Microsoft Yahei"/>
                <a:ea typeface="Microsoft Yahei"/>
                <a:cs typeface="Microsoft Yahei"/>
              </a:rPr>
              <a:t>代码审查可以由开发人员自己进行，也可以由其他开发人员或专业人员进行。</a:t>
            </a:r>
          </a:p>
        </p:txBody>
      </p:sp>
      <p:sp>
        <p:nvSpPr>
          <p:cNvPr id="38" name="TextBox 38"/>
          <p:cNvSpPr txBox="1"/>
          <p:nvPr/>
        </p:nvSpPr>
        <p:spPr>
          <a:xfrm>
            <a:off x="8170936" y="2684609"/>
            <a:ext cx="2924175" cy="1914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代码审查可以提高代码质量，减少错误和漏洞，提高软件的可维护性和可扩展性。</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27474" y="2630710"/>
            <a:ext cx="2226278" cy="2226278"/>
            <a:chOff x="1127474" y="2630710"/>
            <a:chExt cx="2226278" cy="2226278"/>
          </a:xfrm>
        </p:grpSpPr>
        <p:sp>
          <p:nvSpPr>
            <p:cNvPr id="3" name="AutoShape 3"/>
            <p:cNvSpPr/>
            <p:nvPr/>
          </p:nvSpPr>
          <p:spPr>
            <a:xfrm>
              <a:off x="1127474" y="2630710"/>
              <a:ext cx="2226278" cy="22262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cxnSp>
        <p:nvCxnSpPr>
          <p:cNvPr id="4" name="Connector 4"/>
          <p:cNvCxnSpPr/>
          <p:nvPr/>
        </p:nvCxnSpPr>
        <p:spPr>
          <a:xfrm>
            <a:off x="3728313" y="2422931"/>
            <a:ext cx="1246133" cy="0"/>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a:off x="4309187" y="3726659"/>
            <a:ext cx="665253" cy="0"/>
          </a:xfrm>
          <a:prstGeom prst="line">
            <a:avLst/>
          </a:prstGeom>
          <a:ln w="12700">
            <a:solidFill>
              <a:schemeClr val="accent4"/>
            </a:solidFill>
            <a:prstDash val="dash"/>
          </a:ln>
        </p:spPr>
        <p:style>
          <a:lnRef idx="0">
            <a:schemeClr val="accent4"/>
          </a:lnRef>
          <a:fillRef idx="1">
            <a:schemeClr val="accent4"/>
          </a:fillRef>
          <a:effectRef idx="0">
            <a:schemeClr val="accent4"/>
          </a:effectRef>
          <a:fontRef idx="minor">
            <a:schemeClr val="lt1"/>
          </a:fontRef>
        </p:style>
      </p:cxnSp>
      <p:cxnSp>
        <p:nvCxnSpPr>
          <p:cNvPr id="6" name="Connector 6"/>
          <p:cNvCxnSpPr/>
          <p:nvPr/>
        </p:nvCxnSpPr>
        <p:spPr>
          <a:xfrm>
            <a:off x="3728313" y="5030388"/>
            <a:ext cx="1246133" cy="0"/>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7" name="Group 7"/>
          <p:cNvGrpSpPr/>
          <p:nvPr/>
        </p:nvGrpSpPr>
        <p:grpSpPr>
          <a:xfrm>
            <a:off x="3098006" y="4715256"/>
            <a:ext cx="630365" cy="630269"/>
            <a:chOff x="3098006" y="4715256"/>
            <a:chExt cx="630365" cy="630269"/>
          </a:xfrm>
        </p:grpSpPr>
        <p:sp>
          <p:nvSpPr>
            <p:cNvPr id="8" name="AutoShape 8"/>
            <p:cNvSpPr/>
            <p:nvPr/>
          </p:nvSpPr>
          <p:spPr>
            <a:xfrm>
              <a:off x="3098006" y="4715256"/>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242405" y="4895659"/>
            <a:ext cx="352711" cy="269463"/>
            <a:chOff x="3242405" y="4895659"/>
            <a:chExt cx="352711" cy="269463"/>
          </a:xfrm>
        </p:grpSpPr>
        <p:sp>
          <p:nvSpPr>
            <p:cNvPr id="10" name="Freeform 10"/>
            <p:cNvSpPr/>
            <p:nvPr/>
          </p:nvSpPr>
          <p:spPr>
            <a:xfrm>
              <a:off x="3242405" y="4895659"/>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371564" y="4966240"/>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098006" y="2107787"/>
            <a:ext cx="630365" cy="630269"/>
            <a:chOff x="3098006" y="2107787"/>
            <a:chExt cx="630365" cy="630269"/>
          </a:xfrm>
        </p:grpSpPr>
        <p:sp>
          <p:nvSpPr>
            <p:cNvPr id="13" name="AutoShape 13"/>
            <p:cNvSpPr/>
            <p:nvPr/>
          </p:nvSpPr>
          <p:spPr>
            <a:xfrm>
              <a:off x="3098006" y="2107787"/>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310033" y="225532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3678841" y="3411474"/>
            <a:ext cx="630365" cy="630269"/>
            <a:chOff x="3678841" y="3411474"/>
            <a:chExt cx="630365" cy="630269"/>
          </a:xfrm>
        </p:grpSpPr>
        <p:sp>
          <p:nvSpPr>
            <p:cNvPr id="16" name="AutoShape 16"/>
            <p:cNvSpPr/>
            <p:nvPr/>
          </p:nvSpPr>
          <p:spPr>
            <a:xfrm>
              <a:off x="3678841" y="3411474"/>
              <a:ext cx="630365" cy="630269"/>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842099" y="3569779"/>
            <a:ext cx="313754" cy="313849"/>
            <a:chOff x="3842099" y="3569779"/>
            <a:chExt cx="313754" cy="313849"/>
          </a:xfrm>
        </p:grpSpPr>
        <p:sp>
          <p:nvSpPr>
            <p:cNvPr id="18" name="Freeform 18"/>
            <p:cNvSpPr/>
            <p:nvPr/>
          </p:nvSpPr>
          <p:spPr>
            <a:xfrm>
              <a:off x="3842099" y="3598926"/>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914965" y="3671697"/>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998309" y="3569779"/>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rot="16200000" flipH="1">
            <a:off x="7464743" y="-536734"/>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rot="16200000" flipH="1">
            <a:off x="4751927"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rot="5400000">
            <a:off x="10177558"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650706" y="2152763"/>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01</a:t>
            </a:r>
          </a:p>
        </p:txBody>
      </p:sp>
      <p:sp>
        <p:nvSpPr>
          <p:cNvPr id="25" name="Freeform 25"/>
          <p:cNvSpPr/>
          <p:nvPr/>
        </p:nvSpPr>
        <p:spPr>
          <a:xfrm rot="16200000" flipH="1">
            <a:off x="7464743" y="766953"/>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4">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rot="16200000" flipH="1">
            <a:off x="4751927"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rot="5400000">
            <a:off x="10177558"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5650706" y="3472386"/>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02</a:t>
            </a:r>
          </a:p>
        </p:txBody>
      </p:sp>
      <p:sp>
        <p:nvSpPr>
          <p:cNvPr id="29" name="Freeform 29"/>
          <p:cNvSpPr/>
          <p:nvPr/>
        </p:nvSpPr>
        <p:spPr>
          <a:xfrm rot="16200000" flipH="1">
            <a:off x="7464743" y="2070735"/>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rot="16200000" flipH="1">
            <a:off x="4751927"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rot="5400000">
            <a:off x="10177558"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5650706" y="4802600"/>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03</a:t>
            </a:r>
          </a:p>
        </p:txBody>
      </p:sp>
      <p:sp>
        <p:nvSpPr>
          <p:cNvPr id="33" name="Freeform 33"/>
          <p:cNvSpPr/>
          <p:nvPr/>
        </p:nvSpPr>
        <p:spPr>
          <a:xfrm>
            <a:off x="1877711" y="3429001"/>
            <a:ext cx="725805" cy="725805"/>
          </a:xfrm>
          <a:custGeom>
            <a:rect l="l" t="t" r="r" b="b"/>
            <a:pathLst>
              <a:path w="442"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342361" y="1913983"/>
            <a:ext cx="4203080" cy="1017878"/>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单元测试是一种针对代码单元的测试，目的是确保每个单元的功能正确性。</a:t>
            </a:r>
            <a:endParaRPr lang="en-US" sz="1100"/>
          </a:p>
        </p:txBody>
      </p:sp>
      <p:sp>
        <p:nvSpPr>
          <p:cNvPr id="35" name="AutoShape 35"/>
          <p:cNvSpPr/>
          <p:nvPr/>
        </p:nvSpPr>
        <p:spPr>
          <a:xfrm>
            <a:off x="6329284" y="3234910"/>
            <a:ext cx="4203080" cy="1017878"/>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单元测试通常由开发人员编写，并在开发过程中进行。</a:t>
            </a:r>
            <a:endParaRPr lang="en-US" sz="1100"/>
          </a:p>
        </p:txBody>
      </p:sp>
      <p:sp>
        <p:nvSpPr>
          <p:cNvPr id="36" name="AutoShape 36"/>
          <p:cNvSpPr/>
          <p:nvPr/>
        </p:nvSpPr>
        <p:spPr>
          <a:xfrm>
            <a:off x="6329284" y="4521452"/>
            <a:ext cx="4203080" cy="1017878"/>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单元测试可以发现代码中的错误和异常情况，提高代码的可靠性和稳定性。</a:t>
            </a:r>
            <a:endParaRPr lang="en-US" sz="1100"/>
          </a:p>
        </p:txBody>
      </p:sp>
      <p:grpSp>
        <p:nvGrpSpPr>
          <p:cNvPr id="37" name="Group 37"/>
          <p:cNvGrpSpPr/>
          <p:nvPr/>
        </p:nvGrpSpPr>
        <p:grpSpPr>
          <a:xfrm>
            <a:off x="454963" y="93878"/>
            <a:ext cx="10641129" cy="914400"/>
            <a:chOff x="454963" y="93878"/>
            <a:chExt cx="10641129" cy="914400"/>
          </a:xfrm>
        </p:grpSpPr>
        <p:sp>
          <p:nvSpPr>
            <p:cNvPr id="38" name="AutoShape 3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TextBox 5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单元测试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197479" y="2448496"/>
            <a:ext cx="1568482" cy="1639538"/>
            <a:chOff x="6197479" y="2448496"/>
            <a:chExt cx="1568482" cy="1639538"/>
          </a:xfrm>
        </p:grpSpPr>
        <p:sp>
          <p:nvSpPr>
            <p:cNvPr id="3" name="Freeform 3"/>
            <p:cNvSpPr/>
            <p:nvPr/>
          </p:nvSpPr>
          <p:spPr>
            <a:xfrm rot="15417784">
              <a:off x="6197479" y="2448496"/>
              <a:ext cx="1568482" cy="1639538"/>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0817784">
              <a:off x="6791744" y="3078289"/>
              <a:ext cx="380048" cy="38004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7798918" y="1874806"/>
            <a:ext cx="3224117" cy="3370231"/>
            <a:chOff x="7798918" y="1874806"/>
            <a:chExt cx="3224117" cy="3370231"/>
          </a:xfrm>
        </p:grpSpPr>
        <p:sp>
          <p:nvSpPr>
            <p:cNvPr id="6" name="Freeform 6"/>
            <p:cNvSpPr/>
            <p:nvPr/>
          </p:nvSpPr>
          <p:spPr>
            <a:xfrm rot="16200000">
              <a:off x="7798918" y="1874806"/>
              <a:ext cx="3224117" cy="3370231"/>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0817784">
              <a:off x="9070791" y="3201543"/>
              <a:ext cx="680371" cy="68037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979101" y="4077938"/>
            <a:ext cx="977456" cy="1021747"/>
            <a:chOff x="6979101" y="4077938"/>
            <a:chExt cx="977456" cy="1021747"/>
          </a:xfrm>
        </p:grpSpPr>
        <p:sp>
          <p:nvSpPr>
            <p:cNvPr id="9" name="Freeform 9"/>
            <p:cNvSpPr/>
            <p:nvPr/>
          </p:nvSpPr>
          <p:spPr>
            <a:xfrm rot="16200000">
              <a:off x="6979101" y="4077938"/>
              <a:ext cx="977456" cy="1021747"/>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349433" y="4470368"/>
              <a:ext cx="236887" cy="23688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集成测试</a:t>
              </a:r>
            </a:p>
          </p:txBody>
        </p:sp>
      </p:grpSp>
      <p:sp>
        <p:nvSpPr>
          <p:cNvPr id="33" name="AutoShape 33"/>
          <p:cNvSpPr/>
          <p:nvPr/>
        </p:nvSpPr>
        <p:spPr>
          <a:xfrm>
            <a:off x="579283" y="2049017"/>
            <a:ext cx="584258" cy="584258"/>
          </a:xfrm>
          <a:prstGeom prst="ellipse">
            <a:avLst/>
          </a:prstGeom>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9"/>
                </a:solidFill>
                <a:latin typeface="Calibri"/>
                <a:ea typeface="+mn-ea"/>
                <a:cs typeface="+mn-cs"/>
              </a:defRPr>
            </a:lvl1pPr>
            <a:lvl2pPr marL="457200" algn="l" defTabSz="914400" rtl="0" eaLnBrk="1" latinLnBrk="0" hangingPunct="1">
              <a:defRPr sz="1800" kern="1200">
                <a:solidFill>
                  <a:srgbClr val="FFFCF9"/>
                </a:solidFill>
                <a:latin typeface="Calibri"/>
                <a:ea typeface="+mn-ea"/>
                <a:cs typeface="+mn-cs"/>
              </a:defRPr>
            </a:lvl2pPr>
            <a:lvl3pPr marL="914400" algn="l" defTabSz="914400" rtl="0" eaLnBrk="1" latinLnBrk="0" hangingPunct="1">
              <a:defRPr sz="1800" kern="1200">
                <a:solidFill>
                  <a:srgbClr val="FFFCF9"/>
                </a:solidFill>
                <a:latin typeface="Calibri"/>
                <a:ea typeface="+mn-ea"/>
                <a:cs typeface="+mn-cs"/>
              </a:defRPr>
            </a:lvl3pPr>
            <a:lvl4pPr marL="1371600" algn="l" defTabSz="914400" rtl="0" eaLnBrk="1" latinLnBrk="0" hangingPunct="1">
              <a:defRPr sz="1800" kern="1200">
                <a:solidFill>
                  <a:srgbClr val="FFFCF9"/>
                </a:solidFill>
                <a:latin typeface="Calibri"/>
                <a:ea typeface="+mn-ea"/>
                <a:cs typeface="+mn-cs"/>
              </a:defRPr>
            </a:lvl4pPr>
            <a:lvl5pPr marL="1828800" algn="l" defTabSz="914400" rtl="0" eaLnBrk="1" latinLnBrk="0" hangingPunct="1">
              <a:defRPr sz="1800" kern="1200">
                <a:solidFill>
                  <a:srgbClr val="FFFCF9"/>
                </a:solidFill>
                <a:latin typeface="Calibri"/>
                <a:ea typeface="+mn-ea"/>
                <a:cs typeface="+mn-cs"/>
              </a:defRPr>
            </a:lvl5pPr>
            <a:lvl6pPr marL="2286000" algn="l" defTabSz="914400" rtl="0" eaLnBrk="1" latinLnBrk="0" hangingPunct="1">
              <a:defRPr sz="1800" kern="1200">
                <a:solidFill>
                  <a:srgbClr val="FFFCF9"/>
                </a:solidFill>
                <a:latin typeface="Calibri"/>
                <a:ea typeface="+mn-ea"/>
                <a:cs typeface="+mn-cs"/>
              </a:defRPr>
            </a:lvl6pPr>
            <a:lvl7pPr marL="2743200" algn="l" defTabSz="914400" rtl="0" eaLnBrk="1" latinLnBrk="0" hangingPunct="1">
              <a:defRPr sz="1800" kern="1200">
                <a:solidFill>
                  <a:srgbClr val="FFFCF9"/>
                </a:solidFill>
                <a:latin typeface="Calibri"/>
                <a:ea typeface="+mn-ea"/>
                <a:cs typeface="+mn-cs"/>
              </a:defRPr>
            </a:lvl7pPr>
            <a:lvl8pPr marL="3200400" algn="l" defTabSz="914400" rtl="0" eaLnBrk="1" latinLnBrk="0" hangingPunct="1">
              <a:defRPr sz="1800" kern="1200">
                <a:solidFill>
                  <a:srgbClr val="FFFCF9"/>
                </a:solidFill>
                <a:latin typeface="Calibri"/>
                <a:ea typeface="+mn-ea"/>
                <a:cs typeface="+mn-cs"/>
              </a:defRPr>
            </a:lvl8pPr>
            <a:lvl9pPr marL="3657600" algn="l" defTabSz="914400" rtl="0" eaLnBrk="1" latinLnBrk="0" hangingPunct="1">
              <a:defRPr sz="1800" kern="1200">
                <a:solidFill>
                  <a:srgbClr val="FFFCF9"/>
                </a:solidFill>
                <a:latin typeface="Calibri"/>
                <a:ea typeface="+mn-ea"/>
                <a:cs typeface="+mn-cs"/>
              </a:defRPr>
            </a:lvl9pPr>
          </a:lstStyle>
          <a:p/>
        </p:txBody>
      </p:sp>
      <p:sp>
        <p:nvSpPr>
          <p:cNvPr id="34" name="AutoShape 34"/>
          <p:cNvSpPr/>
          <p:nvPr/>
        </p:nvSpPr>
        <p:spPr>
          <a:xfrm>
            <a:off x="674589" y="2156678"/>
            <a:ext cx="395855"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1">
                    <a:alpha val="100000"/>
                  </a:schemeClr>
                </a:solidFill>
                <a:latin typeface="Microsoft Yahei"/>
                <a:ea typeface="Microsoft Yahei"/>
                <a:cs typeface="Microsoft Yahei"/>
              </a:rPr>
              <a:t>01</a:t>
            </a:r>
            <a:endParaRPr lang="en-US" sz="1100"/>
          </a:p>
        </p:txBody>
      </p:sp>
      <p:sp>
        <p:nvSpPr>
          <p:cNvPr id="35" name="TextBox 35"/>
          <p:cNvSpPr txBox="1"/>
          <p:nvPr/>
        </p:nvSpPr>
        <p:spPr>
          <a:xfrm>
            <a:off x="1350983" y="1947863"/>
            <a:ext cx="4120112" cy="786566"/>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集成测试是一种测试方法，目的是检查多个单元或模块之间的集成和交互是否正常。</a:t>
            </a:r>
          </a:p>
        </p:txBody>
      </p:sp>
      <p:sp>
        <p:nvSpPr>
          <p:cNvPr id="36" name="AutoShape 36"/>
          <p:cNvSpPr/>
          <p:nvPr/>
        </p:nvSpPr>
        <p:spPr>
          <a:xfrm>
            <a:off x="579283" y="3218181"/>
            <a:ext cx="584258" cy="584258"/>
          </a:xfrm>
          <a:prstGeom prst="ellipse">
            <a:avLst/>
          </a:prstGeom>
          <a:ln w="19050">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CF9"/>
                </a:solidFill>
                <a:latin typeface="Calibri"/>
                <a:ea typeface="+mn-ea"/>
                <a:cs typeface="+mn-cs"/>
              </a:defRPr>
            </a:lvl1pPr>
            <a:lvl2pPr marL="457200" algn="l" defTabSz="914400" rtl="0" eaLnBrk="1" latinLnBrk="0" hangingPunct="1">
              <a:defRPr sz="1800" kern="1200">
                <a:solidFill>
                  <a:srgbClr val="FFFCF9"/>
                </a:solidFill>
                <a:latin typeface="Calibri"/>
                <a:ea typeface="+mn-ea"/>
                <a:cs typeface="+mn-cs"/>
              </a:defRPr>
            </a:lvl2pPr>
            <a:lvl3pPr marL="914400" algn="l" defTabSz="914400" rtl="0" eaLnBrk="1" latinLnBrk="0" hangingPunct="1">
              <a:defRPr sz="1800" kern="1200">
                <a:solidFill>
                  <a:srgbClr val="FFFCF9"/>
                </a:solidFill>
                <a:latin typeface="Calibri"/>
                <a:ea typeface="+mn-ea"/>
                <a:cs typeface="+mn-cs"/>
              </a:defRPr>
            </a:lvl3pPr>
            <a:lvl4pPr marL="1371600" algn="l" defTabSz="914400" rtl="0" eaLnBrk="1" latinLnBrk="0" hangingPunct="1">
              <a:defRPr sz="1800" kern="1200">
                <a:solidFill>
                  <a:srgbClr val="FFFCF9"/>
                </a:solidFill>
                <a:latin typeface="Calibri"/>
                <a:ea typeface="+mn-ea"/>
                <a:cs typeface="+mn-cs"/>
              </a:defRPr>
            </a:lvl4pPr>
            <a:lvl5pPr marL="1828800" algn="l" defTabSz="914400" rtl="0" eaLnBrk="1" latinLnBrk="0" hangingPunct="1">
              <a:defRPr sz="1800" kern="1200">
                <a:solidFill>
                  <a:srgbClr val="FFFCF9"/>
                </a:solidFill>
                <a:latin typeface="Calibri"/>
                <a:ea typeface="+mn-ea"/>
                <a:cs typeface="+mn-cs"/>
              </a:defRPr>
            </a:lvl5pPr>
            <a:lvl6pPr marL="2286000" algn="l" defTabSz="914400" rtl="0" eaLnBrk="1" latinLnBrk="0" hangingPunct="1">
              <a:defRPr sz="1800" kern="1200">
                <a:solidFill>
                  <a:srgbClr val="FFFCF9"/>
                </a:solidFill>
                <a:latin typeface="Calibri"/>
                <a:ea typeface="+mn-ea"/>
                <a:cs typeface="+mn-cs"/>
              </a:defRPr>
            </a:lvl6pPr>
            <a:lvl7pPr marL="2743200" algn="l" defTabSz="914400" rtl="0" eaLnBrk="1" latinLnBrk="0" hangingPunct="1">
              <a:defRPr sz="1800" kern="1200">
                <a:solidFill>
                  <a:srgbClr val="FFFCF9"/>
                </a:solidFill>
                <a:latin typeface="Calibri"/>
                <a:ea typeface="+mn-ea"/>
                <a:cs typeface="+mn-cs"/>
              </a:defRPr>
            </a:lvl7pPr>
            <a:lvl8pPr marL="3200400" algn="l" defTabSz="914400" rtl="0" eaLnBrk="1" latinLnBrk="0" hangingPunct="1">
              <a:defRPr sz="1800" kern="1200">
                <a:solidFill>
                  <a:srgbClr val="FFFCF9"/>
                </a:solidFill>
                <a:latin typeface="Calibri"/>
                <a:ea typeface="+mn-ea"/>
                <a:cs typeface="+mn-cs"/>
              </a:defRPr>
            </a:lvl8pPr>
            <a:lvl9pPr marL="3657600" algn="l" defTabSz="914400" rtl="0" eaLnBrk="1" latinLnBrk="0" hangingPunct="1">
              <a:defRPr sz="1800" kern="1200">
                <a:solidFill>
                  <a:srgbClr val="FFFCF9"/>
                </a:solidFill>
                <a:latin typeface="Calibri"/>
                <a:ea typeface="+mn-ea"/>
                <a:cs typeface="+mn-cs"/>
              </a:defRPr>
            </a:lvl9pPr>
          </a:lstStyle>
          <a:p/>
        </p:txBody>
      </p:sp>
      <p:sp>
        <p:nvSpPr>
          <p:cNvPr id="37" name="AutoShape 37"/>
          <p:cNvSpPr/>
          <p:nvPr/>
        </p:nvSpPr>
        <p:spPr>
          <a:xfrm>
            <a:off x="655539" y="3325842"/>
            <a:ext cx="453011"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2">
                    <a:alpha val="100000"/>
                  </a:schemeClr>
                </a:solidFill>
                <a:latin typeface="Microsoft Yahei"/>
                <a:ea typeface="Microsoft Yahei"/>
                <a:cs typeface="Microsoft Yahei"/>
              </a:rPr>
              <a:t>02</a:t>
            </a:r>
            <a:endParaRPr lang="en-US" sz="1100"/>
          </a:p>
        </p:txBody>
      </p:sp>
      <p:sp>
        <p:nvSpPr>
          <p:cNvPr id="38" name="TextBox 38"/>
          <p:cNvSpPr txBox="1"/>
          <p:nvPr/>
        </p:nvSpPr>
        <p:spPr>
          <a:xfrm>
            <a:off x="1350983" y="3110437"/>
            <a:ext cx="4114800" cy="799744"/>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集成测试通常在单元测试之后进行，以确保模块之间的集成和交互没有问题。</a:t>
            </a:r>
          </a:p>
        </p:txBody>
      </p:sp>
      <p:sp>
        <p:nvSpPr>
          <p:cNvPr id="39" name="AutoShape 39"/>
          <p:cNvSpPr/>
          <p:nvPr/>
        </p:nvSpPr>
        <p:spPr>
          <a:xfrm>
            <a:off x="575049" y="4441785"/>
            <a:ext cx="584258" cy="584258"/>
          </a:xfrm>
          <a:prstGeom prst="ellipse">
            <a:avLst/>
          </a:prstGeom>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CF9"/>
                </a:solidFill>
                <a:latin typeface="Calibri"/>
                <a:ea typeface="+mn-ea"/>
                <a:cs typeface="+mn-cs"/>
              </a:defRPr>
            </a:lvl1pPr>
            <a:lvl2pPr marL="457200" algn="l" defTabSz="914400" rtl="0" eaLnBrk="1" latinLnBrk="0" hangingPunct="1">
              <a:defRPr sz="1800" kern="1200">
                <a:solidFill>
                  <a:srgbClr val="FFFCF9"/>
                </a:solidFill>
                <a:latin typeface="Calibri"/>
                <a:ea typeface="+mn-ea"/>
                <a:cs typeface="+mn-cs"/>
              </a:defRPr>
            </a:lvl2pPr>
            <a:lvl3pPr marL="914400" algn="l" defTabSz="914400" rtl="0" eaLnBrk="1" latinLnBrk="0" hangingPunct="1">
              <a:defRPr sz="1800" kern="1200">
                <a:solidFill>
                  <a:srgbClr val="FFFCF9"/>
                </a:solidFill>
                <a:latin typeface="Calibri"/>
                <a:ea typeface="+mn-ea"/>
                <a:cs typeface="+mn-cs"/>
              </a:defRPr>
            </a:lvl3pPr>
            <a:lvl4pPr marL="1371600" algn="l" defTabSz="914400" rtl="0" eaLnBrk="1" latinLnBrk="0" hangingPunct="1">
              <a:defRPr sz="1800" kern="1200">
                <a:solidFill>
                  <a:srgbClr val="FFFCF9"/>
                </a:solidFill>
                <a:latin typeface="Calibri"/>
                <a:ea typeface="+mn-ea"/>
                <a:cs typeface="+mn-cs"/>
              </a:defRPr>
            </a:lvl4pPr>
            <a:lvl5pPr marL="1828800" algn="l" defTabSz="914400" rtl="0" eaLnBrk="1" latinLnBrk="0" hangingPunct="1">
              <a:defRPr sz="1800" kern="1200">
                <a:solidFill>
                  <a:srgbClr val="FFFCF9"/>
                </a:solidFill>
                <a:latin typeface="Calibri"/>
                <a:ea typeface="+mn-ea"/>
                <a:cs typeface="+mn-cs"/>
              </a:defRPr>
            </a:lvl5pPr>
            <a:lvl6pPr marL="2286000" algn="l" defTabSz="914400" rtl="0" eaLnBrk="1" latinLnBrk="0" hangingPunct="1">
              <a:defRPr sz="1800" kern="1200">
                <a:solidFill>
                  <a:srgbClr val="FFFCF9"/>
                </a:solidFill>
                <a:latin typeface="Calibri"/>
                <a:ea typeface="+mn-ea"/>
                <a:cs typeface="+mn-cs"/>
              </a:defRPr>
            </a:lvl6pPr>
            <a:lvl7pPr marL="2743200" algn="l" defTabSz="914400" rtl="0" eaLnBrk="1" latinLnBrk="0" hangingPunct="1">
              <a:defRPr sz="1800" kern="1200">
                <a:solidFill>
                  <a:srgbClr val="FFFCF9"/>
                </a:solidFill>
                <a:latin typeface="Calibri"/>
                <a:ea typeface="+mn-ea"/>
                <a:cs typeface="+mn-cs"/>
              </a:defRPr>
            </a:lvl7pPr>
            <a:lvl8pPr marL="3200400" algn="l" defTabSz="914400" rtl="0" eaLnBrk="1" latinLnBrk="0" hangingPunct="1">
              <a:defRPr sz="1800" kern="1200">
                <a:solidFill>
                  <a:srgbClr val="FFFCF9"/>
                </a:solidFill>
                <a:latin typeface="Calibri"/>
                <a:ea typeface="+mn-ea"/>
                <a:cs typeface="+mn-cs"/>
              </a:defRPr>
            </a:lvl8pPr>
            <a:lvl9pPr marL="3657600" algn="l" defTabSz="914400" rtl="0" eaLnBrk="1" latinLnBrk="0" hangingPunct="1">
              <a:defRPr sz="1800" kern="1200">
                <a:solidFill>
                  <a:srgbClr val="FFFCF9"/>
                </a:solidFill>
                <a:latin typeface="Calibri"/>
                <a:ea typeface="+mn-ea"/>
                <a:cs typeface="+mn-cs"/>
              </a:defRPr>
            </a:lvl9pPr>
          </a:lstStyle>
          <a:p/>
        </p:txBody>
      </p:sp>
      <p:sp>
        <p:nvSpPr>
          <p:cNvPr id="40" name="AutoShape 40"/>
          <p:cNvSpPr/>
          <p:nvPr/>
        </p:nvSpPr>
        <p:spPr>
          <a:xfrm>
            <a:off x="642204" y="4549446"/>
            <a:ext cx="453011"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3">
                    <a:alpha val="100000"/>
                  </a:schemeClr>
                </a:solidFill>
                <a:latin typeface="Microsoft Yahei"/>
                <a:ea typeface="Microsoft Yahei"/>
                <a:cs typeface="Microsoft Yahei"/>
              </a:rPr>
              <a:t>03</a:t>
            </a:r>
            <a:endParaRPr lang="en-US" sz="1100"/>
          </a:p>
        </p:txBody>
      </p:sp>
      <p:sp>
        <p:nvSpPr>
          <p:cNvPr id="41" name="TextBox 41"/>
          <p:cNvSpPr txBox="1"/>
          <p:nvPr/>
        </p:nvSpPr>
        <p:spPr>
          <a:xfrm>
            <a:off x="1350983" y="4340631"/>
            <a:ext cx="4114800" cy="786566"/>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集成测试可以发现模块之间的错误和问题，提高软件的可靠性和稳定性。</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37250" r="37250"/>
          <a:stretch>
            <a:fillRect/>
          </a:stretch>
        </p:blipFill>
        <p:spPr>
          <a:xfrm>
            <a:off x="-484350" y="1584357"/>
            <a:ext cx="4575951"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系统测试可以发现系统级的错误和问题，提高软件的可靠性和稳定性。</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系统测试是一种测试方法，目的是检查整个软件系统是否符合需求和设计要求。</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系统测试通常在集成测试之后进行，以确保整个软件系统没有问题。</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系统测试</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https://d.book118.com/446223201101010050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5C0B15"/>
      </a:dk1>
      <a:lt1>
        <a:srgbClr val="FFFCF9"/>
      </a:lt1>
      <a:dk2>
        <a:srgbClr val="000000"/>
      </a:dk2>
      <a:lt2>
        <a:srgbClr val="FFFFFF"/>
      </a:lt2>
      <a:accent1>
        <a:srgbClr val="BA242F"/>
      </a:accent1>
      <a:accent2>
        <a:srgbClr val="C49E6D"/>
      </a:accent2>
      <a:accent3>
        <a:srgbClr val="E71A34"/>
      </a:accent3>
      <a:accent4>
        <a:srgbClr val="E8C496"/>
      </a:accent4>
      <a:accent5>
        <a:srgbClr val="EA6A6A"/>
      </a:accent5>
      <a:accent6>
        <a:srgbClr val="979797"/>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2024-09-15T14:20:44.387</cp:lastPrinted>
  <dcterms:created xsi:type="dcterms:W3CDTF">2024-09-15T06:20:44Z</dcterms:created>
  <dcterms:modified xsi:type="dcterms:W3CDTF">2024-09-15T06:20:46Z</dcterms:modified>
</cp:coreProperties>
</file>