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B3E8FE-5F21-401A-8EC8-B56A15731D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0C2E6D-91B5-41F9-BA13-844D4E48C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99D009-C154-4941-9472-D02B28E5F4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974FC0-F72E-48E7-8894-D2642D566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16E5A5-22A6-4956-8324-07A3E51D74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4CD2CF-2FC2-458B-B3C8-4960A256C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F89A29-7833-4325-898C-98AF316B5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21DE4D-7975-4B28-B81B-265FAAD71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97E83-8316-4BC2-9A29-5F11F5630F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7A711-8703-4DD2-8A20-5458FE650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4FD8D3-14BC-4787-AA76-0731FFD4C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23413110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财务业务一体化任务十二工资管理系统信息化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工资管理系统信息化概述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工资管理系统信息化的实施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工资管理系统信息化的优势与挑战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工资管理系统信息化的未来展望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6743355" y="1681124"/>
            <a:ext cx="2074094" cy="2320671"/>
            <a:chOff x="6743355" y="1681124"/>
            <a:chExt cx="2074094" cy="2320671"/>
          </a:xfrm>
        </p:grpSpPr>
        <p:sp>
          <p:nvSpPr>
            <p:cNvPr id="25" name="Freeform 25"/>
            <p:cNvSpPr/>
            <p:nvPr/>
          </p:nvSpPr>
          <p:spPr>
            <a:xfrm>
              <a:off x="6743355" y="1681124"/>
              <a:ext cx="2074094" cy="1546479"/>
            </a:xfrm>
            <a:custGeom>
              <a:rect l="l" t="t" r="r" b="b"/>
              <a:pathLst>
                <a:path w="1186" h="837">
                  <a:moveTo>
                    <a:pt x="0" y="246"/>
                  </a:moveTo>
                  <a:lnTo>
                    <a:pt x="0" y="246"/>
                  </a:lnTo>
                  <a:lnTo>
                    <a:pt x="58" y="218"/>
                  </a:lnTo>
                  <a:lnTo>
                    <a:pt x="120" y="192"/>
                  </a:lnTo>
                  <a:lnTo>
                    <a:pt x="182" y="167"/>
                  </a:lnTo>
                  <a:lnTo>
                    <a:pt x="248" y="144"/>
                  </a:lnTo>
                  <a:lnTo>
                    <a:pt x="316" y="121"/>
                  </a:lnTo>
                  <a:lnTo>
                    <a:pt x="386" y="101"/>
                  </a:lnTo>
                  <a:lnTo>
                    <a:pt x="459" y="82"/>
                  </a:lnTo>
                  <a:lnTo>
                    <a:pt x="533" y="65"/>
                  </a:lnTo>
                  <a:lnTo>
                    <a:pt x="610" y="51"/>
                  </a:lnTo>
                  <a:lnTo>
                    <a:pt x="687" y="38"/>
                  </a:lnTo>
                  <a:lnTo>
                    <a:pt x="767" y="27"/>
                  </a:lnTo>
                  <a:lnTo>
                    <a:pt x="848" y="17"/>
                  </a:lnTo>
                  <a:lnTo>
                    <a:pt x="930" y="10"/>
                  </a:lnTo>
                  <a:lnTo>
                    <a:pt x="1015" y="4"/>
                  </a:lnTo>
                  <a:lnTo>
                    <a:pt x="1099" y="1"/>
                  </a:lnTo>
                  <a:lnTo>
                    <a:pt x="1186" y="0"/>
                  </a:lnTo>
                  <a:lnTo>
                    <a:pt x="1186" y="837"/>
                  </a:lnTo>
                  <a:lnTo>
                    <a:pt x="0" y="246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743355" y="2135657"/>
              <a:ext cx="2074094" cy="1866138"/>
            </a:xfrm>
            <a:custGeom>
              <a:rect l="l" t="t" r="r" b="b"/>
              <a:pathLst>
                <a:path w="1186" h="1010">
                  <a:moveTo>
                    <a:pt x="1186" y="591"/>
                  </a:moveTo>
                  <a:lnTo>
                    <a:pt x="0" y="0"/>
                  </a:lnTo>
                  <a:lnTo>
                    <a:pt x="0" y="419"/>
                  </a:lnTo>
                  <a:lnTo>
                    <a:pt x="1186" y="1010"/>
                  </a:lnTo>
                  <a:lnTo>
                    <a:pt x="1186" y="591"/>
                  </a:lnTo>
                  <a:close/>
                </a:path>
              </a:pathLst>
            </a:custGeom>
            <a:solidFill>
              <a:srgbClr val="DDDDD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8817538" y="1875910"/>
            <a:ext cx="2074094" cy="2125980"/>
            <a:chOff x="8817538" y="1875910"/>
            <a:chExt cx="2074094" cy="2125980"/>
          </a:xfrm>
        </p:grpSpPr>
        <p:sp>
          <p:nvSpPr>
            <p:cNvPr id="28" name="Freeform 28"/>
            <p:cNvSpPr/>
            <p:nvPr/>
          </p:nvSpPr>
          <p:spPr>
            <a:xfrm>
              <a:off x="8817538" y="1875910"/>
              <a:ext cx="2074094" cy="1547813"/>
            </a:xfrm>
            <a:custGeom>
              <a:rect l="l" t="t" r="r" b="b"/>
              <a:pathLst>
                <a:path w="1185" h="838">
                  <a:moveTo>
                    <a:pt x="1185" y="245"/>
                  </a:moveTo>
                  <a:lnTo>
                    <a:pt x="1185" y="245"/>
                  </a:lnTo>
                  <a:lnTo>
                    <a:pt x="1127" y="218"/>
                  </a:lnTo>
                  <a:lnTo>
                    <a:pt x="1065" y="191"/>
                  </a:lnTo>
                  <a:lnTo>
                    <a:pt x="1003" y="167"/>
                  </a:lnTo>
                  <a:lnTo>
                    <a:pt x="937" y="143"/>
                  </a:lnTo>
                  <a:lnTo>
                    <a:pt x="869" y="121"/>
                  </a:lnTo>
                  <a:lnTo>
                    <a:pt x="799" y="101"/>
                  </a:lnTo>
                  <a:lnTo>
                    <a:pt x="726" y="83"/>
                  </a:lnTo>
                  <a:lnTo>
                    <a:pt x="652" y="66"/>
                  </a:lnTo>
                  <a:lnTo>
                    <a:pt x="575" y="50"/>
                  </a:lnTo>
                  <a:lnTo>
                    <a:pt x="498" y="37"/>
                  </a:lnTo>
                  <a:lnTo>
                    <a:pt x="418" y="26"/>
                  </a:lnTo>
                  <a:lnTo>
                    <a:pt x="337" y="17"/>
                  </a:lnTo>
                  <a:lnTo>
                    <a:pt x="255" y="10"/>
                  </a:lnTo>
                  <a:lnTo>
                    <a:pt x="170" y="5"/>
                  </a:lnTo>
                  <a:lnTo>
                    <a:pt x="86" y="2"/>
                  </a:lnTo>
                  <a:lnTo>
                    <a:pt x="0" y="0"/>
                  </a:lnTo>
                  <a:lnTo>
                    <a:pt x="0" y="838"/>
                  </a:lnTo>
                  <a:lnTo>
                    <a:pt x="1185" y="24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8817538" y="2328443"/>
              <a:ext cx="2074094" cy="1673447"/>
            </a:xfrm>
            <a:custGeom>
              <a:rect l="l" t="t" r="r" b="b"/>
              <a:pathLst>
                <a:path w="1185" h="905">
                  <a:moveTo>
                    <a:pt x="0" y="593"/>
                  </a:moveTo>
                  <a:lnTo>
                    <a:pt x="1185" y="0"/>
                  </a:lnTo>
                  <a:lnTo>
                    <a:pt x="1185" y="315"/>
                  </a:lnTo>
                  <a:lnTo>
                    <a:pt x="0" y="906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882896" y="1940109"/>
            <a:ext cx="2932659" cy="2059781"/>
            <a:chOff x="5882896" y="1940109"/>
            <a:chExt cx="2932659" cy="2059781"/>
          </a:xfrm>
        </p:grpSpPr>
        <p:sp>
          <p:nvSpPr>
            <p:cNvPr id="31" name="Freeform 31"/>
            <p:cNvSpPr/>
            <p:nvPr/>
          </p:nvSpPr>
          <p:spPr>
            <a:xfrm>
              <a:off x="5882896" y="1940109"/>
              <a:ext cx="2932659" cy="1093565"/>
            </a:xfrm>
            <a:custGeom>
              <a:rect l="l" t="t" r="r" b="b"/>
              <a:pathLst>
                <a:path w="1676" h="592">
                  <a:moveTo>
                    <a:pt x="1676" y="592"/>
                  </a:moveTo>
                  <a:lnTo>
                    <a:pt x="490" y="0"/>
                  </a:lnTo>
                  <a:lnTo>
                    <a:pt x="436" y="28"/>
                  </a:lnTo>
                  <a:lnTo>
                    <a:pt x="383" y="60"/>
                  </a:lnTo>
                  <a:lnTo>
                    <a:pt x="333" y="91"/>
                  </a:lnTo>
                  <a:lnTo>
                    <a:pt x="286" y="124"/>
                  </a:lnTo>
                  <a:lnTo>
                    <a:pt x="242" y="158"/>
                  </a:lnTo>
                  <a:lnTo>
                    <a:pt x="202" y="194"/>
                  </a:lnTo>
                  <a:lnTo>
                    <a:pt x="165" y="229"/>
                  </a:lnTo>
                  <a:lnTo>
                    <a:pt x="131" y="266"/>
                  </a:lnTo>
                  <a:lnTo>
                    <a:pt x="101" y="305"/>
                  </a:lnTo>
                  <a:lnTo>
                    <a:pt x="88" y="323"/>
                  </a:lnTo>
                  <a:lnTo>
                    <a:pt x="75" y="343"/>
                  </a:lnTo>
                  <a:lnTo>
                    <a:pt x="64" y="363"/>
                  </a:lnTo>
                  <a:lnTo>
                    <a:pt x="53" y="383"/>
                  </a:lnTo>
                  <a:lnTo>
                    <a:pt x="43" y="403"/>
                  </a:lnTo>
                  <a:lnTo>
                    <a:pt x="34" y="423"/>
                  </a:lnTo>
                  <a:lnTo>
                    <a:pt x="25" y="444"/>
                  </a:lnTo>
                  <a:lnTo>
                    <a:pt x="20" y="464"/>
                  </a:lnTo>
                  <a:lnTo>
                    <a:pt x="13" y="486"/>
                  </a:lnTo>
                  <a:lnTo>
                    <a:pt x="8" y="507"/>
                  </a:lnTo>
                  <a:lnTo>
                    <a:pt x="4" y="528"/>
                  </a:lnTo>
                  <a:lnTo>
                    <a:pt x="3" y="550"/>
                  </a:lnTo>
                  <a:lnTo>
                    <a:pt x="0" y="571"/>
                  </a:lnTo>
                  <a:lnTo>
                    <a:pt x="0" y="592"/>
                  </a:lnTo>
                  <a:lnTo>
                    <a:pt x="1676" y="592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882896" y="3033769"/>
              <a:ext cx="2932659" cy="966121"/>
            </a:xfrm>
            <a:prstGeom prst="rect">
              <a:avLst/>
            </a:prstGeom>
            <a:gradFill>
              <a:gsLst>
                <a:gs pos="0">
                  <a:srgbClr val="969696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8817538" y="2524372"/>
            <a:ext cx="2930767" cy="1477518"/>
            <a:chOff x="8817538" y="2524372"/>
            <a:chExt cx="2930767" cy="1477518"/>
          </a:xfrm>
        </p:grpSpPr>
        <p:sp>
          <p:nvSpPr>
            <p:cNvPr id="34" name="Freeform 34"/>
            <p:cNvSpPr/>
            <p:nvPr/>
          </p:nvSpPr>
          <p:spPr>
            <a:xfrm>
              <a:off x="8817538" y="2524372"/>
              <a:ext cx="2930767" cy="1091565"/>
            </a:xfrm>
            <a:custGeom>
              <a:rect l="l" t="t" r="r" b="b"/>
              <a:pathLst>
                <a:path w="1674" h="591">
                  <a:moveTo>
                    <a:pt x="0" y="591"/>
                  </a:moveTo>
                  <a:lnTo>
                    <a:pt x="1185" y="0"/>
                  </a:lnTo>
                  <a:lnTo>
                    <a:pt x="1239" y="28"/>
                  </a:lnTo>
                  <a:lnTo>
                    <a:pt x="1292" y="58"/>
                  </a:lnTo>
                  <a:lnTo>
                    <a:pt x="1342" y="89"/>
                  </a:lnTo>
                  <a:lnTo>
                    <a:pt x="1389" y="124"/>
                  </a:lnTo>
                  <a:lnTo>
                    <a:pt x="1433" y="156"/>
                  </a:lnTo>
                  <a:lnTo>
                    <a:pt x="1473" y="192"/>
                  </a:lnTo>
                  <a:lnTo>
                    <a:pt x="1510" y="228"/>
                  </a:lnTo>
                  <a:lnTo>
                    <a:pt x="1544" y="265"/>
                  </a:lnTo>
                  <a:lnTo>
                    <a:pt x="1574" y="303"/>
                  </a:lnTo>
                  <a:lnTo>
                    <a:pt x="1587" y="323"/>
                  </a:lnTo>
                  <a:lnTo>
                    <a:pt x="1600" y="342"/>
                  </a:lnTo>
                  <a:lnTo>
                    <a:pt x="1611" y="361"/>
                  </a:lnTo>
                  <a:lnTo>
                    <a:pt x="1622" y="381"/>
                  </a:lnTo>
                  <a:lnTo>
                    <a:pt x="1632" y="401"/>
                  </a:lnTo>
                  <a:lnTo>
                    <a:pt x="1641" y="423"/>
                  </a:lnTo>
                  <a:lnTo>
                    <a:pt x="1650" y="443"/>
                  </a:lnTo>
                  <a:lnTo>
                    <a:pt x="1655" y="464"/>
                  </a:lnTo>
                  <a:lnTo>
                    <a:pt x="1662" y="484"/>
                  </a:lnTo>
                  <a:lnTo>
                    <a:pt x="1667" y="505"/>
                  </a:lnTo>
                  <a:lnTo>
                    <a:pt x="1671" y="527"/>
                  </a:lnTo>
                  <a:lnTo>
                    <a:pt x="1672" y="548"/>
                  </a:lnTo>
                  <a:lnTo>
                    <a:pt x="1675" y="569"/>
                  </a:lnTo>
                  <a:lnTo>
                    <a:pt x="1675" y="591"/>
                  </a:lnTo>
                  <a:lnTo>
                    <a:pt x="0" y="59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8817538" y="3615842"/>
              <a:ext cx="2930767" cy="386048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5890466" y="2841555"/>
            <a:ext cx="2930767" cy="2254472"/>
            <a:chOff x="5890466" y="2841555"/>
            <a:chExt cx="2930767" cy="2254472"/>
          </a:xfrm>
        </p:grpSpPr>
        <p:sp>
          <p:nvSpPr>
            <p:cNvPr id="37" name="Freeform 37"/>
            <p:cNvSpPr/>
            <p:nvPr/>
          </p:nvSpPr>
          <p:spPr>
            <a:xfrm>
              <a:off x="5890466" y="2841555"/>
              <a:ext cx="2930767" cy="1094899"/>
            </a:xfrm>
            <a:custGeom>
              <a:rect l="l" t="t" r="r" b="b"/>
              <a:pathLst>
                <a:path w="1676" h="593">
                  <a:moveTo>
                    <a:pt x="1676" y="0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1676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890466" y="2841555"/>
              <a:ext cx="856853" cy="2254472"/>
            </a:xfrm>
            <a:custGeom>
              <a:rect l="l" t="t" r="r" b="b"/>
              <a:pathLst>
                <a:path w="490" h="1221">
                  <a:moveTo>
                    <a:pt x="490" y="593"/>
                  </a:moveTo>
                  <a:lnTo>
                    <a:pt x="490" y="593"/>
                  </a:lnTo>
                  <a:lnTo>
                    <a:pt x="436" y="564"/>
                  </a:lnTo>
                  <a:lnTo>
                    <a:pt x="383" y="533"/>
                  </a:lnTo>
                  <a:lnTo>
                    <a:pt x="333" y="501"/>
                  </a:lnTo>
                  <a:lnTo>
                    <a:pt x="286" y="469"/>
                  </a:lnTo>
                  <a:lnTo>
                    <a:pt x="242" y="434"/>
                  </a:lnTo>
                  <a:lnTo>
                    <a:pt x="202" y="400"/>
                  </a:lnTo>
                  <a:lnTo>
                    <a:pt x="165" y="363"/>
                  </a:lnTo>
                  <a:lnTo>
                    <a:pt x="131" y="326"/>
                  </a:lnTo>
                  <a:lnTo>
                    <a:pt x="101" y="288"/>
                  </a:lnTo>
                  <a:lnTo>
                    <a:pt x="88" y="269"/>
                  </a:lnTo>
                  <a:lnTo>
                    <a:pt x="75" y="249"/>
                  </a:lnTo>
                  <a:lnTo>
                    <a:pt x="64" y="229"/>
                  </a:lnTo>
                  <a:lnTo>
                    <a:pt x="53" y="209"/>
                  </a:lnTo>
                  <a:lnTo>
                    <a:pt x="43" y="189"/>
                  </a:lnTo>
                  <a:lnTo>
                    <a:pt x="34" y="170"/>
                  </a:lnTo>
                  <a:lnTo>
                    <a:pt x="25" y="148"/>
                  </a:lnTo>
                  <a:lnTo>
                    <a:pt x="20" y="128"/>
                  </a:lnTo>
                  <a:lnTo>
                    <a:pt x="13" y="107"/>
                  </a:lnTo>
                  <a:lnTo>
                    <a:pt x="8" y="85"/>
                  </a:lnTo>
                  <a:lnTo>
                    <a:pt x="4" y="66"/>
                  </a:lnTo>
                  <a:lnTo>
                    <a:pt x="3" y="44"/>
                  </a:lnTo>
                  <a:lnTo>
                    <a:pt x="0" y="21"/>
                  </a:lnTo>
                  <a:lnTo>
                    <a:pt x="0" y="0"/>
                  </a:lnTo>
                  <a:lnTo>
                    <a:pt x="0" y="628"/>
                  </a:lnTo>
                  <a:lnTo>
                    <a:pt x="0" y="650"/>
                  </a:lnTo>
                  <a:lnTo>
                    <a:pt x="3" y="672"/>
                  </a:lnTo>
                  <a:lnTo>
                    <a:pt x="4" y="694"/>
                  </a:lnTo>
                  <a:lnTo>
                    <a:pt x="8" y="714"/>
                  </a:lnTo>
                  <a:lnTo>
                    <a:pt x="13" y="735"/>
                  </a:lnTo>
                  <a:lnTo>
                    <a:pt x="20" y="756"/>
                  </a:lnTo>
                  <a:lnTo>
                    <a:pt x="25" y="776"/>
                  </a:lnTo>
                  <a:lnTo>
                    <a:pt x="34" y="798"/>
                  </a:lnTo>
                  <a:lnTo>
                    <a:pt x="43" y="818"/>
                  </a:lnTo>
                  <a:lnTo>
                    <a:pt x="53" y="838"/>
                  </a:lnTo>
                  <a:lnTo>
                    <a:pt x="64" y="858"/>
                  </a:lnTo>
                  <a:lnTo>
                    <a:pt x="75" y="877"/>
                  </a:lnTo>
                  <a:lnTo>
                    <a:pt x="88" y="897"/>
                  </a:lnTo>
                  <a:lnTo>
                    <a:pt x="101" y="916"/>
                  </a:lnTo>
                  <a:lnTo>
                    <a:pt x="131" y="954"/>
                  </a:lnTo>
                  <a:lnTo>
                    <a:pt x="165" y="991"/>
                  </a:lnTo>
                  <a:lnTo>
                    <a:pt x="202" y="1028"/>
                  </a:lnTo>
                  <a:lnTo>
                    <a:pt x="242" y="1063"/>
                  </a:lnTo>
                  <a:lnTo>
                    <a:pt x="286" y="1097"/>
                  </a:lnTo>
                  <a:lnTo>
                    <a:pt x="333" y="1130"/>
                  </a:lnTo>
                  <a:lnTo>
                    <a:pt x="383" y="1161"/>
                  </a:lnTo>
                  <a:lnTo>
                    <a:pt x="436" y="1192"/>
                  </a:lnTo>
                  <a:lnTo>
                    <a:pt x="490" y="1221"/>
                  </a:lnTo>
                  <a:lnTo>
                    <a:pt x="49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6747320" y="2841555"/>
              <a:ext cx="2073913" cy="2254472"/>
            </a:xfrm>
            <a:custGeom>
              <a:rect l="l" t="t" r="r" b="b"/>
              <a:pathLst>
                <a:path w="1186" h="1221">
                  <a:moveTo>
                    <a:pt x="1186" y="628"/>
                  </a:moveTo>
                  <a:lnTo>
                    <a:pt x="0" y="1221"/>
                  </a:lnTo>
                  <a:lnTo>
                    <a:pt x="0" y="593"/>
                  </a:lnTo>
                  <a:lnTo>
                    <a:pt x="1186" y="0"/>
                  </a:lnTo>
                  <a:lnTo>
                    <a:pt x="1186" y="628"/>
                  </a:lnTo>
                  <a:close/>
                </a:path>
              </a:pathLst>
            </a:custGeom>
            <a:solidFill>
              <a:srgbClr val="BDBBB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8821594" y="3809199"/>
            <a:ext cx="2930767" cy="1286828"/>
            <a:chOff x="8821594" y="3809199"/>
            <a:chExt cx="2930767" cy="1286828"/>
          </a:xfrm>
        </p:grpSpPr>
        <p:sp>
          <p:nvSpPr>
            <p:cNvPr id="41" name="Freeform 41"/>
            <p:cNvSpPr/>
            <p:nvPr/>
          </p:nvSpPr>
          <p:spPr>
            <a:xfrm>
              <a:off x="8821594" y="3809199"/>
              <a:ext cx="2930767" cy="1094804"/>
            </a:xfrm>
            <a:custGeom>
              <a:rect l="l" t="t" r="r" b="b"/>
              <a:pathLst>
                <a:path w="1674" h="593">
                  <a:moveTo>
                    <a:pt x="0" y="0"/>
                  </a:moveTo>
                  <a:lnTo>
                    <a:pt x="1185" y="593"/>
                  </a:lnTo>
                  <a:lnTo>
                    <a:pt x="1239" y="563"/>
                  </a:lnTo>
                  <a:lnTo>
                    <a:pt x="1292" y="533"/>
                  </a:lnTo>
                  <a:lnTo>
                    <a:pt x="1342" y="502"/>
                  </a:lnTo>
                  <a:lnTo>
                    <a:pt x="1389" y="469"/>
                  </a:lnTo>
                  <a:lnTo>
                    <a:pt x="1433" y="435"/>
                  </a:lnTo>
                  <a:lnTo>
                    <a:pt x="1473" y="399"/>
                  </a:lnTo>
                  <a:lnTo>
                    <a:pt x="1510" y="363"/>
                  </a:lnTo>
                  <a:lnTo>
                    <a:pt x="1544" y="326"/>
                  </a:lnTo>
                  <a:lnTo>
                    <a:pt x="1574" y="288"/>
                  </a:lnTo>
                  <a:lnTo>
                    <a:pt x="1587" y="268"/>
                  </a:lnTo>
                  <a:lnTo>
                    <a:pt x="1600" y="249"/>
                  </a:lnTo>
                  <a:lnTo>
                    <a:pt x="1611" y="230"/>
                  </a:lnTo>
                  <a:lnTo>
                    <a:pt x="1622" y="210"/>
                  </a:lnTo>
                  <a:lnTo>
                    <a:pt x="1632" y="190"/>
                  </a:lnTo>
                  <a:lnTo>
                    <a:pt x="1641" y="168"/>
                  </a:lnTo>
                  <a:lnTo>
                    <a:pt x="1650" y="148"/>
                  </a:lnTo>
                  <a:lnTo>
                    <a:pt x="1655" y="127"/>
                  </a:lnTo>
                  <a:lnTo>
                    <a:pt x="1662" y="107"/>
                  </a:lnTo>
                  <a:lnTo>
                    <a:pt x="1667" y="86"/>
                  </a:lnTo>
                  <a:lnTo>
                    <a:pt x="1671" y="64"/>
                  </a:lnTo>
                  <a:lnTo>
                    <a:pt x="1672" y="43"/>
                  </a:lnTo>
                  <a:lnTo>
                    <a:pt x="1675" y="22"/>
                  </a:lnTo>
                  <a:lnTo>
                    <a:pt x="1675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C0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0894966" y="3809199"/>
              <a:ext cx="857394" cy="1286828"/>
            </a:xfrm>
            <a:custGeom>
              <a:rect l="l" t="t" r="r" b="b"/>
              <a:pathLst>
                <a:path w="490" h="697">
                  <a:moveTo>
                    <a:pt x="0" y="593"/>
                  </a:moveTo>
                  <a:lnTo>
                    <a:pt x="0" y="593"/>
                  </a:lnTo>
                  <a:lnTo>
                    <a:pt x="54" y="563"/>
                  </a:lnTo>
                  <a:lnTo>
                    <a:pt x="107" y="533"/>
                  </a:lnTo>
                  <a:lnTo>
                    <a:pt x="157" y="502"/>
                  </a:lnTo>
                  <a:lnTo>
                    <a:pt x="204" y="469"/>
                  </a:lnTo>
                  <a:lnTo>
                    <a:pt x="248" y="435"/>
                  </a:lnTo>
                  <a:lnTo>
                    <a:pt x="288" y="399"/>
                  </a:lnTo>
                  <a:lnTo>
                    <a:pt x="325" y="363"/>
                  </a:lnTo>
                  <a:lnTo>
                    <a:pt x="359" y="326"/>
                  </a:lnTo>
                  <a:lnTo>
                    <a:pt x="389" y="288"/>
                  </a:lnTo>
                  <a:lnTo>
                    <a:pt x="402" y="268"/>
                  </a:lnTo>
                  <a:lnTo>
                    <a:pt x="415" y="249"/>
                  </a:lnTo>
                  <a:lnTo>
                    <a:pt x="426" y="230"/>
                  </a:lnTo>
                  <a:lnTo>
                    <a:pt x="437" y="210"/>
                  </a:lnTo>
                  <a:lnTo>
                    <a:pt x="447" y="190"/>
                  </a:lnTo>
                  <a:lnTo>
                    <a:pt x="456" y="168"/>
                  </a:lnTo>
                  <a:lnTo>
                    <a:pt x="465" y="148"/>
                  </a:lnTo>
                  <a:lnTo>
                    <a:pt x="470" y="127"/>
                  </a:lnTo>
                  <a:lnTo>
                    <a:pt x="477" y="107"/>
                  </a:lnTo>
                  <a:lnTo>
                    <a:pt x="482" y="86"/>
                  </a:lnTo>
                  <a:lnTo>
                    <a:pt x="486" y="64"/>
                  </a:lnTo>
                  <a:lnTo>
                    <a:pt x="487" y="43"/>
                  </a:lnTo>
                  <a:lnTo>
                    <a:pt x="490" y="22"/>
                  </a:lnTo>
                  <a:lnTo>
                    <a:pt x="490" y="0"/>
                  </a:lnTo>
                  <a:lnTo>
                    <a:pt x="490" y="104"/>
                  </a:lnTo>
                  <a:lnTo>
                    <a:pt x="490" y="126"/>
                  </a:lnTo>
                  <a:lnTo>
                    <a:pt x="487" y="148"/>
                  </a:lnTo>
                  <a:lnTo>
                    <a:pt x="486" y="170"/>
                  </a:lnTo>
                  <a:lnTo>
                    <a:pt x="482" y="190"/>
                  </a:lnTo>
                  <a:lnTo>
                    <a:pt x="477" y="211"/>
                  </a:lnTo>
                  <a:lnTo>
                    <a:pt x="470" y="232"/>
                  </a:lnTo>
                  <a:lnTo>
                    <a:pt x="465" y="252"/>
                  </a:lnTo>
                  <a:lnTo>
                    <a:pt x="456" y="274"/>
                  </a:lnTo>
                  <a:lnTo>
                    <a:pt x="447" y="294"/>
                  </a:lnTo>
                  <a:lnTo>
                    <a:pt x="437" y="314"/>
                  </a:lnTo>
                  <a:lnTo>
                    <a:pt x="426" y="334"/>
                  </a:lnTo>
                  <a:lnTo>
                    <a:pt x="415" y="353"/>
                  </a:lnTo>
                  <a:lnTo>
                    <a:pt x="402" y="373"/>
                  </a:lnTo>
                  <a:lnTo>
                    <a:pt x="389" y="392"/>
                  </a:lnTo>
                  <a:lnTo>
                    <a:pt x="359" y="430"/>
                  </a:lnTo>
                  <a:lnTo>
                    <a:pt x="325" y="467"/>
                  </a:lnTo>
                  <a:lnTo>
                    <a:pt x="288" y="504"/>
                  </a:lnTo>
                  <a:lnTo>
                    <a:pt x="248" y="539"/>
                  </a:lnTo>
                  <a:lnTo>
                    <a:pt x="204" y="573"/>
                  </a:lnTo>
                  <a:lnTo>
                    <a:pt x="157" y="606"/>
                  </a:lnTo>
                  <a:lnTo>
                    <a:pt x="107" y="637"/>
                  </a:lnTo>
                  <a:lnTo>
                    <a:pt x="54" y="668"/>
                  </a:lnTo>
                  <a:lnTo>
                    <a:pt x="0" y="697"/>
                  </a:lnTo>
                  <a:lnTo>
                    <a:pt x="0" y="593"/>
                  </a:lnTo>
                  <a:close/>
                </a:path>
              </a:pathLst>
            </a:custGeom>
            <a:solidFill>
              <a:srgbClr val="A19F9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8821594" y="3809199"/>
              <a:ext cx="2073373" cy="1286828"/>
            </a:xfrm>
            <a:custGeom>
              <a:rect l="l" t="t" r="r" b="b"/>
              <a:pathLst>
                <a:path w="1185" h="697">
                  <a:moveTo>
                    <a:pt x="0" y="104"/>
                  </a:moveTo>
                  <a:lnTo>
                    <a:pt x="1185" y="697"/>
                  </a:lnTo>
                  <a:lnTo>
                    <a:pt x="1185" y="593"/>
                  </a:lnTo>
                  <a:lnTo>
                    <a:pt x="0" y="0"/>
                  </a:lnTo>
                  <a:lnTo>
                    <a:pt x="0" y="104"/>
                  </a:lnTo>
                  <a:close/>
                </a:path>
              </a:pathLst>
            </a:custGeom>
            <a:gradFill>
              <a:gsLst>
                <a:gs pos="0">
                  <a:srgbClr val="A19F9F">
                    <a:alpha val="100000"/>
                  </a:srgbClr>
                </a:gs>
                <a:gs pos="100000">
                  <a:srgbClr val="808080">
                    <a:alpha val="100000"/>
                  </a:srgbClr>
                </a:gs>
              </a:gsLst>
              <a:lin ang="0"/>
            </a:gra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4" name="TextBox 44"/>
          <p:cNvSpPr txBox="1"/>
          <p:nvPr/>
        </p:nvSpPr>
        <p:spPr>
          <a:xfrm>
            <a:off x="970539" y="2055607"/>
            <a:ext cx="3888341" cy="3162649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通过工资管理系统信息化，提高工资核算、发放和管理的效率和准确性，降低人为错误和舞弊风险，提升企业财务管理水平。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510302" y="1681124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 rot="10800000">
            <a:off x="4705935" y="4665821"/>
            <a:ext cx="655484" cy="815989"/>
          </a:xfrm>
          <a:prstGeom prst="halfFram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377" r="17377"/>
          <a:stretch>
            <a:fillRect/>
          </a:stretch>
        </p:blipFill>
        <p:spPr>
          <a:xfrm>
            <a:off x="6822813" y="3719013"/>
            <a:ext cx="2701660" cy="2699124"/>
          </a:xfrm>
          <a:prstGeom prst="diamond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>
            <a:alphaModFix/>
          </a:blip>
          <a:srcRect t="47" b="47"/>
          <a:stretch>
            <a:fillRect/>
          </a:stretch>
        </p:blipFill>
        <p:spPr>
          <a:xfrm>
            <a:off x="7719270" y="1064801"/>
            <a:ext cx="3836142" cy="3832540"/>
          </a:xfrm>
          <a:prstGeom prst="diamond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218874" y="1875949"/>
            <a:ext cx="5367290" cy="3901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随着企业规模扩大和业务复杂度增加，传统的手工工资管理方式已经难以满足企业发展的需求，因此需要借助信息化手段对工资管理系统进行升级和改造。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050" b="38050"/>
          <a:stretch>
            <a:fillRect/>
          </a:stretch>
        </p:blipFill>
        <p:spPr>
          <a:xfrm>
            <a:off x="0" y="1477241"/>
            <a:ext cx="12193201" cy="4371347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7868425" y="4586931"/>
            <a:ext cx="4324775" cy="126165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65027" y="4586931"/>
            <a:ext cx="1003399" cy="1261658"/>
          </a:xfrm>
          <a:prstGeom prst="rect">
            <a:avLst/>
          </a:prstGeom>
          <a:solidFill>
            <a:srgbClr val="404040">
              <a:alpha val="100000"/>
            </a:srgb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7992463" y="4527198"/>
            <a:ext cx="4076700" cy="13906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随着企业业务多元化和员工多样化，工资核算涉及到的数据和计算越来越复杂，手工处理难度大、效率低。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工资核算复杂</a:t>
              </a:r>
            </a:p>
          </p:txBody>
        </p:sp>
      </p:grpSp>
      <p:sp>
        <p:nvSpPr>
          <p:cNvPr id="28" name="Freeform 28"/>
          <p:cNvSpPr/>
          <p:nvPr/>
        </p:nvSpPr>
        <p:spPr>
          <a:xfrm>
            <a:off x="7084983" y="4936017"/>
            <a:ext cx="563486" cy="563486"/>
          </a:xfrm>
          <a:custGeom>
            <a:rect l="l" t="t" r="r" b="b"/>
            <a:pathLst>
              <a:path w="304800" h="304800">
                <a:moveTo>
                  <a:pt x="152362" y="147228"/>
                </a:moveTo>
                <a:lnTo>
                  <a:pt x="304800" y="75419"/>
                </a:lnTo>
                <a:lnTo>
                  <a:pt x="304800" y="38100"/>
                </a:lnTo>
                <a:lnTo>
                  <a:pt x="0" y="38100"/>
                </a:lnTo>
                <a:lnTo>
                  <a:pt x="0" y="75305"/>
                </a:lnTo>
                <a:close/>
                <a:moveTo>
                  <a:pt x="152438" y="189347"/>
                </a:moveTo>
                <a:lnTo>
                  <a:pt x="0" y="117348"/>
                </a:lnTo>
                <a:lnTo>
                  <a:pt x="0" y="266700"/>
                </a:lnTo>
                <a:lnTo>
                  <a:pt x="304800" y="266700"/>
                </a:lnTo>
                <a:lnTo>
                  <a:pt x="304800" y="11757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440684" y="1569551"/>
            <a:ext cx="3418416" cy="407348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51615" y="2379250"/>
            <a:ext cx="2811304" cy="2809875"/>
          </a:xfrm>
          <a:custGeom>
            <a:rect l="l" t="t" r="r" b="b"/>
            <a:pathLst>
              <a:path w="21600" h="21600">
                <a:moveTo>
                  <a:pt x="0" y="10800"/>
                </a:moveTo>
                <a:cubicBezTo>
                  <a:pt x="0" y="4835"/>
                  <a:pt x="4835" y="0"/>
                  <a:pt x="10800" y="0"/>
                </a:cubicBezTo>
                <a:cubicBezTo>
                  <a:pt x="16765" y="0"/>
                  <a:pt x="21600" y="4835"/>
                  <a:pt x="21600" y="10800"/>
                </a:cubicBezTo>
                <a:cubicBezTo>
                  <a:pt x="21600" y="16765"/>
                  <a:pt x="16765" y="21600"/>
                  <a:pt x="10800" y="21600"/>
                </a:cubicBezTo>
                <a:cubicBezTo>
                  <a:pt x="4835" y="21600"/>
                  <a:pt x="0" y="16765"/>
                  <a:pt x="0" y="10800"/>
                </a:cubicBezTo>
                <a:close/>
                <a:moveTo>
                  <a:pt x="1177" y="10800"/>
                </a:moveTo>
                <a:cubicBezTo>
                  <a:pt x="1177" y="16115"/>
                  <a:pt x="5485" y="20423"/>
                  <a:pt x="10800" y="20423"/>
                </a:cubicBezTo>
                <a:cubicBezTo>
                  <a:pt x="16115" y="20423"/>
                  <a:pt x="20423" y="16115"/>
                  <a:pt x="20423" y="10800"/>
                </a:cubicBezTo>
                <a:cubicBezTo>
                  <a:pt x="20423" y="5485"/>
                  <a:pt x="16115" y="1177"/>
                  <a:pt x="10800" y="1177"/>
                </a:cubicBezTo>
                <a:cubicBezTo>
                  <a:pt x="5485" y="1177"/>
                  <a:pt x="1177" y="5485"/>
                  <a:pt x="1177" y="1080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03256" y="1797082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420201" y="5637371"/>
            <a:ext cx="826770" cy="460343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346696" y="4534330"/>
            <a:ext cx="1348359" cy="1019157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10170" y="2701925"/>
            <a:ext cx="2294194" cy="2200553"/>
          </a:xfrm>
          <a:custGeom>
            <a:rect l="l" t="t" r="r" b="b"/>
            <a:pathLst>
              <a:path w="1905000" h="1905000">
                <a:moveTo>
                  <a:pt x="47625" y="666750"/>
                </a:moveTo>
                <a:lnTo>
                  <a:pt x="381000" y="190500"/>
                </a:lnTo>
                <a:lnTo>
                  <a:pt x="952500" y="0"/>
                </a:lnTo>
                <a:lnTo>
                  <a:pt x="1524000" y="190500"/>
                </a:lnTo>
                <a:lnTo>
                  <a:pt x="1857375" y="666750"/>
                </a:lnTo>
                <a:lnTo>
                  <a:pt x="1857375" y="1238250"/>
                </a:lnTo>
                <a:lnTo>
                  <a:pt x="1524000" y="1714500"/>
                </a:lnTo>
                <a:lnTo>
                  <a:pt x="952500" y="1905000"/>
                </a:lnTo>
                <a:lnTo>
                  <a:pt x="381000" y="1714500"/>
                </a:lnTo>
                <a:lnTo>
                  <a:pt x="47625" y="123825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087620" y="3214540"/>
            <a:ext cx="1139293" cy="113929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数据准确性难以保证</a:t>
              </a:r>
            </a:p>
          </p:txBody>
        </p:sp>
      </p:grpSp>
      <p:sp>
        <p:nvSpPr>
          <p:cNvPr id="31" name="Freeform 31"/>
          <p:cNvSpPr/>
          <p:nvPr/>
        </p:nvSpPr>
        <p:spPr>
          <a:xfrm>
            <a:off x="1262052" y="1991277"/>
            <a:ext cx="630767" cy="630767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5705598" y="4728631"/>
            <a:ext cx="630555" cy="63055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291556" y="4966363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 rot="-10800000">
            <a:off x="10781066" y="205192"/>
            <a:ext cx="1154900" cy="1591889"/>
          </a:xfrm>
          <a:custGeom>
            <a:rect l="l" t="t" r="r" b="b"/>
            <a:pathLst>
              <a:path w="1154900" h="1591889">
                <a:moveTo>
                  <a:pt x="0" y="0"/>
                </a:moveTo>
                <a:lnTo>
                  <a:pt x="0" y="1591889"/>
                </a:lnTo>
                <a:lnTo>
                  <a:pt x="1154900" y="1591889"/>
                </a:lnTo>
                <a:lnTo>
                  <a:pt x="1154900" y="1303164"/>
                </a:lnTo>
                <a:lnTo>
                  <a:pt x="288725" y="1303164"/>
                </a:lnTo>
                <a:lnTo>
                  <a:pt x="288725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5" name="Group 35"/>
          <p:cNvGrpSpPr/>
          <p:nvPr/>
        </p:nvGrpSpPr>
        <p:grpSpPr>
          <a:xfrm>
            <a:off x="7581403" y="1797082"/>
            <a:ext cx="3111273" cy="3664926"/>
            <a:chOff x="7581403" y="1797082"/>
            <a:chExt cx="3111273" cy="3664926"/>
          </a:xfrm>
        </p:grpSpPr>
        <p:sp>
          <p:nvSpPr>
            <p:cNvPr id="36" name="TextBox 36"/>
            <p:cNvSpPr txBox="1"/>
            <p:nvPr/>
          </p:nvSpPr>
          <p:spPr>
            <a:xfrm>
              <a:off x="7581403" y="1797082"/>
              <a:ext cx="3111273" cy="36649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手工操作容易出错，且难以追溯和核实，可能造成工资发放错误或延误。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https://d.book118.com/446234131103010035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18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2024-09-05T04:40:39.793</cp:lastPrinted>
  <dcterms:created xsi:type="dcterms:W3CDTF">2024-09-04T20:40:39Z</dcterms:created>
  <dcterms:modified xsi:type="dcterms:W3CDTF">2024-09-04T20:40:41Z</dcterms:modified>
</cp:coreProperties>
</file>