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12BD1F-8259-42D4-BAEE-BE27EDCE52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CBBDA1-97A3-4379-A204-837A917EF0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F1B900-A0B8-4D41-A4A6-1C2BF079F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E0C52E-AC59-4AB6-B1E3-DE36519DF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0AA3D9-6EBB-4C04-88FF-CD6558233A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1077BE-4919-4F44-BAB0-519691D472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55B6E5-521F-4E04-930C-4DDE9C1A0D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6F9EDC-D187-439E-B8A3-BB5562B9C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8BF89E-C854-47B4-ABBE-7E632BAA80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64629F-98D8-4B7F-90DE-5B2DF42C4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E2F38C-0D11-4B8D-83AF-6D6B29D436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24122414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《工程设计概算》ppt课件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概算编制方法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概算各专业构成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概算审查与控制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概算概述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程设计概算是指在工程项目的初步设计阶段，根据工程初步设计图纸、概算定额或概算指标、费用定额及设备、材料预算价格等资料，采用科学的方法计算和确定工程项目从筹建至竣工验收交付使用所需的全部费用文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工程设计概算是制定和控制建设投资的依据；是编制建设计划的依据；是进行贷款和拨款的依据；是实施经济核算和考核投资效果的依据。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概算编制的依据</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国家颁布的有关法律、法规、规章和规定；</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有关工程造价的定额、指标、费用标准等；</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有关新技术、新工艺和新材料等资料；</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其他有关资料，如工程所在地政府发布的相关规定、标准等。</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概算是初步设计阶段的产物，用于确定建设项目的投资额；预算是施工图设计阶段的产物，用于确定建设项目的合同价款。</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区别</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概算是预算的基础，预算不得突破概算；如果预算超过概算，应进行调整。</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联系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概算与预算的区别与联系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概算编制方法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基于工程设计和定额进行概算编制的方法</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概算定额法是根据工程设计图纸和相关定额，计算出工程所需的人工、材料、机械等费用，从而编制出工程概算的方法。这种方法需要先确定各项费用，再根据费用性质进行分类汇总。</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适用范围</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适用于工程规模较小、结构简单的情况，或者工程设计图纸和相关资料齐全的情况。</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注意事项</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在采用概算定额法时，需要注意定额的选取和调整，以及各项费用的计算和取舍。</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概算定额法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222272" y="2189022"/>
            <a:ext cx="673654" cy="67365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319977" y="2234693"/>
            <a:ext cx="627983" cy="62798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011131" y="2280365"/>
            <a:ext cx="582311" cy="582311"/>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9740002" y="2189022"/>
            <a:ext cx="627983" cy="627983"/>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39110"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基于概算指标进行概算编制的方法</a:t>
            </a:r>
          </a:p>
        </p:txBody>
      </p:sp>
      <p:sp>
        <p:nvSpPr>
          <p:cNvPr id="7" name="TextBox 7"/>
          <p:cNvSpPr txBox="1"/>
          <p:nvPr/>
        </p:nvSpPr>
        <p:spPr>
          <a:xfrm>
            <a:off x="539110" y="3064140"/>
            <a:ext cx="2543175"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387177"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概算指标法是根据已建工程的概算指标和工程设计图纸，计算出工程所需的各项费用，从而编制出工程概算的方法。这种方法需要先收集类似工程的概算指标，再根据实际情况进行调整。</a:t>
            </a:r>
          </a:p>
        </p:txBody>
      </p:sp>
      <p:sp>
        <p:nvSpPr>
          <p:cNvPr id="9" name="TextBox 9"/>
          <p:cNvSpPr txBox="1"/>
          <p:nvPr/>
        </p:nvSpPr>
        <p:spPr>
          <a:xfrm>
            <a:off x="3387177" y="3064140"/>
            <a:ext cx="2486025"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详细描述</a:t>
            </a:r>
          </a:p>
        </p:txBody>
      </p:sp>
      <p:sp>
        <p:nvSpPr>
          <p:cNvPr id="10" name="TextBox 10"/>
          <p:cNvSpPr txBox="1"/>
          <p:nvPr/>
        </p:nvSpPr>
        <p:spPr>
          <a:xfrm>
            <a:off x="6228547"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适用于工程设计图纸不齐全或无详细设计图纸的情况，以及类似工程较少或无类似工程的情况。</a:t>
            </a:r>
          </a:p>
        </p:txBody>
      </p:sp>
      <p:sp>
        <p:nvSpPr>
          <p:cNvPr id="11" name="TextBox 11"/>
          <p:cNvSpPr txBox="1"/>
          <p:nvPr/>
        </p:nvSpPr>
        <p:spPr>
          <a:xfrm>
            <a:off x="6228547" y="3064140"/>
            <a:ext cx="24955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适用范围</a:t>
            </a:r>
          </a:p>
        </p:txBody>
      </p:sp>
      <p:sp>
        <p:nvSpPr>
          <p:cNvPr id="12" name="TextBox 12"/>
          <p:cNvSpPr txBox="1"/>
          <p:nvPr/>
        </p:nvSpPr>
        <p:spPr>
          <a:xfrm>
            <a:off x="9007492" y="3559059"/>
            <a:ext cx="2543175" cy="24479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在采用概算指标法时，需要注意类似工程的选取和调整，以及概算指标的可靠性和准确性。</a:t>
            </a:r>
          </a:p>
        </p:txBody>
      </p:sp>
      <p:sp>
        <p:nvSpPr>
          <p:cNvPr id="13" name="TextBox 13"/>
          <p:cNvSpPr txBox="1"/>
          <p:nvPr/>
        </p:nvSpPr>
        <p:spPr>
          <a:xfrm>
            <a:off x="9007492" y="3064140"/>
            <a:ext cx="24955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chemeClr val="accent1">
                    <a:alpha val="100000"/>
                  </a:schemeClr>
                </a:solidFill>
                <a:latin typeface="Microsoft Yahei"/>
                <a:ea typeface="Microsoft Yahei"/>
                <a:cs typeface="Microsoft Yahei"/>
              </a:rPr>
              <a:t>注意事项</a:t>
            </a:r>
          </a:p>
        </p:txBody>
      </p:sp>
      <p:cxnSp>
        <p:nvCxnSpPr>
          <p:cNvPr id="14" name="Connector 14"/>
          <p:cNvCxnSpPr/>
          <p:nvPr/>
        </p:nvCxnSpPr>
        <p:spPr>
          <a:xfrm>
            <a:off x="2326928" y="2525849"/>
            <a:ext cx="1518576" cy="0"/>
          </a:xfrm>
          <a:prstGeom prst="line">
            <a:avLst/>
          </a:prstGeom>
          <a:ln w="9525">
            <a:solidFill>
              <a:schemeClr val="accent1">
                <a:lumMod val="75000"/>
              </a:schemeClr>
            </a:solidFill>
            <a:prstDash val="dash"/>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5174996" y="2525849"/>
            <a:ext cx="1518576" cy="0"/>
          </a:xfrm>
          <a:prstGeom prst="line">
            <a:avLst/>
          </a:prstGeom>
          <a:ln w="9525">
            <a:solidFill>
              <a:schemeClr val="accent1">
                <a:lumMod val="75000"/>
              </a:schemeClr>
            </a:solidFill>
            <a:prstDash val="dash"/>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a:off x="7962840" y="2525849"/>
            <a:ext cx="1518576" cy="0"/>
          </a:xfrm>
          <a:prstGeom prst="line">
            <a:avLst/>
          </a:prstGeom>
          <a:ln w="9525">
            <a:solidFill>
              <a:schemeClr val="accent1">
                <a:lumMod val="75000"/>
              </a:schemeClr>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概算指标法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基于类似工程的预算进行概算编制的方法</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类似工程预算法是根据已建工程的预算和工程设计图纸，计算出工程所需的各项费用，从而编制出工程概算的方法。这种方法需要先收集类似工程的预算资料，再根据实际情况进行调整。</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适用于工程设计图纸不齐全或无详细设计图纸的情况，以及类似工程较多且结构形式相似的情况。</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适用范围</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在采用类似工程预算法时，需要注意类似工程的选取和调整，以及预算资料的可靠性和准确性。</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注意事项</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类似工程预算法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概算各专业构成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https://d.book118.com/446241224143010040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2024-09-07T03:16:16.589</cp:lastPrinted>
  <dcterms:created xsi:type="dcterms:W3CDTF">2024-09-06T19:16:16Z</dcterms:created>
  <dcterms:modified xsi:type="dcterms:W3CDTF">2024-09-06T19:16:18Z</dcterms:modified>
</cp:coreProperties>
</file>