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av" ContentType="audio/wav"/>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4" r:id="rId26"/>
  </p:sldIdLst>
  <p:sldSz cx="9144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notesMaster" Target="notesMasters/notesMaster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7.w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AD77B4-E4B4-4D3C-A9C5-EB900FF3B15E}" type="datetimeFigureOut">
              <a:rPr lang="zh-CN" altLang="en-US" smtClean="0"/>
              <a:t>2017/4/4</a:t>
            </a:fld>
            <a:endParaRPr lang="zh-CN" altLang="en-US"/>
          </a:p>
        </p:txBody>
      </p:sp>
      <p:sp>
        <p:nvSpPr>
          <p:cNvPr id="4" name="幻灯片图像占位符 3"/>
          <p:cNvSpPr>
            <a:spLocks noGrp="1" noRot="1" noChangeAspect="1"/>
          </p:cNvSpPr>
          <p:nvPr>
            <p:ph type="sldImg" idx="2"/>
          </p:nvPr>
        </p:nvSpPr>
        <p:spPr>
          <a:xfrm>
            <a:off x="1371600" y="1143000"/>
            <a:ext cx="41148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AD5EBB-275F-4C24-B082-C5EEF143550F}" type="slidenum">
              <a:rPr lang="zh-CN" altLang="en-US" smtClean="0"/>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normAutofit/>
          </a:bodyPr>
          <a:lstStyle/>
          <a:p>
            <a:endParaRPr lang="zh-CN" altLang="en-US"/>
          </a:p>
        </p:txBody>
      </p:sp>
      <p:sp>
        <p:nvSpPr>
          <p:cNvPr id="4" name="灯片编号占位符 3"/>
          <p:cNvSpPr>
            <a:spLocks noGrp="1"/>
          </p:cNvSpPr>
          <p:nvPr>
            <p:ph type="sldNum" sz="quarter" idx="10"/>
          </p:nvPr>
        </p:nvSpPr>
        <p:spPr/>
        <p:txBody>
          <a:bodyPr/>
          <a:lstStyle/>
          <a:p>
            <a:fld id="{73AD5EBB-275F-4C24-B082-C5EEF143550F}"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audio" Target="../media/chimes1.wav"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A51F44-2920-40A5-BBEF-6576A94053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F06BF-889D-4500-A136-E3E0B700B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277E54B-0B51-4099-AC3A-E59682DD6B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46118D-9BE9-47DF-8133-A53B0AC723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910663-90DE-4A24-ABFA-B251F5208B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0E5906-3143-4CF8-8604-D1BFDAC9C5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B849A6-288F-4341-8C71-B9E32E47C80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E7C997-0FBB-41A2-8153-14081CF565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471591-40FD-45AE-A91D-4754EC72E5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5C23D2-EDEF-4F3E-A463-55E78A470B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2EF5D5-41FE-4BA8-B3F8-346A7C990F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zh-CN" altLang="en-US" smtClean="0"/>
              <a:t>单击此处编辑母版标题样式</a:t>
            </a:r>
            <a:endParaRPr lang="en-US"/>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en-US"/>
          </a:p>
        </p:txBody>
      </p:sp>
      <p:sp>
        <p:nvSpPr>
          <p:cNvPr id="4" name="Date Placeholder 3"/>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Content Placeholder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zh-CN" altLang="en-US" smtClean="0"/>
              <a:t>单击此处编辑母版标题样式</a:t>
            </a:r>
            <a:endParaRPr lang="en-US"/>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p>
        </p:txBody>
      </p:sp>
      <p:sp>
        <p:nvSpPr>
          <p:cNvPr id="4" name="Date Placeholder 3"/>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Content Placeholder 2"/>
          <p:cNvSpPr>
            <a:spLocks noGrp="1"/>
          </p:cNvSpPr>
          <p:nvPr>
            <p:ph sz="half" idx="1"/>
          </p:nvPr>
        </p:nvSpPr>
        <p:spPr>
          <a:xfrm>
            <a:off x="628650" y="1825625"/>
            <a:ext cx="38862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Content Placeholder 3"/>
          <p:cNvSpPr>
            <a:spLocks noGrp="1"/>
          </p:cNvSpPr>
          <p:nvPr>
            <p:ph sz="half" idx="2"/>
          </p:nvPr>
        </p:nvSpPr>
        <p:spPr>
          <a:xfrm>
            <a:off x="4629150" y="1825625"/>
            <a:ext cx="3886200" cy="435133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Date Placeholder 4"/>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Title 1"/>
          <p:cNvSpPr>
            <a:spLocks noGrp="1"/>
          </p:cNvSpPr>
          <p:nvPr>
            <p:ph type="title"/>
          </p:nvPr>
        </p:nvSpPr>
        <p:spPr>
          <a:xfrm>
            <a:off x="629841" y="365126"/>
            <a:ext cx="7886700" cy="1325563"/>
          </a:xfrm>
        </p:spPr>
        <p:txBody>
          <a:bodyPr/>
          <a:lstStyle/>
          <a:p>
            <a:r>
              <a:rPr lang="zh-CN" altLang="en-US" smtClean="0"/>
              <a:t>单击此处编辑母版标题样式</a:t>
            </a:r>
            <a:endParaRPr lang="en-US"/>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Content Placeholder 3"/>
          <p:cNvSpPr>
            <a:spLocks noGrp="1"/>
          </p:cNvSpPr>
          <p:nvPr>
            <p:ph sz="half" idx="2"/>
          </p:nvPr>
        </p:nvSpPr>
        <p:spPr>
          <a:xfrm>
            <a:off x="629842" y="2505075"/>
            <a:ext cx="3868340"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Content Placeholder 5"/>
          <p:cNvSpPr>
            <a:spLocks noGrp="1"/>
          </p:cNvSpPr>
          <p:nvPr>
            <p:ph sz="quarter" idx="4"/>
          </p:nvPr>
        </p:nvSpPr>
        <p:spPr>
          <a:xfrm>
            <a:off x="4629150" y="2505075"/>
            <a:ext cx="3887391" cy="3684588"/>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7" name="Date Placeholder 6"/>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Date Placeholder 2"/>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smtClean="0"/>
              <a:t>单击此处编辑母版标题样式</a:t>
            </a:r>
            <a:endParaRPr lang="en-US"/>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zh-CN" altLang="en-US" smtClean="0"/>
              <a:t>单击此处编辑母版标题样式</a:t>
            </a:r>
            <a:endParaRPr lang="en-US"/>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en-US"/>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单击此处编辑母版文本样式</a:t>
            </a:r>
          </a:p>
        </p:txBody>
      </p:sp>
      <p:sp>
        <p:nvSpPr>
          <p:cNvPr id="5" name="Date Placeholder 4"/>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单击此处编辑母版标题样式</a:t>
            </a:r>
            <a:endParaRPr lang="en-US"/>
          </a:p>
        </p:txBody>
      </p:sp>
      <p:sp>
        <p:nvSpPr>
          <p:cNvPr id="3" name="Vertical Text Placeholder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Vertical Title 1"/>
          <p:cNvSpPr>
            <a:spLocks noGrp="1"/>
          </p:cNvSpPr>
          <p:nvPr>
            <p:ph type="title" orient="vert"/>
          </p:nvPr>
        </p:nvSpPr>
        <p:spPr>
          <a:xfrm>
            <a:off x="6543675" y="365125"/>
            <a:ext cx="1971675" cy="5811838"/>
          </a:xfrm>
        </p:spPr>
        <p:txBody>
          <a:bodyPr vert="eaVert"/>
          <a:lstStyle/>
          <a:p>
            <a:r>
              <a:rPr lang="zh-CN" altLang="en-US" smtClean="0"/>
              <a:t>单击此处编辑母版标题样式</a:t>
            </a:r>
            <a:endParaRPr lang="en-US"/>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10"/>
          </p:nvPr>
        </p:nvSpPr>
        <p:spPr/>
        <p:txBody>
          <a:bodyPr/>
          <a:lstStyle/>
          <a:p>
            <a:fld id="{281D302F-5E2D-4FF9-A986-02603DCE6FDA}" type="datetimeFigureOut">
              <a:rPr lang="zh-CN" altLang="en-US" smtClean="0"/>
              <a:t>2017/4/4</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A56CA248-7BE1-4335-B3FB-1E6869F2EC71}" type="slidenum">
              <a:rPr lang="zh-CN" altLang="en-US" smtClean="0"/>
              <a:t>‹#›</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
        <p:nvSpPr>
          <p:cNvPr id="2" name="内容占位符 1"/>
          <p:cNvSpPr>
            <a:spLocks noGrp="1"/>
          </p:cNvSpPr>
          <p:nvPr>
            <p:ph/>
          </p:nvPr>
        </p:nvSpPr>
        <p:spPr>
          <a:xfrm>
            <a:off x="685800" y="152400"/>
            <a:ext cx="7696200" cy="53340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3" name="Rectangle 5"/>
          <p:cNvSpPr>
            <a:spLocks noGrp="1" noChangeArrowheads="1"/>
          </p:cNvSpPr>
          <p:nvPr>
            <p:ph type="dt" sz="half" idx="10"/>
          </p:nvPr>
        </p:nvSpPr>
        <p:spPr/>
        <p:txBody>
          <a:bodyPr/>
          <a:lstStyle>
            <a:lvl1pPr>
              <a:defRPr/>
            </a:lvl1pPr>
          </a:lstStyle>
          <a:p>
            <a:pPr>
              <a:defRPr/>
            </a:pPr>
            <a:endParaRPr lang="en-US" altLang="zh-CN"/>
          </a:p>
        </p:txBody>
      </p:sp>
      <p:sp>
        <p:nvSpPr>
          <p:cNvPr id="4" name="Rectangle 6"/>
          <p:cNvSpPr>
            <a:spLocks noGrp="1" noChangeArrowheads="1"/>
          </p:cNvSpPr>
          <p:nvPr>
            <p:ph type="ftr" sz="quarter" idx="11"/>
          </p:nvPr>
        </p:nvSpPr>
        <p:spPr/>
        <p:txBody>
          <a:bodyPr/>
          <a:lstStyle>
            <a:lvl1pPr>
              <a:defRPr/>
            </a:lvl1pPr>
          </a:lstStyle>
          <a:p>
            <a:pPr>
              <a:defRPr/>
            </a:pPr>
            <a:endParaRPr lang="en-US" altLang="zh-CN"/>
          </a:p>
        </p:txBody>
      </p:sp>
      <p:sp>
        <p:nvSpPr>
          <p:cNvPr id="5" name="Rectangle 7"/>
          <p:cNvSpPr>
            <a:spLocks noGrp="1" noChangeArrowheads="1"/>
          </p:cNvSpPr>
          <p:nvPr>
            <p:ph type="sldNum" sz="quarter" idx="12"/>
          </p:nvPr>
        </p:nvSpPr>
        <p:spPr/>
        <p:txBody>
          <a:bodyPr/>
          <a:lstStyle>
            <a:lvl1pPr>
              <a:defRPr/>
            </a:lvl1pPr>
          </a:lstStyle>
          <a:p>
            <a:pPr>
              <a:defRPr/>
            </a:pPr>
            <a:fld id="{EE24A3D7-3267-45C5-8A6E-44E02426F377}" type="slidenum">
              <a:rPr lang="en-US" altLang="zh-CN"/>
              <a:pPr>
                <a:defRPr/>
              </a:pPr>
              <a:t>‹#›</a:t>
            </a:fld>
            <a:endParaRPr lang="en-US" altLang="zh-CN"/>
          </a:p>
        </p:txBody>
      </p:sp>
    </p:spTree>
  </p:cSld>
  <p:clrMapOvr>
    <a:masterClrMapping/>
  </p:clrMapOvr>
  <p:transition>
    <p:checker dir="vert"/>
    <p:sndAc>
      <p:stSnd>
        <p:snd r:embed="rId1" name="chimes.wav"/>
      </p:stSnd>
    </p:sndAc>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zh-CN" altLang="en-US" smtClean="0"/>
              <a:t>单击此处编辑母版标题样式</a:t>
            </a:r>
            <a:endParaRPr lang="en-US"/>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en-US"/>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81D302F-5E2D-4FF9-A986-02603DCE6FDA}" type="datetimeFigureOut">
              <a:rPr lang="zh-CN" altLang="en-US" smtClean="0"/>
              <a:t>2017/4/4</a:t>
            </a:fld>
            <a:endParaRPr lang="zh-CN" alt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56CA248-7BE1-4335-B3FB-1E6869F2EC71}"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75" r:id="rId9"/>
    <p:sldLayoutId id="2147483676" r:id="rId10"/>
    <p:sldLayoutId id="2147483677" r:id="rId11"/>
    <p:sldLayoutId id="2147483678" r:id="rId12"/>
    <p:sldLayoutId id="2147483679" r:id="rId13"/>
    <p:sldLayoutId id="2147483680" r:id="rId14"/>
    <p:sldLayoutId id="2147483681" r:id="rId15"/>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2.jpe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6.xml" /><Relationship Id="rId2" Type="http://schemas.openxmlformats.org/officeDocument/2006/relationships/image" Target="../media/image6.png" /><Relationship Id="rId3" Type="http://schemas.openxmlformats.org/officeDocument/2006/relationships/oleObject" Target="../embeddings/oleObject1.bin" TargetMode="Internal" /><Relationship Id="rId4" Type="http://schemas.openxmlformats.org/officeDocument/2006/relationships/image" Target="../media/image7.wmf" /><Relationship Id="rId5" Type="http://schemas.openxmlformats.org/officeDocument/2006/relationships/image" Target="../media/image8.png" /><Relationship Id="rId6" Type="http://schemas.openxmlformats.org/officeDocument/2006/relationships/vmlDrawing" Target="../drawings/vmlDrawing1.vml" /><Relationship Id="rId7" Type="http://schemas.openxmlformats.org/officeDocument/2006/relationships/audio" Target="../media/chimes1.wav"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0.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1.png" /><Relationship Id="rId3" Type="http://schemas.openxmlformats.org/officeDocument/2006/relationships/image" Target="../media/image1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7.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8.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9.png" /><Relationship Id="rId3" Type="http://schemas.openxmlformats.org/officeDocument/2006/relationships/image" Target="../media/image20.png" /><Relationship Id="rId4" Type="http://schemas.openxmlformats.org/officeDocument/2006/relationships/image" Target="../media/image2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hyperlink" Target="http://baike.asianmetal.cn/metal/cr/cr.shtml" TargetMode="External" /><Relationship Id="rId3" Type="http://schemas.openxmlformats.org/officeDocument/2006/relationships/image" Target="../media/image2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hyperlink" Target="http://baike.asianmetal.cn/metal/li/li.shtml" TargetMode="External" /><Relationship Id="rId3" Type="http://schemas.openxmlformats.org/officeDocument/2006/relationships/image" Target="../media/image23.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4.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42023202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 name="文本框 7"/>
          <p:cNvSpPr txBox="1"/>
          <p:nvPr/>
        </p:nvSpPr>
        <p:spPr>
          <a:xfrm>
            <a:off x="5977492" y="3723235"/>
            <a:ext cx="2573309" cy="523220"/>
          </a:xfrm>
          <a:prstGeom prst="rect">
            <a:avLst/>
          </a:prstGeom>
          <a:solidFill>
            <a:schemeClr val="accent6">
              <a:lumMod val="60000"/>
              <a:lumOff val="40000"/>
            </a:schemeClr>
          </a:solidFill>
          <a:ln>
            <a:solidFill>
              <a:schemeClr val="bg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7030A0"/>
                </a:solidFill>
                <a:latin typeface="方正静蕾简体" pitchFamily="2" charset="-122"/>
                <a:ea typeface="方正静蕾简体" pitchFamily="2" charset="-122"/>
              </a:rPr>
              <a:t>       杨  娜</a:t>
            </a:r>
          </a:p>
        </p:txBody>
      </p:sp>
      <p:sp>
        <p:nvSpPr>
          <p:cNvPr id="9" name="文本框 8"/>
          <p:cNvSpPr txBox="1"/>
          <p:nvPr/>
        </p:nvSpPr>
        <p:spPr>
          <a:xfrm>
            <a:off x="5923128" y="2511189"/>
            <a:ext cx="3220872" cy="461665"/>
          </a:xfrm>
          <a:prstGeom prst="rect">
            <a:avLst/>
          </a:prstGeom>
          <a:solidFill>
            <a:schemeClr val="accent6">
              <a:lumMod val="60000"/>
              <a:lumOff val="40000"/>
            </a:schemeClr>
          </a:solidFill>
          <a:ln>
            <a:solidFill>
              <a:schemeClr val="bg1"/>
            </a:solidFill>
          </a:ln>
        </p:spPr>
        <p:txBody>
          <a:bodyPr wrap="square" rtlCol="0">
            <a:spAutoFit/>
          </a:bodyPr>
          <a:lstStyle>
            <a:defPPr>
              <a:defRPr lang="zh-CN"/>
            </a:defPPr>
            <a:lvl1pPr marL="0" algn="l" defTabSz="914400" rtl="0" eaLnBrk="1" latinLnBrk="0" hangingPunct="1">
              <a:defRPr sz="1800" b="1" kern="1200">
                <a:solidFill>
                  <a:schemeClr val="accent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smtClean="0">
                <a:solidFill>
                  <a:srgbClr val="7030A0"/>
                </a:solidFill>
                <a:latin typeface="方正静蕾简体" pitchFamily="2" charset="-122"/>
                <a:ea typeface="方正静蕾简体" pitchFamily="2" charset="-122"/>
              </a:rPr>
              <a:t>山东工业职业学院</a:t>
            </a:r>
            <a:endParaRPr lang="zh-CN" altLang="en-US" sz="2400">
              <a:solidFill>
                <a:srgbClr val="7030A0"/>
              </a:solidFill>
              <a:latin typeface="方正静蕾简体" pitchFamily="2" charset="-122"/>
              <a:ea typeface="方正静蕾简体" pitchFamily="2" charset="-122"/>
            </a:endParaRPr>
          </a:p>
        </p:txBody>
      </p:sp>
      <p:sp>
        <p:nvSpPr>
          <p:cNvPr id="10" name="文本框 9"/>
          <p:cNvSpPr txBox="1"/>
          <p:nvPr/>
        </p:nvSpPr>
        <p:spPr>
          <a:xfrm>
            <a:off x="5977494" y="3111690"/>
            <a:ext cx="2825312" cy="461665"/>
          </a:xfrm>
          <a:prstGeom prst="rect">
            <a:avLst/>
          </a:prstGeom>
          <a:solidFill>
            <a:schemeClr val="accent6">
              <a:lumMod val="60000"/>
              <a:lumOff val="40000"/>
            </a:schemeClr>
          </a:solidFill>
          <a:ln>
            <a:solidFill>
              <a:schemeClr val="bg1"/>
            </a:solidFill>
          </a:ln>
        </p:spPr>
        <p:txBody>
          <a:bodyPr wrap="square" rtlCol="0">
            <a:spAutoFit/>
          </a:bodyPr>
          <a:lstStyle>
            <a:defPPr>
              <a:defRPr lang="zh-CN"/>
            </a:defPPr>
            <a:lvl1pPr marL="0" algn="l" defTabSz="914400" rtl="0" eaLnBrk="1" latinLnBrk="0" hangingPunct="1">
              <a:defRPr sz="1800" b="1" kern="1200">
                <a:solidFill>
                  <a:schemeClr val="accent1"/>
                </a:solidFill>
                <a:latin typeface="微软雅黑" panose="020b0503020204020204" pitchFamily="34" charset="-122"/>
                <a:ea typeface="微软雅黑"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smtClean="0">
                <a:solidFill>
                  <a:srgbClr val="7030A0"/>
                </a:solidFill>
                <a:latin typeface="方正静蕾简体" pitchFamily="2" charset="-122"/>
                <a:ea typeface="方正静蕾简体" pitchFamily="2" charset="-122"/>
              </a:rPr>
              <a:t>冶金与汽车工程系</a:t>
            </a:r>
            <a:endParaRPr lang="zh-CN" altLang="en-US" sz="2400">
              <a:solidFill>
                <a:srgbClr val="7030A0"/>
              </a:solidFill>
              <a:latin typeface="方正静蕾简体" pitchFamily="2" charset="-122"/>
              <a:ea typeface="方正静蕾简体" pitchFamily="2" charset="-122"/>
            </a:endParaRPr>
          </a:p>
        </p:txBody>
      </p:sp>
      <p:grpSp>
        <p:nvGrpSpPr>
          <p:cNvPr id="3" name="组合 1"/>
          <p:cNvGrpSpPr/>
          <p:nvPr/>
        </p:nvGrpSpPr>
        <p:grpSpPr>
          <a:xfrm>
            <a:off x="0" y="1174614"/>
            <a:ext cx="5991142" cy="1374587"/>
            <a:chOff x="0" y="2716812"/>
            <a:chExt cx="5991142" cy="1374587"/>
          </a:xfrm>
        </p:grpSpPr>
        <p:sp>
          <p:nvSpPr>
            <p:cNvPr id="30" name="矩形 29"/>
            <p:cNvSpPr/>
            <p:nvPr/>
          </p:nvSpPr>
          <p:spPr>
            <a:xfrm>
              <a:off x="0" y="3805061"/>
              <a:ext cx="5991141" cy="273424"/>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6" name="矩形 5"/>
            <p:cNvSpPr/>
            <p:nvPr/>
          </p:nvSpPr>
          <p:spPr>
            <a:xfrm>
              <a:off x="0" y="2716812"/>
              <a:ext cx="5991142" cy="993490"/>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7" name="文本框 6"/>
            <p:cNvSpPr txBox="1"/>
            <p:nvPr/>
          </p:nvSpPr>
          <p:spPr>
            <a:xfrm>
              <a:off x="2697050" y="2861681"/>
              <a:ext cx="2502747" cy="68659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5000"/>
                </a:lnSpc>
              </a:pPr>
              <a:r>
                <a:rPr lang="zh-CN" altLang="en-US" sz="3400" b="1" smtClean="0">
                  <a:solidFill>
                    <a:srgbClr val="FF0000"/>
                  </a:solidFill>
                  <a:latin typeface="微软雅黑" panose="020b0503020204020204" pitchFamily="34" charset="-122"/>
                  <a:ea typeface="微软雅黑" panose="020b0503020204020204" pitchFamily="34" charset="-122"/>
                </a:rPr>
                <a:t>钴冶金  </a:t>
              </a:r>
            </a:p>
          </p:txBody>
        </p:sp>
        <p:sp>
          <p:nvSpPr>
            <p:cNvPr id="33" name="文本框 32"/>
            <p:cNvSpPr txBox="1"/>
            <p:nvPr/>
          </p:nvSpPr>
          <p:spPr>
            <a:xfrm>
              <a:off x="3302757" y="3720144"/>
              <a:ext cx="1555846" cy="3712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5000"/>
                </a:lnSpc>
              </a:pPr>
              <a:r>
                <a:rPr lang="en-US" altLang="zh-CN" sz="1600" b="1" smtClean="0">
                  <a:solidFill>
                    <a:schemeClr val="bg1"/>
                  </a:solidFill>
                  <a:latin typeface="Times New Roman" panose="02020603050405020304" pitchFamily="18" charset="0"/>
                  <a:ea typeface="微软雅黑" panose="020b0503020204020204" pitchFamily="34" charset="-122"/>
                  <a:cs typeface="Times New Roman" panose="02020603050405020304" pitchFamily="18" charset="0"/>
                </a:rPr>
                <a:t>GUYEJIN</a:t>
              </a:r>
              <a:endParaRPr lang="zh-CN" altLang="en-US" sz="1600" b="1">
                <a:solidFill>
                  <a:schemeClr val="bg1"/>
                </a:solidFill>
                <a:latin typeface="Times New Roman" panose="02020603050405020304" pitchFamily="18" charset="0"/>
                <a:ea typeface="微软雅黑" panose="020b0503020204020204" pitchFamily="34" charset="-122"/>
                <a:cs typeface="Times New Roman" panose="02020603050405020304" pitchFamily="18" charset="0"/>
              </a:endParaRPr>
            </a:p>
          </p:txBody>
        </p:sp>
      </p:grpSp>
      <p:sp>
        <p:nvSpPr>
          <p:cNvPr id="20" name="椭圆 19"/>
          <p:cNvSpPr/>
          <p:nvPr/>
        </p:nvSpPr>
        <p:spPr>
          <a:xfrm>
            <a:off x="304473" y="1190597"/>
            <a:ext cx="1224000" cy="122399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7" name="椭圆 26"/>
          <p:cNvSpPr/>
          <p:nvPr/>
        </p:nvSpPr>
        <p:spPr>
          <a:xfrm>
            <a:off x="1816856" y="1190597"/>
            <a:ext cx="1224000" cy="1223998"/>
          </a:xfrm>
          <a:prstGeom prst="ellipse">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2" name="TextBox 21"/>
          <p:cNvSpPr txBox="1"/>
          <p:nvPr/>
        </p:nvSpPr>
        <p:spPr>
          <a:xfrm>
            <a:off x="409431" y="1187354"/>
            <a:ext cx="982639" cy="11079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600" smtClean="0">
                <a:solidFill>
                  <a:schemeClr val="bg1"/>
                </a:solidFill>
                <a:latin typeface="黑体" panose="02010609060101010101" pitchFamily="49" charset="-122"/>
                <a:ea typeface="黑体" panose="02010609060101010101" pitchFamily="49" charset="-122"/>
              </a:rPr>
              <a:t>钴</a:t>
            </a:r>
            <a:endParaRPr lang="zh-CN" altLang="en-US" sz="6600">
              <a:solidFill>
                <a:schemeClr val="bg1"/>
              </a:solidFill>
              <a:latin typeface="黑体" panose="02010609060101010101" pitchFamily="49" charset="-122"/>
              <a:ea typeface="黑体" panose="02010609060101010101" pitchFamily="49" charset="-122"/>
            </a:endParaRPr>
          </a:p>
        </p:txBody>
      </p:sp>
      <p:sp>
        <p:nvSpPr>
          <p:cNvPr id="23" name="TextBox 22"/>
          <p:cNvSpPr txBox="1"/>
          <p:nvPr/>
        </p:nvSpPr>
        <p:spPr>
          <a:xfrm>
            <a:off x="1910687" y="1241947"/>
            <a:ext cx="1241946" cy="11079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smtClean="0">
                <a:solidFill>
                  <a:schemeClr val="bg1"/>
                </a:solidFill>
              </a:rPr>
              <a:t>Co</a:t>
            </a:r>
            <a:endParaRPr lang="zh-CN" altLang="en-US" sz="6600">
              <a:solidFill>
                <a:schemeClr val="bg1"/>
              </a:solidFill>
            </a:endParaRPr>
          </a:p>
        </p:txBody>
      </p:sp>
      <p:pic>
        <p:nvPicPr>
          <p:cNvPr id="1026" name="Picture 2"/>
          <p:cNvPicPr>
            <a:picLocks noChangeAspect="1" noChangeArrowheads="1"/>
          </p:cNvPicPr>
          <p:nvPr/>
        </p:nvPicPr>
        <p:blipFill>
          <a:blip r:embed="rId3"/>
          <a:stretch>
            <a:fillRect/>
          </a:stretch>
        </p:blipFill>
        <p:spPr bwMode="auto">
          <a:xfrm>
            <a:off x="3504094" y="0"/>
            <a:ext cx="5639906" cy="1177262"/>
          </a:xfrm>
          <a:prstGeom prst="rect">
            <a:avLst/>
          </a:prstGeom>
          <a:noFill/>
          <a:ln w="9525">
            <a:noFill/>
            <a:miter lim="800000"/>
          </a:ln>
        </p:spPr>
      </p:pic>
      <p:pic>
        <p:nvPicPr>
          <p:cNvPr id="66562" name="Picture 2"/>
          <p:cNvPicPr>
            <a:picLocks noChangeAspect="1" noChangeArrowheads="1"/>
          </p:cNvPicPr>
          <p:nvPr/>
        </p:nvPicPr>
        <p:blipFill>
          <a:blip r:embed="rId4"/>
          <a:stretch>
            <a:fillRect/>
          </a:stretch>
        </p:blipFill>
        <p:spPr bwMode="auto">
          <a:xfrm>
            <a:off x="4556879" y="4394579"/>
            <a:ext cx="1754856" cy="2463421"/>
          </a:xfrm>
          <a:prstGeom prst="rect">
            <a:avLst/>
          </a:prstGeom>
          <a:noFill/>
          <a:ln w="9525">
            <a:noFill/>
            <a:miter lim="800000"/>
          </a:ln>
        </p:spPr>
      </p:pic>
      <p:pic>
        <p:nvPicPr>
          <p:cNvPr id="66563" name="Picture 3"/>
          <p:cNvPicPr>
            <a:picLocks noChangeAspect="1" noChangeArrowheads="1"/>
          </p:cNvPicPr>
          <p:nvPr/>
        </p:nvPicPr>
        <p:blipFill>
          <a:blip r:embed="rId5"/>
          <a:stretch>
            <a:fillRect/>
          </a:stretch>
        </p:blipFill>
        <p:spPr bwMode="auto">
          <a:xfrm>
            <a:off x="2857073" y="2684842"/>
            <a:ext cx="2228850" cy="1133475"/>
          </a:xfrm>
          <a:prstGeom prst="rect">
            <a:avLst/>
          </a:prstGeom>
          <a:noFill/>
          <a:ln w="9525">
            <a:noFill/>
            <a:miter lim="800000"/>
          </a:ln>
        </p:spPr>
      </p:pic>
      <p:pic>
        <p:nvPicPr>
          <p:cNvPr id="66564" name="Picture 4"/>
          <p:cNvPicPr>
            <a:picLocks noChangeAspect="1" noChangeArrowheads="1"/>
          </p:cNvPicPr>
          <p:nvPr/>
        </p:nvPicPr>
        <p:blipFill>
          <a:blip r:embed="rId6"/>
          <a:stretch>
            <a:fillRect/>
          </a:stretch>
        </p:blipFill>
        <p:spPr bwMode="auto">
          <a:xfrm>
            <a:off x="0" y="2530449"/>
            <a:ext cx="2640130" cy="1624228"/>
          </a:xfrm>
          <a:prstGeom prst="rect">
            <a:avLst/>
          </a:prstGeom>
          <a:noFill/>
          <a:ln w="9525">
            <a:noFill/>
            <a:miter lim="800000"/>
          </a:ln>
        </p:spPr>
      </p:pic>
      <p:pic>
        <p:nvPicPr>
          <p:cNvPr id="66565" name="Picture 5"/>
          <p:cNvPicPr>
            <a:picLocks noChangeAspect="1" noChangeArrowheads="1"/>
          </p:cNvPicPr>
          <p:nvPr/>
        </p:nvPicPr>
        <p:blipFill>
          <a:blip r:embed="rId7"/>
          <a:stretch>
            <a:fillRect/>
          </a:stretch>
        </p:blipFill>
        <p:spPr bwMode="auto">
          <a:xfrm>
            <a:off x="0" y="4403251"/>
            <a:ext cx="4586976" cy="2454749"/>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left)">
                                      <p:cBhvr>
                                        <p:cTn id="7" dur="500"/>
                                        <p:tgtEl>
                                          <p:spTgt spid="3"/>
                                        </p:tgtEl>
                                      </p:cBhvr>
                                    </p:animEffect>
                                  </p:childTnLst>
                                </p:cTn>
                              </p:par>
                              <p:par>
                                <p:cTn id="8" presetID="53" presetClass="entr" presetSubtype="16" dur="500" fill="hold" grpId="0" nodeType="withEffect">
                                  <p:stCondLst>
                                    <p:cond delay="400"/>
                                  </p:stCondLst>
                                  <p:childTnLst>
                                    <p:set>
                                      <p:cBhvr>
                                        <p:cTn id="9" dur="1" fill="hold">
                                          <p:stCondLst>
                                            <p:cond delay="0"/>
                                          </p:stCondLst>
                                        </p:cTn>
                                        <p:tgtEl>
                                          <p:spTgt spid="8"/>
                                        </p:tgtEl>
                                        <p:attrNameLst>
                                          <p:attrName>style.visibility</p:attrName>
                                        </p:attrNameLst>
                                      </p:cBhvr>
                                      <p:to>
                                        <p:strVal val="visible"/>
                                      </p:to>
                                    </p:set>
                                    <p:anim calcmode="lin" valueType="num">
                                      <p:cBhvr>
                                        <p:cTn id="10" dur="500" fill="hold"/>
                                        <p:tgtEl>
                                          <p:spTgt spid="8"/>
                                        </p:tgtEl>
                                        <p:attrNameLst>
                                          <p:attrName>ppt_w</p:attrName>
                                        </p:attrNameLst>
                                      </p:cBhvr>
                                      <p:tavLst>
                                        <p:tav tm="0">
                                          <p:val>
                                            <p:fltVal val="0"/>
                                          </p:val>
                                        </p:tav>
                                        <p:tav tm="100000">
                                          <p:val>
                                            <p:strVal val="#ppt_w"/>
                                          </p:val>
                                        </p:tav>
                                      </p:tavLst>
                                    </p:anim>
                                    <p:anim calcmode="lin" valueType="num">
                                      <p:cBhvr>
                                        <p:cTn id="11" dur="500" fill="hold"/>
                                        <p:tgtEl>
                                          <p:spTgt spid="8"/>
                                        </p:tgtEl>
                                        <p:attrNameLst>
                                          <p:attrName>ppt_h</p:attrName>
                                        </p:attrNameLst>
                                      </p:cBhvr>
                                      <p:tavLst>
                                        <p:tav tm="0">
                                          <p:val>
                                            <p:fltVal val="0"/>
                                          </p:val>
                                        </p:tav>
                                        <p:tav tm="100000">
                                          <p:val>
                                            <p:strVal val="#ppt_h"/>
                                          </p:val>
                                        </p:tav>
                                      </p:tavLst>
                                    </p:anim>
                                    <p:animEffect transition="in" filter="fade">
                                      <p:cBhvr>
                                        <p:cTn id="12" dur="500"/>
                                        <p:tgtEl>
                                          <p:spTgt spid="8"/>
                                        </p:tgtEl>
                                      </p:cBhvr>
                                    </p:animEffect>
                                  </p:childTnLst>
                                </p:cTn>
                              </p:par>
                              <p:par>
                                <p:cTn id="13" presetID="53" presetClass="entr" presetSubtype="16" dur="500" fill="hold" grpId="0" nodeType="withEffect">
                                  <p:stCondLst>
                                    <p:cond delay="400"/>
                                  </p:stCondLst>
                                  <p:childTnLst>
                                    <p:set>
                                      <p:cBhvr>
                                        <p:cTn id="14" dur="1" fill="hold">
                                          <p:stCondLst>
                                            <p:cond delay="0"/>
                                          </p:stCondLst>
                                        </p:cTn>
                                        <p:tgtEl>
                                          <p:spTgt spid="9"/>
                                        </p:tgtEl>
                                        <p:attrNameLst>
                                          <p:attrName>style.visibility</p:attrName>
                                        </p:attrNameLst>
                                      </p:cBhvr>
                                      <p:to>
                                        <p:strVal val="visible"/>
                                      </p:to>
                                    </p:set>
                                    <p:anim calcmode="lin" valueType="num">
                                      <p:cBhvr>
                                        <p:cTn id="15" dur="500" fill="hold"/>
                                        <p:tgtEl>
                                          <p:spTgt spid="9"/>
                                        </p:tgtEl>
                                        <p:attrNameLst>
                                          <p:attrName>ppt_w</p:attrName>
                                        </p:attrNameLst>
                                      </p:cBhvr>
                                      <p:tavLst>
                                        <p:tav tm="0">
                                          <p:val>
                                            <p:fltVal val="0"/>
                                          </p:val>
                                        </p:tav>
                                        <p:tav tm="100000">
                                          <p:val>
                                            <p:strVal val="#ppt_w"/>
                                          </p:val>
                                        </p:tav>
                                      </p:tavLst>
                                    </p:anim>
                                    <p:anim calcmode="lin" valueType="num">
                                      <p:cBhvr>
                                        <p:cTn id="16" dur="500" fill="hold"/>
                                        <p:tgtEl>
                                          <p:spTgt spid="9"/>
                                        </p:tgtEl>
                                        <p:attrNameLst>
                                          <p:attrName>ppt_h</p:attrName>
                                        </p:attrNameLst>
                                      </p:cBhvr>
                                      <p:tavLst>
                                        <p:tav tm="0">
                                          <p:val>
                                            <p:fltVal val="0"/>
                                          </p:val>
                                        </p:tav>
                                        <p:tav tm="100000">
                                          <p:val>
                                            <p:strVal val="#ppt_h"/>
                                          </p:val>
                                        </p:tav>
                                      </p:tavLst>
                                    </p:anim>
                                    <p:animEffect transition="in" filter="fade">
                                      <p:cBhvr>
                                        <p:cTn id="17" dur="500"/>
                                        <p:tgtEl>
                                          <p:spTgt spid="9"/>
                                        </p:tgtEl>
                                      </p:cBhvr>
                                    </p:animEffect>
                                  </p:childTnLst>
                                </p:cTn>
                              </p:par>
                              <p:par>
                                <p:cTn id="18" presetID="53" presetClass="entr" presetSubtype="16" dur="500" fill="hold" grpId="0" nodeType="withEffect">
                                  <p:stCondLst>
                                    <p:cond delay="400"/>
                                  </p:stCondLst>
                                  <p:childTnLst>
                                    <p:set>
                                      <p:cBhvr>
                                        <p:cTn id="19" dur="1" fill="hold">
                                          <p:stCondLst>
                                            <p:cond delay="0"/>
                                          </p:stCondLst>
                                        </p:cTn>
                                        <p:tgtEl>
                                          <p:spTgt spid="10"/>
                                        </p:tgtEl>
                                        <p:attrNameLst>
                                          <p:attrName>style.visibility</p:attrName>
                                        </p:attrNameLst>
                                      </p:cBhvr>
                                      <p:to>
                                        <p:strVal val="visible"/>
                                      </p:to>
                                    </p:set>
                                    <p:anim calcmode="lin" valueType="num">
                                      <p:cBhvr>
                                        <p:cTn id="20" dur="500" fill="hold"/>
                                        <p:tgtEl>
                                          <p:spTgt spid="10"/>
                                        </p:tgtEl>
                                        <p:attrNameLst>
                                          <p:attrName>ppt_w</p:attrName>
                                        </p:attrNameLst>
                                      </p:cBhvr>
                                      <p:tavLst>
                                        <p:tav tm="0">
                                          <p:val>
                                            <p:fltVal val="0"/>
                                          </p:val>
                                        </p:tav>
                                        <p:tav tm="100000">
                                          <p:val>
                                            <p:strVal val="#ppt_w"/>
                                          </p:val>
                                        </p:tav>
                                      </p:tavLst>
                                    </p:anim>
                                    <p:anim calcmode="lin" valueType="num">
                                      <p:cBhvr>
                                        <p:cTn id="21" dur="500" fill="hold"/>
                                        <p:tgtEl>
                                          <p:spTgt spid="10"/>
                                        </p:tgtEl>
                                        <p:attrNameLst>
                                          <p:attrName>ppt_h</p:attrName>
                                        </p:attrNameLst>
                                      </p:cBhvr>
                                      <p:tavLst>
                                        <p:tav tm="0">
                                          <p:val>
                                            <p:fltVal val="0"/>
                                          </p:val>
                                        </p:tav>
                                        <p:tav tm="100000">
                                          <p:val>
                                            <p:strVal val="#ppt_h"/>
                                          </p:val>
                                        </p:tav>
                                      </p:tavLst>
                                    </p:anim>
                                    <p:animEffect transition="in" filter="fade">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0" y="1851645"/>
            <a:ext cx="4205521" cy="31547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9900" b="1" smtClean="0">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pitchFamily="18" charset="0"/>
              </a:rPr>
              <a:t>01</a:t>
            </a:r>
            <a:endParaRPr lang="zh-CN" altLang="en-US" sz="19900" b="1">
              <a:solidFill>
                <a:schemeClr val="accent6">
                  <a:lumMod val="75000"/>
                </a:schemeClr>
              </a:solidFill>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7" name="文本框 6"/>
          <p:cNvSpPr txBox="1"/>
          <p:nvPr/>
        </p:nvSpPr>
        <p:spPr>
          <a:xfrm>
            <a:off x="3887162" y="2845078"/>
            <a:ext cx="4663440"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chemeClr val="tx1">
                    <a:lumMod val="85000"/>
                    <a:lumOff val="15000"/>
                  </a:schemeClr>
                </a:solidFill>
                <a:latin typeface="微软雅黑" panose="020b0503020204020204" pitchFamily="34" charset="-122"/>
                <a:ea typeface="微软雅黑" panose="020b0503020204020204" pitchFamily="34" charset="-122"/>
              </a:rPr>
              <a:t>概述</a:t>
            </a:r>
            <a:endParaRPr lang="en-US" altLang="zh-CN" sz="2800" b="1">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5" name="组合 14"/>
          <p:cNvGrpSpPr/>
          <p:nvPr/>
        </p:nvGrpSpPr>
        <p:grpSpPr>
          <a:xfrm>
            <a:off x="3887162" y="3375000"/>
            <a:ext cx="4663440" cy="108000"/>
            <a:chOff x="3649980" y="3375660"/>
            <a:chExt cx="4663440" cy="108000"/>
          </a:xfrm>
        </p:grpSpPr>
        <p:cxnSp>
          <p:nvCxnSpPr>
            <p:cNvPr id="10" name="直接连接符 9"/>
            <p:cNvCxnSpPr/>
            <p:nvPr/>
          </p:nvCxnSpPr>
          <p:spPr>
            <a:xfrm>
              <a:off x="3733800" y="3429660"/>
              <a:ext cx="44958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3" name="椭圆 12"/>
            <p:cNvSpPr/>
            <p:nvPr/>
          </p:nvSpPr>
          <p:spPr>
            <a:xfrm>
              <a:off x="3649980" y="3375660"/>
              <a:ext cx="108000" cy="108000"/>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4" name="椭圆 13"/>
            <p:cNvSpPr/>
            <p:nvPr/>
          </p:nvSpPr>
          <p:spPr>
            <a:xfrm>
              <a:off x="8205420" y="3375660"/>
              <a:ext cx="108000" cy="108000"/>
            </a:xfrm>
            <a:prstGeom prst="ellipse">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useBgFill="1">
        <p:nvSpPr>
          <p:cNvPr id="16" name="文本框 15"/>
          <p:cNvSpPr txBox="1"/>
          <p:nvPr/>
        </p:nvSpPr>
        <p:spPr>
          <a:xfrm>
            <a:off x="487591" y="3105835"/>
            <a:ext cx="3230339" cy="646331"/>
          </a:xfrm>
          <a:prstGeom prst="rect">
            <a:avLst/>
          </a:prstGeom>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b="1" smtClean="0">
                <a:solidFill>
                  <a:schemeClr val="accent6">
                    <a:lumMod val="75000"/>
                  </a:schemeClr>
                </a:solidFill>
                <a:latin typeface="Times New Roman" panose="02020603050405020304" pitchFamily="18" charset="0"/>
                <a:cs typeface="Times New Roman" panose="02020603050405020304" pitchFamily="18" charset="0"/>
              </a:rPr>
              <a:t>PART ONE</a:t>
            </a:r>
            <a:endParaRPr lang="zh-CN" altLang="en-US" sz="3600" b="1">
              <a:solidFill>
                <a:schemeClr val="accent6">
                  <a:lumMod val="75000"/>
                </a:schemeClr>
              </a:solidFill>
              <a:latin typeface="Times New Roman" panose="02020603050405020304" pitchFamily="18" charset="0"/>
              <a:cs typeface="Times New Roman" panose="02020603050405020304" pitchFamily="18"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22" presetClass="entr" presetSubtype="8" dur="500" fill="hold" nodeType="with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wipe(left)">
                                      <p:cBhvr>
                                        <p:cTn id="12" dur="500"/>
                                        <p:tgtEl>
                                          <p:spTgt spid="15"/>
                                        </p:tgtEl>
                                      </p:cBhvr>
                                    </p:animEffect>
                                  </p:childTnLst>
                                </p:cTn>
                              </p:par>
                              <p:par>
                                <p:cTn id="13" presetID="12" presetClass="entr" presetSubtype="4" dur="50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p:tgtEl>
                                          <p:spTgt spid="7"/>
                                        </p:tgtEl>
                                        <p:attrNameLst>
                                          <p:attrName>ppt_y</p:attrName>
                                        </p:attrNameLst>
                                      </p:cBhvr>
                                      <p:tavLst>
                                        <p:tav tm="0">
                                          <p:val>
                                            <p:strVal val="#ppt_y+#ppt_h*1.125000"/>
                                          </p:val>
                                        </p:tav>
                                        <p:tav tm="100000">
                                          <p:val>
                                            <p:strVal val="#ppt_y"/>
                                          </p:val>
                                        </p:tav>
                                      </p:tavLst>
                                    </p:anim>
                                    <p:animEffect transition="in" filter="wipe(up)">
                                      <p:cBhvr>
                                        <p:cTn id="16" dur="500"/>
                                        <p:tgtEl>
                                          <p:spTgt spid="7"/>
                                        </p:tgtEl>
                                      </p:cBhvr>
                                    </p:animEffect>
                                  </p:childTnLst>
                                </p:cTn>
                              </p:par>
                              <p:par>
                                <p:cTn id="17" presetID="16" presetClass="entr" presetSubtype="37" dur="500" fill="hold" grpId="0" nodeType="withEffect">
                                  <p:stCondLst>
                                    <p:cond delay="400"/>
                                  </p:stCondLst>
                                  <p:childTnLst>
                                    <p:set>
                                      <p:cBhvr>
                                        <p:cTn id="18" dur="1" fill="hold">
                                          <p:stCondLst>
                                            <p:cond delay="0"/>
                                          </p:stCondLst>
                                        </p:cTn>
                                        <p:tgtEl>
                                          <p:spTgt spid="16"/>
                                        </p:tgtEl>
                                        <p:attrNameLst>
                                          <p:attrName>style.visibility</p:attrName>
                                        </p:attrNameLst>
                                      </p:cBhvr>
                                      <p:to>
                                        <p:strVal val="visible"/>
                                      </p:to>
                                    </p:set>
                                    <p:animEffect transition="in" filter="barn(outVertical)">
                                      <p:cBhvr>
                                        <p:cTn id="19"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16"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2" name="Rectangle 4"/>
          <p:cNvSpPr>
            <a:spLocks noChangeArrowheads="1"/>
          </p:cNvSpPr>
          <p:nvPr/>
        </p:nvSpPr>
        <p:spPr bwMode="auto">
          <a:xfrm>
            <a:off x="4114800" y="381000"/>
            <a:ext cx="2057400" cy="830997"/>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20000"/>
              </a:spcBef>
            </a:pPr>
            <a:r>
              <a:rPr lang="zh-CN" altLang="en-US" sz="4800" b="1" smtClean="0">
                <a:solidFill>
                  <a:schemeClr val="hlink"/>
                </a:solidFill>
              </a:rPr>
              <a:t>概述  </a:t>
            </a:r>
            <a:endParaRPr lang="zh-CN" altLang="en-US" sz="4800" b="1">
              <a:solidFill>
                <a:schemeClr val="hlink"/>
              </a:solidFill>
            </a:endParaRPr>
          </a:p>
        </p:txBody>
      </p:sp>
      <p:pic>
        <p:nvPicPr>
          <p:cNvPr id="37894" name="Picture 6" descr="O-1"/>
          <p:cNvPicPr>
            <a:picLocks noChangeAspect="1" noChangeArrowheads="1"/>
          </p:cNvPicPr>
          <p:nvPr/>
        </p:nvPicPr>
        <p:blipFill>
          <a:blip r:embed="rId2"/>
          <a:stretch>
            <a:fillRect/>
          </a:stretch>
        </p:blipFill>
        <p:spPr bwMode="auto">
          <a:xfrm>
            <a:off x="2438400" y="152400"/>
            <a:ext cx="1282700" cy="1282700"/>
          </a:xfrm>
          <a:prstGeom prst="rect">
            <a:avLst/>
          </a:prstGeom>
          <a:noFill/>
          <a:ln w="9525">
            <a:noFill/>
            <a:miter lim="800000"/>
          </a:ln>
        </p:spPr>
      </p:pic>
      <p:sp>
        <p:nvSpPr>
          <p:cNvPr id="37895" name="Text Box 7"/>
          <p:cNvSpPr txBox="1">
            <a:spLocks noChangeArrowheads="1"/>
          </p:cNvSpPr>
          <p:nvPr/>
        </p:nvSpPr>
        <p:spPr bwMode="auto">
          <a:xfrm>
            <a:off x="2819400" y="381000"/>
            <a:ext cx="838200" cy="823913"/>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4800" smtClean="0">
                <a:latin typeface="Times New Roman" panose="02020603050405020304" pitchFamily="18" charset="0"/>
              </a:rPr>
              <a:t>1</a:t>
            </a:r>
            <a:endParaRPr lang="en-US" altLang="zh-CN" sz="4800">
              <a:latin typeface="Times New Roman" panose="02020603050405020304" pitchFamily="18" charset="0"/>
            </a:endParaRPr>
          </a:p>
        </p:txBody>
      </p:sp>
      <p:sp>
        <p:nvSpPr>
          <p:cNvPr id="37898" name="Rectangle 10"/>
          <p:cNvSpPr>
            <a:spLocks noChangeArrowheads="1"/>
          </p:cNvSpPr>
          <p:nvPr/>
        </p:nvSpPr>
        <p:spPr bwMode="auto">
          <a:xfrm>
            <a:off x="2895600" y="2133600"/>
            <a:ext cx="3890809" cy="535531"/>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ct val="20000"/>
              </a:spcBef>
            </a:pPr>
            <a:r>
              <a:rPr lang="en-US" altLang="zh-CN" sz="3200" b="1"/>
              <a:t>1. </a:t>
            </a:r>
            <a:r>
              <a:rPr lang="zh-CN" altLang="en-US" sz="3200" b="1" smtClean="0"/>
              <a:t>钴及其化合物性质</a:t>
            </a:r>
            <a:endParaRPr lang="zh-CN" altLang="en-US" sz="3200" b="1"/>
          </a:p>
        </p:txBody>
      </p:sp>
      <p:sp>
        <p:nvSpPr>
          <p:cNvPr id="37899" name="Rectangle 11"/>
          <p:cNvSpPr>
            <a:spLocks noChangeArrowheads="1"/>
          </p:cNvSpPr>
          <p:nvPr/>
        </p:nvSpPr>
        <p:spPr bwMode="auto">
          <a:xfrm>
            <a:off x="2895600" y="3048000"/>
            <a:ext cx="1830950" cy="584775"/>
          </a:xfrm>
          <a:prstGeom prst="rect">
            <a:avLst/>
          </a:prstGeom>
          <a:noFill/>
          <a:ln w="9525">
            <a:noFill/>
            <a:miter lim="800000"/>
          </a:ln>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rgbClr val="0099FF"/>
                </a:solidFill>
              </a:rPr>
              <a:t>2. </a:t>
            </a:r>
            <a:r>
              <a:rPr lang="zh-CN" altLang="en-US" sz="3200" b="1" smtClean="0">
                <a:solidFill>
                  <a:srgbClr val="0099FF"/>
                </a:solidFill>
              </a:rPr>
              <a:t>钴应用</a:t>
            </a:r>
            <a:endParaRPr lang="zh-CN" altLang="en-US" sz="3200" b="1">
              <a:solidFill>
                <a:srgbClr val="0099FF"/>
              </a:solidFill>
            </a:endParaRPr>
          </a:p>
        </p:txBody>
      </p:sp>
      <p:sp>
        <p:nvSpPr>
          <p:cNvPr id="37900" name="Rectangle 12"/>
          <p:cNvSpPr>
            <a:spLocks noChangeArrowheads="1"/>
          </p:cNvSpPr>
          <p:nvPr/>
        </p:nvSpPr>
        <p:spPr bwMode="auto">
          <a:xfrm>
            <a:off x="2819400" y="3886200"/>
            <a:ext cx="2819400" cy="579438"/>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a:solidFill>
                  <a:srgbClr val="00B050"/>
                </a:solidFill>
              </a:rPr>
              <a:t>3. </a:t>
            </a:r>
            <a:r>
              <a:rPr lang="zh-CN" altLang="en-US" sz="3200" b="1" smtClean="0">
                <a:solidFill>
                  <a:srgbClr val="00B050"/>
                </a:solidFill>
              </a:rPr>
              <a:t>钴的资源</a:t>
            </a:r>
            <a:endParaRPr lang="zh-CN" altLang="en-US" sz="3200" b="1">
              <a:solidFill>
                <a:srgbClr val="00B050"/>
              </a:solidFill>
            </a:endParaRPr>
          </a:p>
        </p:txBody>
      </p:sp>
      <p:graphicFrame>
        <p:nvGraphicFramePr>
          <p:cNvPr id="1026" name="Object 6">
            <a:hlinkClick action="ppaction://ole?verb=0"/>
          </p:cNvPr>
          <p:cNvGraphicFramePr>
            <a:graphicFrameLocks noChangeAspect="1"/>
          </p:cNvGraphicFramePr>
          <p:nvPr>
            <p:ph/>
          </p:nvPr>
        </p:nvGraphicFramePr>
        <p:xfrm>
          <a:off x="5138738" y="4002088"/>
          <a:ext cx="4005262" cy="2855912"/>
        </p:xfrm>
        <a:graphic>
          <a:graphicData uri="http://schemas.openxmlformats.org/presentationml/2006/ole">
            <mc:AlternateContent>
              <mc:Choice xmlns:v="urn:schemas-microsoft-com:vml" Requires="v">
                <p:oleObj spid="_x0000_s1038" name="Microsoft ClipArt Gallery" r:id="rId3" imgW="4005000" imgH="2855880" progId="">
                  <p:embed/>
                </p:oleObj>
              </mc:Choice>
              <mc:Fallback>
                <p:oleObj name="Microsoft ClipArt Gallery" r:id="rId3" imgW="4005000" imgH="2855880" progId="">
                  <p:embed/>
                  <p:pic>
                    <p:nvPicPr>
                      <p:cNvPr id="0" name="OLE substitute image"/>
                      <p:cNvPicPr/>
                      <p:nvPr/>
                    </p:nvPicPr>
                    <p:blipFill>
                      <a:blip r:embed="rId4"/>
                      <a:stretch>
                        <a:fillRect/>
                      </a:stretch>
                    </p:blipFill>
                    <p:spPr>
                      <a:xfrm>
                        <a:off x="5138738" y="4002088"/>
                        <a:ext cx="4005262" cy="2855912"/>
                      </a:xfrm>
                      <a:prstGeom prst="rect">
                        <a:avLst/>
                      </a:prstGeom>
                      <a:noFill/>
                    </p:spPr>
                  </p:pic>
                </p:oleObj>
              </mc:Fallback>
            </mc:AlternateContent>
          </a:graphicData>
        </a:graphic>
      </p:graphicFrame>
      <p:pic>
        <p:nvPicPr>
          <p:cNvPr id="37903" name="Picture 15"/>
          <p:cNvPicPr>
            <a:picLocks noChangeAspect="1" noChangeArrowheads="1"/>
          </p:cNvPicPr>
          <p:nvPr/>
        </p:nvPicPr>
        <p:blipFill>
          <a:blip r:embed="rId5"/>
          <a:stretch>
            <a:fillRect/>
          </a:stretch>
        </p:blipFill>
        <p:spPr bwMode="auto">
          <a:xfrm>
            <a:off x="1981200" y="2133600"/>
            <a:ext cx="411163" cy="533400"/>
          </a:xfrm>
          <a:prstGeom prst="rect">
            <a:avLst/>
          </a:prstGeom>
          <a:solidFill>
            <a:srgbClr val="FFFF00"/>
          </a:solidFill>
          <a:ln w="9525">
            <a:noFill/>
            <a:miter lim="800000"/>
          </a:ln>
        </p:spPr>
      </p:pic>
      <p:pic>
        <p:nvPicPr>
          <p:cNvPr id="37904" name="Picture 16"/>
          <p:cNvPicPr>
            <a:picLocks noChangeAspect="1" noChangeArrowheads="1"/>
          </p:cNvPicPr>
          <p:nvPr/>
        </p:nvPicPr>
        <p:blipFill>
          <a:blip r:embed="rId5"/>
          <a:stretch>
            <a:fillRect/>
          </a:stretch>
        </p:blipFill>
        <p:spPr bwMode="auto">
          <a:xfrm>
            <a:off x="1981200" y="3048000"/>
            <a:ext cx="411163" cy="533400"/>
          </a:xfrm>
          <a:prstGeom prst="rect">
            <a:avLst/>
          </a:prstGeom>
          <a:solidFill>
            <a:srgbClr val="FFFF00"/>
          </a:solidFill>
          <a:ln w="9525">
            <a:solidFill>
              <a:srgbClr val="FFFF00"/>
            </a:solidFill>
            <a:miter lim="800000"/>
          </a:ln>
        </p:spPr>
      </p:pic>
      <p:pic>
        <p:nvPicPr>
          <p:cNvPr id="37905" name="Picture 17"/>
          <p:cNvPicPr>
            <a:picLocks noChangeAspect="1" noChangeArrowheads="1"/>
          </p:cNvPicPr>
          <p:nvPr/>
        </p:nvPicPr>
        <p:blipFill>
          <a:blip r:embed="rId5"/>
          <a:stretch>
            <a:fillRect/>
          </a:stretch>
        </p:blipFill>
        <p:spPr bwMode="auto">
          <a:xfrm>
            <a:off x="1981200" y="3886200"/>
            <a:ext cx="411163" cy="533400"/>
          </a:xfrm>
          <a:prstGeom prst="rect">
            <a:avLst/>
          </a:prstGeom>
          <a:solidFill>
            <a:srgbClr val="FFFF00"/>
          </a:solidFill>
          <a:ln w="9525">
            <a:solidFill>
              <a:srgbClr val="FFFF00"/>
            </a:solidFill>
            <a:miter lim="800000"/>
          </a:ln>
        </p:spPr>
      </p:pic>
      <p:sp>
        <p:nvSpPr>
          <p:cNvPr id="12" name="Rectangle 12"/>
          <p:cNvSpPr>
            <a:spLocks noChangeArrowheads="1"/>
          </p:cNvSpPr>
          <p:nvPr/>
        </p:nvSpPr>
        <p:spPr bwMode="auto">
          <a:xfrm>
            <a:off x="2862618" y="4680044"/>
            <a:ext cx="2819400" cy="579438"/>
          </a:xfrm>
          <a:prstGeom prst="rect">
            <a:avLst/>
          </a:prstGeom>
          <a:noFill/>
          <a:ln w="9525">
            <a:noFill/>
            <a:miter lim="800000"/>
          </a:ln>
        </p:spPr>
        <p:txBody>
          <a:bodyP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200" b="1" smtClean="0">
                <a:solidFill>
                  <a:srgbClr val="7030A0"/>
                </a:solidFill>
              </a:rPr>
              <a:t>4. </a:t>
            </a:r>
            <a:r>
              <a:rPr lang="zh-CN" altLang="en-US" sz="3200" b="1" smtClean="0">
                <a:solidFill>
                  <a:srgbClr val="7030A0"/>
                </a:solidFill>
              </a:rPr>
              <a:t>钴的生产</a:t>
            </a:r>
            <a:endParaRPr lang="zh-CN" altLang="en-US" sz="3200" b="1">
              <a:solidFill>
                <a:srgbClr val="7030A0"/>
              </a:solidFill>
            </a:endParaRPr>
          </a:p>
        </p:txBody>
      </p:sp>
      <p:pic>
        <p:nvPicPr>
          <p:cNvPr id="13" name="Picture 17"/>
          <p:cNvPicPr>
            <a:picLocks noChangeAspect="1" noChangeArrowheads="1"/>
          </p:cNvPicPr>
          <p:nvPr/>
        </p:nvPicPr>
        <p:blipFill>
          <a:blip r:embed="rId5"/>
          <a:stretch>
            <a:fillRect/>
          </a:stretch>
        </p:blipFill>
        <p:spPr bwMode="auto">
          <a:xfrm>
            <a:off x="1969827" y="4693692"/>
            <a:ext cx="411163" cy="533400"/>
          </a:xfrm>
          <a:prstGeom prst="rect">
            <a:avLst/>
          </a:prstGeom>
          <a:solidFill>
            <a:srgbClr val="FFFF00"/>
          </a:solidFill>
          <a:ln w="9525">
            <a:solidFill>
              <a:srgbClr val="FFFF00"/>
            </a:solidFill>
            <a:miter lim="800000"/>
          </a:ln>
        </p:spPr>
      </p:pic>
    </p:spTree>
  </p:cSld>
  <p:clrMapOvr>
    <a:masterClrMapping/>
  </p:clrMapOvr>
  <p:transition>
    <p:checker dir="vert"/>
    <p:sndAc>
      <p:stSnd>
        <p:snd r:embed="rId7" name="chimes.wav"/>
      </p:stSnd>
    </p:sndAc>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37892"/>
                                        </p:tgtEl>
                                        <p:attrNameLst>
                                          <p:attrName>style.visibility</p:attrName>
                                        </p:attrNameLst>
                                      </p:cBhvr>
                                      <p:to>
                                        <p:strVal val="visible"/>
                                      </p:to>
                                    </p:set>
                                    <p:anim calcmode="lin" valueType="num">
                                      <p:cBhvr additive="base">
                                        <p:cTn id="7" dur="500" fill="hold"/>
                                        <p:tgtEl>
                                          <p:spTgt spid="37892"/>
                                        </p:tgtEl>
                                        <p:attrNameLst>
                                          <p:attrName>ppt_x</p:attrName>
                                        </p:attrNameLst>
                                      </p:cBhvr>
                                      <p:tavLst>
                                        <p:tav tm="0">
                                          <p:val>
                                            <p:strVal val="#ppt_x"/>
                                          </p:val>
                                        </p:tav>
                                        <p:tav tm="100000">
                                          <p:val>
                                            <p:strVal val="#ppt_x"/>
                                          </p:val>
                                        </p:tav>
                                      </p:tavLst>
                                    </p:anim>
                                    <p:anim calcmode="lin" valueType="num">
                                      <p:cBhvr additive="base">
                                        <p:cTn id="8" dur="500" fill="hold"/>
                                        <p:tgtEl>
                                          <p:spTgt spid="37892"/>
                                        </p:tgtEl>
                                        <p:attrNameLst>
                                          <p:attrName>ppt_y</p:attrName>
                                        </p:attrNameLst>
                                      </p:cBhvr>
                                      <p:tavLst>
                                        <p:tav tm="0">
                                          <p:val>
                                            <p:strVal val="1+#ppt_h/2"/>
                                          </p:val>
                                        </p:tav>
                                        <p:tav tm="100000">
                                          <p:val>
                                            <p:strVal val="#ppt_y"/>
                                          </p:val>
                                        </p:tav>
                                      </p:tavLst>
                                    </p:anim>
                                  </p:childTnLst>
                                </p:cTn>
                              </p:par>
                              <p:par>
                                <p:cTn id="9" presetID="2" presetClass="entr" presetSubtype="4" dur="500" fill="hold" nodeType="withEffect">
                                  <p:stCondLst>
                                    <p:cond delay="0"/>
                                  </p:stCondLst>
                                  <p:childTnLst>
                                    <p:set>
                                      <p:cBhvr>
                                        <p:cTn id="10" dur="1" fill="hold">
                                          <p:stCondLst>
                                            <p:cond delay="0"/>
                                          </p:stCondLst>
                                        </p:cTn>
                                        <p:tgtEl>
                                          <p:spTgt spid="37894"/>
                                        </p:tgtEl>
                                        <p:attrNameLst>
                                          <p:attrName>style.visibility</p:attrName>
                                        </p:attrNameLst>
                                      </p:cBhvr>
                                      <p:to>
                                        <p:strVal val="visible"/>
                                      </p:to>
                                    </p:set>
                                    <p:anim calcmode="lin" valueType="num">
                                      <p:cBhvr additive="base">
                                        <p:cTn id="11" dur="500" fill="hold"/>
                                        <p:tgtEl>
                                          <p:spTgt spid="37894"/>
                                        </p:tgtEl>
                                        <p:attrNameLst>
                                          <p:attrName>ppt_x</p:attrName>
                                        </p:attrNameLst>
                                      </p:cBhvr>
                                      <p:tavLst>
                                        <p:tav tm="0">
                                          <p:val>
                                            <p:strVal val="#ppt_x"/>
                                          </p:val>
                                        </p:tav>
                                        <p:tav tm="100000">
                                          <p:val>
                                            <p:strVal val="#ppt_x"/>
                                          </p:val>
                                        </p:tav>
                                      </p:tavLst>
                                    </p:anim>
                                    <p:anim calcmode="lin" valueType="num">
                                      <p:cBhvr additive="base">
                                        <p:cTn id="12" dur="500" fill="hold"/>
                                        <p:tgtEl>
                                          <p:spTgt spid="37894"/>
                                        </p:tgtEl>
                                        <p:attrNameLst>
                                          <p:attrName>ppt_y</p:attrName>
                                        </p:attrNameLst>
                                      </p:cBhvr>
                                      <p:tavLst>
                                        <p:tav tm="0">
                                          <p:val>
                                            <p:strVal val="1+#ppt_h/2"/>
                                          </p:val>
                                        </p:tav>
                                        <p:tav tm="100000">
                                          <p:val>
                                            <p:strVal val="#ppt_y"/>
                                          </p:val>
                                        </p:tav>
                                      </p:tavLst>
                                    </p:anim>
                                  </p:childTnLst>
                                </p:cTn>
                              </p:par>
                              <p:par>
                                <p:cTn id="13" presetID="2" presetClass="entr" presetSubtype="4" dur="500" fill="hold" grpId="0" nodeType="withEffect">
                                  <p:stCondLst>
                                    <p:cond delay="0"/>
                                  </p:stCondLst>
                                  <p:childTnLst>
                                    <p:set>
                                      <p:cBhvr>
                                        <p:cTn id="14" dur="1" fill="hold">
                                          <p:stCondLst>
                                            <p:cond delay="0"/>
                                          </p:stCondLst>
                                        </p:cTn>
                                        <p:tgtEl>
                                          <p:spTgt spid="37895"/>
                                        </p:tgtEl>
                                        <p:attrNameLst>
                                          <p:attrName>style.visibility</p:attrName>
                                        </p:attrNameLst>
                                      </p:cBhvr>
                                      <p:to>
                                        <p:strVal val="visible"/>
                                      </p:to>
                                    </p:set>
                                    <p:anim calcmode="lin" valueType="num">
                                      <p:cBhvr additive="base">
                                        <p:cTn id="15" dur="500" fill="hold"/>
                                        <p:tgtEl>
                                          <p:spTgt spid="37895"/>
                                        </p:tgtEl>
                                        <p:attrNameLst>
                                          <p:attrName>ppt_x</p:attrName>
                                        </p:attrNameLst>
                                      </p:cBhvr>
                                      <p:tavLst>
                                        <p:tav tm="0">
                                          <p:val>
                                            <p:strVal val="#ppt_x"/>
                                          </p:val>
                                        </p:tav>
                                        <p:tav tm="100000">
                                          <p:val>
                                            <p:strVal val="#ppt_x"/>
                                          </p:val>
                                        </p:tav>
                                      </p:tavLst>
                                    </p:anim>
                                    <p:anim calcmode="lin" valueType="num">
                                      <p:cBhvr additive="base">
                                        <p:cTn id="16" dur="500" fill="hold"/>
                                        <p:tgtEl>
                                          <p:spTgt spid="37895"/>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p:stCondLst>
                              <p:cond delay="0"/>
                            </p:stCondLst>
                            <p:childTnLst>
                              <p:par>
                                <p:cTn id="19" presetID="26" presetClass="entr" presetSubtype="0" dur="2000" fill="hold" grpId="0" nodeType="clickEffect">
                                  <p:stCondLst>
                                    <p:cond delay="0"/>
                                  </p:stCondLst>
                                  <p:childTnLst>
                                    <p:set>
                                      <p:cBhvr>
                                        <p:cTn id="20" dur="1" fill="hold">
                                          <p:stCondLst>
                                            <p:cond delay="0"/>
                                          </p:stCondLst>
                                        </p:cTn>
                                        <p:tgtEl>
                                          <p:spTgt spid="37898"/>
                                        </p:tgtEl>
                                        <p:attrNameLst>
                                          <p:attrName>style.visibility</p:attrName>
                                        </p:attrNameLst>
                                      </p:cBhvr>
                                      <p:to>
                                        <p:strVal val="visible"/>
                                      </p:to>
                                    </p:set>
                                    <p:animEffect transition="in" filter="wipe(down)">
                                      <p:cBhvr>
                                        <p:cTn id="21" dur="580">
                                          <p:stCondLst>
                                            <p:cond delay="0"/>
                                          </p:stCondLst>
                                        </p:cTn>
                                        <p:tgtEl>
                                          <p:spTgt spid="37898"/>
                                        </p:tgtEl>
                                      </p:cBhvr>
                                    </p:animEffect>
                                    <p:anim calcmode="lin" valueType="num">
                                      <p:cBhvr>
                                        <p:cTn id="22" dur="1822" tmFilter="0,0; 0.14,0.36; 0.43,0.73; 0.71,0.91; 1.0,1.0">
                                          <p:stCondLst>
                                            <p:cond delay="0"/>
                                          </p:stCondLst>
                                        </p:cTn>
                                        <p:tgtEl>
                                          <p:spTgt spid="37898"/>
                                        </p:tgtEl>
                                        <p:attrNameLst>
                                          <p:attrName>ppt_x</p:attrName>
                                        </p:attrNameLst>
                                      </p:cBhvr>
                                      <p:tavLst>
                                        <p:tav tm="0">
                                          <p:val>
                                            <p:strVal val="#ppt_x-0.25"/>
                                          </p:val>
                                        </p:tav>
                                        <p:tav tm="100000">
                                          <p:val>
                                            <p:strVal val="#ppt_x"/>
                                          </p:val>
                                        </p:tav>
                                      </p:tavLst>
                                    </p:anim>
                                    <p:anim calcmode="lin" valueType="num">
                                      <p:cBhvr>
                                        <p:cTn id="23" dur="664" tmFilter="0.0,0.0; 0.25,0.07; 0.50,0.2; 0.75,0.467; 1.0,1.0">
                                          <p:stCondLst>
                                            <p:cond delay="0"/>
                                          </p:stCondLst>
                                        </p:cTn>
                                        <p:tgtEl>
                                          <p:spTgt spid="37898"/>
                                        </p:tgtEl>
                                        <p:attrNameLst>
                                          <p:attrName>ppt_y</p:attrName>
                                        </p:attrNameLst>
                                      </p:cBhvr>
                                      <p:tavLst>
                                        <p:tav tm="0" fmla="#ppt_y-sin(pi*$)/3">
                                          <p:val>
                                            <p:fltVal val="0.5"/>
                                          </p:val>
                                        </p:tav>
                                        <p:tav tm="100000">
                                          <p:val>
                                            <p:fltVal val="1"/>
                                          </p:val>
                                        </p:tav>
                                      </p:tavLst>
                                    </p:anim>
                                    <p:anim calcmode="lin" valueType="num">
                                      <p:cBhvr>
                                        <p:cTn id="24" dur="664" tmFilter="0, 0; 0.125,0.2665; 0.25,0.4; 0.375,0.465; 0.5,0.5;  0.625,0.535; 0.75,0.6; 0.875,0.7335; 1,1">
                                          <p:stCondLst>
                                            <p:cond delay="664"/>
                                          </p:stCondLst>
                                        </p:cTn>
                                        <p:tgtEl>
                                          <p:spTgt spid="37898"/>
                                        </p:tgtEl>
                                        <p:attrNameLst>
                                          <p:attrName>ppt_y</p:attrName>
                                        </p:attrNameLst>
                                      </p:cBhvr>
                                      <p:tavLst>
                                        <p:tav tm="0" fmla="#ppt_y-sin(pi*$)/9">
                                          <p:val>
                                            <p:fltVal val="0"/>
                                          </p:val>
                                        </p:tav>
                                        <p:tav tm="100000">
                                          <p:val>
                                            <p:fltVal val="1"/>
                                          </p:val>
                                        </p:tav>
                                      </p:tavLst>
                                    </p:anim>
                                    <p:anim calcmode="lin" valueType="num">
                                      <p:cBhvr>
                                        <p:cTn id="25" dur="332" tmFilter="0, 0; 0.125,0.2665; 0.25,0.4; 0.375,0.465; 0.5,0.5;  0.625,0.535; 0.75,0.6; 0.875,0.7335; 1,1">
                                          <p:stCondLst>
                                            <p:cond delay="1324"/>
                                          </p:stCondLst>
                                        </p:cTn>
                                        <p:tgtEl>
                                          <p:spTgt spid="37898"/>
                                        </p:tgtEl>
                                        <p:attrNameLst>
                                          <p:attrName>ppt_y</p:attrName>
                                        </p:attrNameLst>
                                      </p:cBhvr>
                                      <p:tavLst>
                                        <p:tav tm="0" fmla="#ppt_y-sin(pi*$)/27">
                                          <p:val>
                                            <p:fltVal val="0"/>
                                          </p:val>
                                        </p:tav>
                                        <p:tav tm="100000">
                                          <p:val>
                                            <p:fltVal val="1"/>
                                          </p:val>
                                        </p:tav>
                                      </p:tavLst>
                                    </p:anim>
                                    <p:anim calcmode="lin" valueType="num">
                                      <p:cBhvr>
                                        <p:cTn id="26" dur="164" tmFilter="0, 0; 0.125,0.2665; 0.25,0.4; 0.375,0.465; 0.5,0.5;  0.625,0.535; 0.75,0.6; 0.875,0.7335; 1,1">
                                          <p:stCondLst>
                                            <p:cond delay="1656"/>
                                          </p:stCondLst>
                                        </p:cTn>
                                        <p:tgtEl>
                                          <p:spTgt spid="37898"/>
                                        </p:tgtEl>
                                        <p:attrNameLst>
                                          <p:attrName>ppt_y</p:attrName>
                                        </p:attrNameLst>
                                      </p:cBhvr>
                                      <p:tavLst>
                                        <p:tav tm="0" fmla="#ppt_y-sin(pi*$)/81">
                                          <p:val>
                                            <p:fltVal val="0"/>
                                          </p:val>
                                        </p:tav>
                                        <p:tav tm="100000">
                                          <p:val>
                                            <p:fltVal val="1"/>
                                          </p:val>
                                        </p:tav>
                                      </p:tavLst>
                                    </p:anim>
                                    <p:animScale>
                                      <p:cBhvr>
                                        <p:cTn id="27" dur="26">
                                          <p:stCondLst>
                                            <p:cond delay="650"/>
                                          </p:stCondLst>
                                        </p:cTn>
                                        <p:tgtEl>
                                          <p:spTgt spid="37898"/>
                                        </p:tgtEl>
                                      </p:cBhvr>
                                      <p:to x="100000" y="60000"/>
                                    </p:animScale>
                                    <p:animScale>
                                      <p:cBhvr>
                                        <p:cTn id="28" dur="166" decel="50000">
                                          <p:stCondLst>
                                            <p:cond delay="676"/>
                                          </p:stCondLst>
                                        </p:cTn>
                                        <p:tgtEl>
                                          <p:spTgt spid="37898"/>
                                        </p:tgtEl>
                                      </p:cBhvr>
                                      <p:to x="100000" y="100000"/>
                                    </p:animScale>
                                    <p:animScale>
                                      <p:cBhvr>
                                        <p:cTn id="29" dur="26">
                                          <p:stCondLst>
                                            <p:cond delay="1312"/>
                                          </p:stCondLst>
                                        </p:cTn>
                                        <p:tgtEl>
                                          <p:spTgt spid="37898"/>
                                        </p:tgtEl>
                                      </p:cBhvr>
                                      <p:to x="100000" y="80000"/>
                                    </p:animScale>
                                    <p:animScale>
                                      <p:cBhvr>
                                        <p:cTn id="30" dur="166" decel="50000">
                                          <p:stCondLst>
                                            <p:cond delay="1338"/>
                                          </p:stCondLst>
                                        </p:cTn>
                                        <p:tgtEl>
                                          <p:spTgt spid="37898"/>
                                        </p:tgtEl>
                                      </p:cBhvr>
                                      <p:to x="100000" y="100000"/>
                                    </p:animScale>
                                    <p:animScale>
                                      <p:cBhvr>
                                        <p:cTn id="31" dur="26">
                                          <p:stCondLst>
                                            <p:cond delay="1642"/>
                                          </p:stCondLst>
                                        </p:cTn>
                                        <p:tgtEl>
                                          <p:spTgt spid="37898"/>
                                        </p:tgtEl>
                                      </p:cBhvr>
                                      <p:to x="100000" y="90000"/>
                                    </p:animScale>
                                    <p:animScale>
                                      <p:cBhvr>
                                        <p:cTn id="32" dur="166" decel="50000">
                                          <p:stCondLst>
                                            <p:cond delay="1668"/>
                                          </p:stCondLst>
                                        </p:cTn>
                                        <p:tgtEl>
                                          <p:spTgt spid="37898"/>
                                        </p:tgtEl>
                                      </p:cBhvr>
                                      <p:to x="100000" y="100000"/>
                                    </p:animScale>
                                    <p:animScale>
                                      <p:cBhvr>
                                        <p:cTn id="33" dur="26">
                                          <p:stCondLst>
                                            <p:cond delay="1808"/>
                                          </p:stCondLst>
                                        </p:cTn>
                                        <p:tgtEl>
                                          <p:spTgt spid="37898"/>
                                        </p:tgtEl>
                                      </p:cBhvr>
                                      <p:to x="100000" y="95000"/>
                                    </p:animScale>
                                    <p:animScale>
                                      <p:cBhvr>
                                        <p:cTn id="34" dur="166" decel="50000">
                                          <p:stCondLst>
                                            <p:cond delay="1834"/>
                                          </p:stCondLst>
                                        </p:cTn>
                                        <p:tgtEl>
                                          <p:spTgt spid="37898"/>
                                        </p:tgtEl>
                                      </p:cBhvr>
                                      <p:to x="100000" y="100000"/>
                                    </p:animScale>
                                  </p:childTnLst>
                                </p:cTn>
                              </p:par>
                              <p:par>
                                <p:cTn id="35" presetID="26" presetClass="entr" presetSubtype="0" dur="2000" fill="hold" grpId="0" nodeType="withEffect">
                                  <p:stCondLst>
                                    <p:cond delay="0"/>
                                  </p:stCondLst>
                                  <p:childTnLst>
                                    <p:set>
                                      <p:cBhvr>
                                        <p:cTn id="36" dur="1" fill="hold">
                                          <p:stCondLst>
                                            <p:cond delay="0"/>
                                          </p:stCondLst>
                                        </p:cTn>
                                        <p:tgtEl>
                                          <p:spTgt spid="37899"/>
                                        </p:tgtEl>
                                        <p:attrNameLst>
                                          <p:attrName>style.visibility</p:attrName>
                                        </p:attrNameLst>
                                      </p:cBhvr>
                                      <p:to>
                                        <p:strVal val="visible"/>
                                      </p:to>
                                    </p:set>
                                    <p:animEffect transition="in" filter="wipe(down)">
                                      <p:cBhvr>
                                        <p:cTn id="37" dur="580">
                                          <p:stCondLst>
                                            <p:cond delay="0"/>
                                          </p:stCondLst>
                                        </p:cTn>
                                        <p:tgtEl>
                                          <p:spTgt spid="37899"/>
                                        </p:tgtEl>
                                      </p:cBhvr>
                                    </p:animEffect>
                                    <p:anim calcmode="lin" valueType="num">
                                      <p:cBhvr>
                                        <p:cTn id="38" dur="1822" tmFilter="0,0; 0.14,0.36; 0.43,0.73; 0.71,0.91; 1.0,1.0">
                                          <p:stCondLst>
                                            <p:cond delay="0"/>
                                          </p:stCondLst>
                                        </p:cTn>
                                        <p:tgtEl>
                                          <p:spTgt spid="37899"/>
                                        </p:tgtEl>
                                        <p:attrNameLst>
                                          <p:attrName>ppt_x</p:attrName>
                                        </p:attrNameLst>
                                      </p:cBhvr>
                                      <p:tavLst>
                                        <p:tav tm="0">
                                          <p:val>
                                            <p:strVal val="#ppt_x-0.25"/>
                                          </p:val>
                                        </p:tav>
                                        <p:tav tm="100000">
                                          <p:val>
                                            <p:strVal val="#ppt_x"/>
                                          </p:val>
                                        </p:tav>
                                      </p:tavLst>
                                    </p:anim>
                                    <p:anim calcmode="lin" valueType="num">
                                      <p:cBhvr>
                                        <p:cTn id="39" dur="664" tmFilter="0.0,0.0; 0.25,0.07; 0.50,0.2; 0.75,0.467; 1.0,1.0">
                                          <p:stCondLst>
                                            <p:cond delay="0"/>
                                          </p:stCondLst>
                                        </p:cTn>
                                        <p:tgtEl>
                                          <p:spTgt spid="37899"/>
                                        </p:tgtEl>
                                        <p:attrNameLst>
                                          <p:attrName>ppt_y</p:attrName>
                                        </p:attrNameLst>
                                      </p:cBhvr>
                                      <p:tavLst>
                                        <p:tav tm="0" fmla="#ppt_y-sin(pi*$)/3">
                                          <p:val>
                                            <p:fltVal val="0.5"/>
                                          </p:val>
                                        </p:tav>
                                        <p:tav tm="100000">
                                          <p:val>
                                            <p:fltVal val="1"/>
                                          </p:val>
                                        </p:tav>
                                      </p:tavLst>
                                    </p:anim>
                                    <p:anim calcmode="lin" valueType="num">
                                      <p:cBhvr>
                                        <p:cTn id="40" dur="664" tmFilter="0, 0; 0.125,0.2665; 0.25,0.4; 0.375,0.465; 0.5,0.5;  0.625,0.535; 0.75,0.6; 0.875,0.7335; 1,1">
                                          <p:stCondLst>
                                            <p:cond delay="664"/>
                                          </p:stCondLst>
                                        </p:cTn>
                                        <p:tgtEl>
                                          <p:spTgt spid="37899"/>
                                        </p:tgtEl>
                                        <p:attrNameLst>
                                          <p:attrName>ppt_y</p:attrName>
                                        </p:attrNameLst>
                                      </p:cBhvr>
                                      <p:tavLst>
                                        <p:tav tm="0" fmla="#ppt_y-sin(pi*$)/9">
                                          <p:val>
                                            <p:fltVal val="0"/>
                                          </p:val>
                                        </p:tav>
                                        <p:tav tm="100000">
                                          <p:val>
                                            <p:fltVal val="1"/>
                                          </p:val>
                                        </p:tav>
                                      </p:tavLst>
                                    </p:anim>
                                    <p:anim calcmode="lin" valueType="num">
                                      <p:cBhvr>
                                        <p:cTn id="41" dur="332" tmFilter="0, 0; 0.125,0.2665; 0.25,0.4; 0.375,0.465; 0.5,0.5;  0.625,0.535; 0.75,0.6; 0.875,0.7335; 1,1">
                                          <p:stCondLst>
                                            <p:cond delay="1324"/>
                                          </p:stCondLst>
                                        </p:cTn>
                                        <p:tgtEl>
                                          <p:spTgt spid="37899"/>
                                        </p:tgtEl>
                                        <p:attrNameLst>
                                          <p:attrName>ppt_y</p:attrName>
                                        </p:attrNameLst>
                                      </p:cBhvr>
                                      <p:tavLst>
                                        <p:tav tm="0" fmla="#ppt_y-sin(pi*$)/27">
                                          <p:val>
                                            <p:fltVal val="0"/>
                                          </p:val>
                                        </p:tav>
                                        <p:tav tm="100000">
                                          <p:val>
                                            <p:fltVal val="1"/>
                                          </p:val>
                                        </p:tav>
                                      </p:tavLst>
                                    </p:anim>
                                    <p:anim calcmode="lin" valueType="num">
                                      <p:cBhvr>
                                        <p:cTn id="42" dur="164" tmFilter="0, 0; 0.125,0.2665; 0.25,0.4; 0.375,0.465; 0.5,0.5;  0.625,0.535; 0.75,0.6; 0.875,0.7335; 1,1">
                                          <p:stCondLst>
                                            <p:cond delay="1656"/>
                                          </p:stCondLst>
                                        </p:cTn>
                                        <p:tgtEl>
                                          <p:spTgt spid="37899"/>
                                        </p:tgtEl>
                                        <p:attrNameLst>
                                          <p:attrName>ppt_y</p:attrName>
                                        </p:attrNameLst>
                                      </p:cBhvr>
                                      <p:tavLst>
                                        <p:tav tm="0" fmla="#ppt_y-sin(pi*$)/81">
                                          <p:val>
                                            <p:fltVal val="0"/>
                                          </p:val>
                                        </p:tav>
                                        <p:tav tm="100000">
                                          <p:val>
                                            <p:fltVal val="1"/>
                                          </p:val>
                                        </p:tav>
                                      </p:tavLst>
                                    </p:anim>
                                    <p:animScale>
                                      <p:cBhvr>
                                        <p:cTn id="43" dur="26">
                                          <p:stCondLst>
                                            <p:cond delay="650"/>
                                          </p:stCondLst>
                                        </p:cTn>
                                        <p:tgtEl>
                                          <p:spTgt spid="37899"/>
                                        </p:tgtEl>
                                      </p:cBhvr>
                                      <p:to x="100000" y="60000"/>
                                    </p:animScale>
                                    <p:animScale>
                                      <p:cBhvr>
                                        <p:cTn id="44" dur="166" decel="50000">
                                          <p:stCondLst>
                                            <p:cond delay="676"/>
                                          </p:stCondLst>
                                        </p:cTn>
                                        <p:tgtEl>
                                          <p:spTgt spid="37899"/>
                                        </p:tgtEl>
                                      </p:cBhvr>
                                      <p:to x="100000" y="100000"/>
                                    </p:animScale>
                                    <p:animScale>
                                      <p:cBhvr>
                                        <p:cTn id="45" dur="26">
                                          <p:stCondLst>
                                            <p:cond delay="1312"/>
                                          </p:stCondLst>
                                        </p:cTn>
                                        <p:tgtEl>
                                          <p:spTgt spid="37899"/>
                                        </p:tgtEl>
                                      </p:cBhvr>
                                      <p:to x="100000" y="80000"/>
                                    </p:animScale>
                                    <p:animScale>
                                      <p:cBhvr>
                                        <p:cTn id="46" dur="166" decel="50000">
                                          <p:stCondLst>
                                            <p:cond delay="1338"/>
                                          </p:stCondLst>
                                        </p:cTn>
                                        <p:tgtEl>
                                          <p:spTgt spid="37899"/>
                                        </p:tgtEl>
                                      </p:cBhvr>
                                      <p:to x="100000" y="100000"/>
                                    </p:animScale>
                                    <p:animScale>
                                      <p:cBhvr>
                                        <p:cTn id="47" dur="26">
                                          <p:stCondLst>
                                            <p:cond delay="1642"/>
                                          </p:stCondLst>
                                        </p:cTn>
                                        <p:tgtEl>
                                          <p:spTgt spid="37899"/>
                                        </p:tgtEl>
                                      </p:cBhvr>
                                      <p:to x="100000" y="90000"/>
                                    </p:animScale>
                                    <p:animScale>
                                      <p:cBhvr>
                                        <p:cTn id="48" dur="166" decel="50000">
                                          <p:stCondLst>
                                            <p:cond delay="1668"/>
                                          </p:stCondLst>
                                        </p:cTn>
                                        <p:tgtEl>
                                          <p:spTgt spid="37899"/>
                                        </p:tgtEl>
                                      </p:cBhvr>
                                      <p:to x="100000" y="100000"/>
                                    </p:animScale>
                                    <p:animScale>
                                      <p:cBhvr>
                                        <p:cTn id="49" dur="26">
                                          <p:stCondLst>
                                            <p:cond delay="1808"/>
                                          </p:stCondLst>
                                        </p:cTn>
                                        <p:tgtEl>
                                          <p:spTgt spid="37899"/>
                                        </p:tgtEl>
                                      </p:cBhvr>
                                      <p:to x="100000" y="95000"/>
                                    </p:animScale>
                                    <p:animScale>
                                      <p:cBhvr>
                                        <p:cTn id="50" dur="166" decel="50000">
                                          <p:stCondLst>
                                            <p:cond delay="1834"/>
                                          </p:stCondLst>
                                        </p:cTn>
                                        <p:tgtEl>
                                          <p:spTgt spid="37899"/>
                                        </p:tgtEl>
                                      </p:cBhvr>
                                      <p:to x="100000" y="100000"/>
                                    </p:animScale>
                                  </p:childTnLst>
                                </p:cTn>
                              </p:par>
                              <p:par>
                                <p:cTn id="51" presetID="26" presetClass="entr" presetSubtype="0" dur="2000" fill="hold" grpId="0" nodeType="withEffect">
                                  <p:stCondLst>
                                    <p:cond delay="0"/>
                                  </p:stCondLst>
                                  <p:childTnLst>
                                    <p:set>
                                      <p:cBhvr>
                                        <p:cTn id="52" dur="1" fill="hold">
                                          <p:stCondLst>
                                            <p:cond delay="0"/>
                                          </p:stCondLst>
                                        </p:cTn>
                                        <p:tgtEl>
                                          <p:spTgt spid="37900"/>
                                        </p:tgtEl>
                                        <p:attrNameLst>
                                          <p:attrName>style.visibility</p:attrName>
                                        </p:attrNameLst>
                                      </p:cBhvr>
                                      <p:to>
                                        <p:strVal val="visible"/>
                                      </p:to>
                                    </p:set>
                                    <p:animEffect transition="in" filter="wipe(down)">
                                      <p:cBhvr>
                                        <p:cTn id="53" dur="580">
                                          <p:stCondLst>
                                            <p:cond delay="0"/>
                                          </p:stCondLst>
                                        </p:cTn>
                                        <p:tgtEl>
                                          <p:spTgt spid="37900"/>
                                        </p:tgtEl>
                                      </p:cBhvr>
                                    </p:animEffect>
                                    <p:anim calcmode="lin" valueType="num">
                                      <p:cBhvr>
                                        <p:cTn id="54" dur="1822" tmFilter="0,0; 0.14,0.36; 0.43,0.73; 0.71,0.91; 1.0,1.0">
                                          <p:stCondLst>
                                            <p:cond delay="0"/>
                                          </p:stCondLst>
                                        </p:cTn>
                                        <p:tgtEl>
                                          <p:spTgt spid="37900"/>
                                        </p:tgtEl>
                                        <p:attrNameLst>
                                          <p:attrName>ppt_x</p:attrName>
                                        </p:attrNameLst>
                                      </p:cBhvr>
                                      <p:tavLst>
                                        <p:tav tm="0">
                                          <p:val>
                                            <p:strVal val="#ppt_x-0.25"/>
                                          </p:val>
                                        </p:tav>
                                        <p:tav tm="100000">
                                          <p:val>
                                            <p:strVal val="#ppt_x"/>
                                          </p:val>
                                        </p:tav>
                                      </p:tavLst>
                                    </p:anim>
                                    <p:anim calcmode="lin" valueType="num">
                                      <p:cBhvr>
                                        <p:cTn id="55" dur="664" tmFilter="0.0,0.0; 0.25,0.07; 0.50,0.2; 0.75,0.467; 1.0,1.0">
                                          <p:stCondLst>
                                            <p:cond delay="0"/>
                                          </p:stCondLst>
                                        </p:cTn>
                                        <p:tgtEl>
                                          <p:spTgt spid="37900"/>
                                        </p:tgtEl>
                                        <p:attrNameLst>
                                          <p:attrName>ppt_y</p:attrName>
                                        </p:attrNameLst>
                                      </p:cBhvr>
                                      <p:tavLst>
                                        <p:tav tm="0" fmla="#ppt_y-sin(pi*$)/3">
                                          <p:val>
                                            <p:fltVal val="0.5"/>
                                          </p:val>
                                        </p:tav>
                                        <p:tav tm="100000">
                                          <p:val>
                                            <p:fltVal val="1"/>
                                          </p:val>
                                        </p:tav>
                                      </p:tavLst>
                                    </p:anim>
                                    <p:anim calcmode="lin" valueType="num">
                                      <p:cBhvr>
                                        <p:cTn id="56" dur="664" tmFilter="0, 0; 0.125,0.2665; 0.25,0.4; 0.375,0.465; 0.5,0.5;  0.625,0.535; 0.75,0.6; 0.875,0.7335; 1,1">
                                          <p:stCondLst>
                                            <p:cond delay="664"/>
                                          </p:stCondLst>
                                        </p:cTn>
                                        <p:tgtEl>
                                          <p:spTgt spid="37900"/>
                                        </p:tgtEl>
                                        <p:attrNameLst>
                                          <p:attrName>ppt_y</p:attrName>
                                        </p:attrNameLst>
                                      </p:cBhvr>
                                      <p:tavLst>
                                        <p:tav tm="0" fmla="#ppt_y-sin(pi*$)/9">
                                          <p:val>
                                            <p:fltVal val="0"/>
                                          </p:val>
                                        </p:tav>
                                        <p:tav tm="100000">
                                          <p:val>
                                            <p:fltVal val="1"/>
                                          </p:val>
                                        </p:tav>
                                      </p:tavLst>
                                    </p:anim>
                                    <p:anim calcmode="lin" valueType="num">
                                      <p:cBhvr>
                                        <p:cTn id="57" dur="332" tmFilter="0, 0; 0.125,0.2665; 0.25,0.4; 0.375,0.465; 0.5,0.5;  0.625,0.535; 0.75,0.6; 0.875,0.7335; 1,1">
                                          <p:stCondLst>
                                            <p:cond delay="1324"/>
                                          </p:stCondLst>
                                        </p:cTn>
                                        <p:tgtEl>
                                          <p:spTgt spid="37900"/>
                                        </p:tgtEl>
                                        <p:attrNameLst>
                                          <p:attrName>ppt_y</p:attrName>
                                        </p:attrNameLst>
                                      </p:cBhvr>
                                      <p:tavLst>
                                        <p:tav tm="0" fmla="#ppt_y-sin(pi*$)/27">
                                          <p:val>
                                            <p:fltVal val="0"/>
                                          </p:val>
                                        </p:tav>
                                        <p:tav tm="100000">
                                          <p:val>
                                            <p:fltVal val="1"/>
                                          </p:val>
                                        </p:tav>
                                      </p:tavLst>
                                    </p:anim>
                                    <p:anim calcmode="lin" valueType="num">
                                      <p:cBhvr>
                                        <p:cTn id="58" dur="164" tmFilter="0, 0; 0.125,0.2665; 0.25,0.4; 0.375,0.465; 0.5,0.5;  0.625,0.535; 0.75,0.6; 0.875,0.7335; 1,1">
                                          <p:stCondLst>
                                            <p:cond delay="1656"/>
                                          </p:stCondLst>
                                        </p:cTn>
                                        <p:tgtEl>
                                          <p:spTgt spid="37900"/>
                                        </p:tgtEl>
                                        <p:attrNameLst>
                                          <p:attrName>ppt_y</p:attrName>
                                        </p:attrNameLst>
                                      </p:cBhvr>
                                      <p:tavLst>
                                        <p:tav tm="0" fmla="#ppt_y-sin(pi*$)/81">
                                          <p:val>
                                            <p:fltVal val="0"/>
                                          </p:val>
                                        </p:tav>
                                        <p:tav tm="100000">
                                          <p:val>
                                            <p:fltVal val="1"/>
                                          </p:val>
                                        </p:tav>
                                      </p:tavLst>
                                    </p:anim>
                                    <p:animScale>
                                      <p:cBhvr>
                                        <p:cTn id="59" dur="26">
                                          <p:stCondLst>
                                            <p:cond delay="650"/>
                                          </p:stCondLst>
                                        </p:cTn>
                                        <p:tgtEl>
                                          <p:spTgt spid="37900"/>
                                        </p:tgtEl>
                                      </p:cBhvr>
                                      <p:to x="100000" y="60000"/>
                                    </p:animScale>
                                    <p:animScale>
                                      <p:cBhvr>
                                        <p:cTn id="60" dur="166" decel="50000">
                                          <p:stCondLst>
                                            <p:cond delay="676"/>
                                          </p:stCondLst>
                                        </p:cTn>
                                        <p:tgtEl>
                                          <p:spTgt spid="37900"/>
                                        </p:tgtEl>
                                      </p:cBhvr>
                                      <p:to x="100000" y="100000"/>
                                    </p:animScale>
                                    <p:animScale>
                                      <p:cBhvr>
                                        <p:cTn id="61" dur="26">
                                          <p:stCondLst>
                                            <p:cond delay="1312"/>
                                          </p:stCondLst>
                                        </p:cTn>
                                        <p:tgtEl>
                                          <p:spTgt spid="37900"/>
                                        </p:tgtEl>
                                      </p:cBhvr>
                                      <p:to x="100000" y="80000"/>
                                    </p:animScale>
                                    <p:animScale>
                                      <p:cBhvr>
                                        <p:cTn id="62" dur="166" decel="50000">
                                          <p:stCondLst>
                                            <p:cond delay="1338"/>
                                          </p:stCondLst>
                                        </p:cTn>
                                        <p:tgtEl>
                                          <p:spTgt spid="37900"/>
                                        </p:tgtEl>
                                      </p:cBhvr>
                                      <p:to x="100000" y="100000"/>
                                    </p:animScale>
                                    <p:animScale>
                                      <p:cBhvr>
                                        <p:cTn id="63" dur="26">
                                          <p:stCondLst>
                                            <p:cond delay="1642"/>
                                          </p:stCondLst>
                                        </p:cTn>
                                        <p:tgtEl>
                                          <p:spTgt spid="37900"/>
                                        </p:tgtEl>
                                      </p:cBhvr>
                                      <p:to x="100000" y="90000"/>
                                    </p:animScale>
                                    <p:animScale>
                                      <p:cBhvr>
                                        <p:cTn id="64" dur="166" decel="50000">
                                          <p:stCondLst>
                                            <p:cond delay="1668"/>
                                          </p:stCondLst>
                                        </p:cTn>
                                        <p:tgtEl>
                                          <p:spTgt spid="37900"/>
                                        </p:tgtEl>
                                      </p:cBhvr>
                                      <p:to x="100000" y="100000"/>
                                    </p:animScale>
                                    <p:animScale>
                                      <p:cBhvr>
                                        <p:cTn id="65" dur="26">
                                          <p:stCondLst>
                                            <p:cond delay="1808"/>
                                          </p:stCondLst>
                                        </p:cTn>
                                        <p:tgtEl>
                                          <p:spTgt spid="37900"/>
                                        </p:tgtEl>
                                      </p:cBhvr>
                                      <p:to x="100000" y="95000"/>
                                    </p:animScale>
                                    <p:animScale>
                                      <p:cBhvr>
                                        <p:cTn id="66" dur="166" decel="50000">
                                          <p:stCondLst>
                                            <p:cond delay="1834"/>
                                          </p:stCondLst>
                                        </p:cTn>
                                        <p:tgtEl>
                                          <p:spTgt spid="37900"/>
                                        </p:tgtEl>
                                      </p:cBhvr>
                                      <p:to x="100000" y="100000"/>
                                    </p:animScale>
                                  </p:childTnLst>
                                </p:cTn>
                              </p:par>
                              <p:par>
                                <p:cTn id="67" presetID="26" presetClass="entr" presetSubtype="0" dur="2000" fill="hold" nodeType="withEffect">
                                  <p:stCondLst>
                                    <p:cond delay="0"/>
                                  </p:stCondLst>
                                  <p:childTnLst>
                                    <p:set>
                                      <p:cBhvr>
                                        <p:cTn id="68" dur="1" fill="hold">
                                          <p:stCondLst>
                                            <p:cond delay="0"/>
                                          </p:stCondLst>
                                        </p:cTn>
                                        <p:tgtEl>
                                          <p:spTgt spid="37903"/>
                                        </p:tgtEl>
                                        <p:attrNameLst>
                                          <p:attrName>style.visibility</p:attrName>
                                        </p:attrNameLst>
                                      </p:cBhvr>
                                      <p:to>
                                        <p:strVal val="visible"/>
                                      </p:to>
                                    </p:set>
                                    <p:animEffect transition="in" filter="wipe(down)">
                                      <p:cBhvr>
                                        <p:cTn id="69" dur="580">
                                          <p:stCondLst>
                                            <p:cond delay="0"/>
                                          </p:stCondLst>
                                        </p:cTn>
                                        <p:tgtEl>
                                          <p:spTgt spid="37903"/>
                                        </p:tgtEl>
                                      </p:cBhvr>
                                    </p:animEffect>
                                    <p:anim calcmode="lin" valueType="num">
                                      <p:cBhvr>
                                        <p:cTn id="70" dur="1822" tmFilter="0,0; 0.14,0.36; 0.43,0.73; 0.71,0.91; 1.0,1.0">
                                          <p:stCondLst>
                                            <p:cond delay="0"/>
                                          </p:stCondLst>
                                        </p:cTn>
                                        <p:tgtEl>
                                          <p:spTgt spid="37903"/>
                                        </p:tgtEl>
                                        <p:attrNameLst>
                                          <p:attrName>ppt_x</p:attrName>
                                        </p:attrNameLst>
                                      </p:cBhvr>
                                      <p:tavLst>
                                        <p:tav tm="0">
                                          <p:val>
                                            <p:strVal val="#ppt_x-0.25"/>
                                          </p:val>
                                        </p:tav>
                                        <p:tav tm="100000">
                                          <p:val>
                                            <p:strVal val="#ppt_x"/>
                                          </p:val>
                                        </p:tav>
                                      </p:tavLst>
                                    </p:anim>
                                    <p:anim calcmode="lin" valueType="num">
                                      <p:cBhvr>
                                        <p:cTn id="71" dur="664" tmFilter="0.0,0.0; 0.25,0.07; 0.50,0.2; 0.75,0.467; 1.0,1.0">
                                          <p:stCondLst>
                                            <p:cond delay="0"/>
                                          </p:stCondLst>
                                        </p:cTn>
                                        <p:tgtEl>
                                          <p:spTgt spid="37903"/>
                                        </p:tgtEl>
                                        <p:attrNameLst>
                                          <p:attrName>ppt_y</p:attrName>
                                        </p:attrNameLst>
                                      </p:cBhvr>
                                      <p:tavLst>
                                        <p:tav tm="0" fmla="#ppt_y-sin(pi*$)/3">
                                          <p:val>
                                            <p:fltVal val="0.5"/>
                                          </p:val>
                                        </p:tav>
                                        <p:tav tm="100000">
                                          <p:val>
                                            <p:fltVal val="1"/>
                                          </p:val>
                                        </p:tav>
                                      </p:tavLst>
                                    </p:anim>
                                    <p:anim calcmode="lin" valueType="num">
                                      <p:cBhvr>
                                        <p:cTn id="72" dur="664" tmFilter="0, 0; 0.125,0.2665; 0.25,0.4; 0.375,0.465; 0.5,0.5;  0.625,0.535; 0.75,0.6; 0.875,0.7335; 1,1">
                                          <p:stCondLst>
                                            <p:cond delay="664"/>
                                          </p:stCondLst>
                                        </p:cTn>
                                        <p:tgtEl>
                                          <p:spTgt spid="37903"/>
                                        </p:tgtEl>
                                        <p:attrNameLst>
                                          <p:attrName>ppt_y</p:attrName>
                                        </p:attrNameLst>
                                      </p:cBhvr>
                                      <p:tavLst>
                                        <p:tav tm="0" fmla="#ppt_y-sin(pi*$)/9">
                                          <p:val>
                                            <p:fltVal val="0"/>
                                          </p:val>
                                        </p:tav>
                                        <p:tav tm="100000">
                                          <p:val>
                                            <p:fltVal val="1"/>
                                          </p:val>
                                        </p:tav>
                                      </p:tavLst>
                                    </p:anim>
                                    <p:anim calcmode="lin" valueType="num">
                                      <p:cBhvr>
                                        <p:cTn id="73" dur="332" tmFilter="0, 0; 0.125,0.2665; 0.25,0.4; 0.375,0.465; 0.5,0.5;  0.625,0.535; 0.75,0.6; 0.875,0.7335; 1,1">
                                          <p:stCondLst>
                                            <p:cond delay="1324"/>
                                          </p:stCondLst>
                                        </p:cTn>
                                        <p:tgtEl>
                                          <p:spTgt spid="37903"/>
                                        </p:tgtEl>
                                        <p:attrNameLst>
                                          <p:attrName>ppt_y</p:attrName>
                                        </p:attrNameLst>
                                      </p:cBhvr>
                                      <p:tavLst>
                                        <p:tav tm="0" fmla="#ppt_y-sin(pi*$)/27">
                                          <p:val>
                                            <p:fltVal val="0"/>
                                          </p:val>
                                        </p:tav>
                                        <p:tav tm="100000">
                                          <p:val>
                                            <p:fltVal val="1"/>
                                          </p:val>
                                        </p:tav>
                                      </p:tavLst>
                                    </p:anim>
                                    <p:anim calcmode="lin" valueType="num">
                                      <p:cBhvr>
                                        <p:cTn id="74" dur="164" tmFilter="0, 0; 0.125,0.2665; 0.25,0.4; 0.375,0.465; 0.5,0.5;  0.625,0.535; 0.75,0.6; 0.875,0.7335; 1,1">
                                          <p:stCondLst>
                                            <p:cond delay="1656"/>
                                          </p:stCondLst>
                                        </p:cTn>
                                        <p:tgtEl>
                                          <p:spTgt spid="37903"/>
                                        </p:tgtEl>
                                        <p:attrNameLst>
                                          <p:attrName>ppt_y</p:attrName>
                                        </p:attrNameLst>
                                      </p:cBhvr>
                                      <p:tavLst>
                                        <p:tav tm="0" fmla="#ppt_y-sin(pi*$)/81">
                                          <p:val>
                                            <p:fltVal val="0"/>
                                          </p:val>
                                        </p:tav>
                                        <p:tav tm="100000">
                                          <p:val>
                                            <p:fltVal val="1"/>
                                          </p:val>
                                        </p:tav>
                                      </p:tavLst>
                                    </p:anim>
                                    <p:animScale>
                                      <p:cBhvr>
                                        <p:cTn id="75" dur="26">
                                          <p:stCondLst>
                                            <p:cond delay="650"/>
                                          </p:stCondLst>
                                        </p:cTn>
                                        <p:tgtEl>
                                          <p:spTgt spid="37903"/>
                                        </p:tgtEl>
                                      </p:cBhvr>
                                      <p:to x="100000" y="60000"/>
                                    </p:animScale>
                                    <p:animScale>
                                      <p:cBhvr>
                                        <p:cTn id="76" dur="166" decel="50000">
                                          <p:stCondLst>
                                            <p:cond delay="676"/>
                                          </p:stCondLst>
                                        </p:cTn>
                                        <p:tgtEl>
                                          <p:spTgt spid="37903"/>
                                        </p:tgtEl>
                                      </p:cBhvr>
                                      <p:to x="100000" y="100000"/>
                                    </p:animScale>
                                    <p:animScale>
                                      <p:cBhvr>
                                        <p:cTn id="77" dur="26">
                                          <p:stCondLst>
                                            <p:cond delay="1312"/>
                                          </p:stCondLst>
                                        </p:cTn>
                                        <p:tgtEl>
                                          <p:spTgt spid="37903"/>
                                        </p:tgtEl>
                                      </p:cBhvr>
                                      <p:to x="100000" y="80000"/>
                                    </p:animScale>
                                    <p:animScale>
                                      <p:cBhvr>
                                        <p:cTn id="78" dur="166" decel="50000">
                                          <p:stCondLst>
                                            <p:cond delay="1338"/>
                                          </p:stCondLst>
                                        </p:cTn>
                                        <p:tgtEl>
                                          <p:spTgt spid="37903"/>
                                        </p:tgtEl>
                                      </p:cBhvr>
                                      <p:to x="100000" y="100000"/>
                                    </p:animScale>
                                    <p:animScale>
                                      <p:cBhvr>
                                        <p:cTn id="79" dur="26">
                                          <p:stCondLst>
                                            <p:cond delay="1642"/>
                                          </p:stCondLst>
                                        </p:cTn>
                                        <p:tgtEl>
                                          <p:spTgt spid="37903"/>
                                        </p:tgtEl>
                                      </p:cBhvr>
                                      <p:to x="100000" y="90000"/>
                                    </p:animScale>
                                    <p:animScale>
                                      <p:cBhvr>
                                        <p:cTn id="80" dur="166" decel="50000">
                                          <p:stCondLst>
                                            <p:cond delay="1668"/>
                                          </p:stCondLst>
                                        </p:cTn>
                                        <p:tgtEl>
                                          <p:spTgt spid="37903"/>
                                        </p:tgtEl>
                                      </p:cBhvr>
                                      <p:to x="100000" y="100000"/>
                                    </p:animScale>
                                    <p:animScale>
                                      <p:cBhvr>
                                        <p:cTn id="81" dur="26">
                                          <p:stCondLst>
                                            <p:cond delay="1808"/>
                                          </p:stCondLst>
                                        </p:cTn>
                                        <p:tgtEl>
                                          <p:spTgt spid="37903"/>
                                        </p:tgtEl>
                                      </p:cBhvr>
                                      <p:to x="100000" y="95000"/>
                                    </p:animScale>
                                    <p:animScale>
                                      <p:cBhvr>
                                        <p:cTn id="82" dur="166" decel="50000">
                                          <p:stCondLst>
                                            <p:cond delay="1834"/>
                                          </p:stCondLst>
                                        </p:cTn>
                                        <p:tgtEl>
                                          <p:spTgt spid="37903"/>
                                        </p:tgtEl>
                                      </p:cBhvr>
                                      <p:to x="100000" y="100000"/>
                                    </p:animScale>
                                  </p:childTnLst>
                                </p:cTn>
                              </p:par>
                              <p:par>
                                <p:cTn id="83" presetID="26" presetClass="entr" presetSubtype="0" dur="2000" fill="hold" nodeType="withEffect">
                                  <p:stCondLst>
                                    <p:cond delay="0"/>
                                  </p:stCondLst>
                                  <p:childTnLst>
                                    <p:set>
                                      <p:cBhvr>
                                        <p:cTn id="84" dur="1" fill="hold">
                                          <p:stCondLst>
                                            <p:cond delay="0"/>
                                          </p:stCondLst>
                                        </p:cTn>
                                        <p:tgtEl>
                                          <p:spTgt spid="37904"/>
                                        </p:tgtEl>
                                        <p:attrNameLst>
                                          <p:attrName>style.visibility</p:attrName>
                                        </p:attrNameLst>
                                      </p:cBhvr>
                                      <p:to>
                                        <p:strVal val="visible"/>
                                      </p:to>
                                    </p:set>
                                    <p:animEffect transition="in" filter="wipe(down)">
                                      <p:cBhvr>
                                        <p:cTn id="85" dur="580">
                                          <p:stCondLst>
                                            <p:cond delay="0"/>
                                          </p:stCondLst>
                                        </p:cTn>
                                        <p:tgtEl>
                                          <p:spTgt spid="37904"/>
                                        </p:tgtEl>
                                      </p:cBhvr>
                                    </p:animEffect>
                                    <p:anim calcmode="lin" valueType="num">
                                      <p:cBhvr>
                                        <p:cTn id="86" dur="1822" tmFilter="0,0; 0.14,0.36; 0.43,0.73; 0.71,0.91; 1.0,1.0">
                                          <p:stCondLst>
                                            <p:cond delay="0"/>
                                          </p:stCondLst>
                                        </p:cTn>
                                        <p:tgtEl>
                                          <p:spTgt spid="37904"/>
                                        </p:tgtEl>
                                        <p:attrNameLst>
                                          <p:attrName>ppt_x</p:attrName>
                                        </p:attrNameLst>
                                      </p:cBhvr>
                                      <p:tavLst>
                                        <p:tav tm="0">
                                          <p:val>
                                            <p:strVal val="#ppt_x-0.25"/>
                                          </p:val>
                                        </p:tav>
                                        <p:tav tm="100000">
                                          <p:val>
                                            <p:strVal val="#ppt_x"/>
                                          </p:val>
                                        </p:tav>
                                      </p:tavLst>
                                    </p:anim>
                                    <p:anim calcmode="lin" valueType="num">
                                      <p:cBhvr>
                                        <p:cTn id="87" dur="664" tmFilter="0.0,0.0; 0.25,0.07; 0.50,0.2; 0.75,0.467; 1.0,1.0">
                                          <p:stCondLst>
                                            <p:cond delay="0"/>
                                          </p:stCondLst>
                                        </p:cTn>
                                        <p:tgtEl>
                                          <p:spTgt spid="37904"/>
                                        </p:tgtEl>
                                        <p:attrNameLst>
                                          <p:attrName>ppt_y</p:attrName>
                                        </p:attrNameLst>
                                      </p:cBhvr>
                                      <p:tavLst>
                                        <p:tav tm="0" fmla="#ppt_y-sin(pi*$)/3">
                                          <p:val>
                                            <p:fltVal val="0.5"/>
                                          </p:val>
                                        </p:tav>
                                        <p:tav tm="100000">
                                          <p:val>
                                            <p:fltVal val="1"/>
                                          </p:val>
                                        </p:tav>
                                      </p:tavLst>
                                    </p:anim>
                                    <p:anim calcmode="lin" valueType="num">
                                      <p:cBhvr>
                                        <p:cTn id="88" dur="664" tmFilter="0, 0; 0.125,0.2665; 0.25,0.4; 0.375,0.465; 0.5,0.5;  0.625,0.535; 0.75,0.6; 0.875,0.7335; 1,1">
                                          <p:stCondLst>
                                            <p:cond delay="664"/>
                                          </p:stCondLst>
                                        </p:cTn>
                                        <p:tgtEl>
                                          <p:spTgt spid="37904"/>
                                        </p:tgtEl>
                                        <p:attrNameLst>
                                          <p:attrName>ppt_y</p:attrName>
                                        </p:attrNameLst>
                                      </p:cBhvr>
                                      <p:tavLst>
                                        <p:tav tm="0" fmla="#ppt_y-sin(pi*$)/9">
                                          <p:val>
                                            <p:fltVal val="0"/>
                                          </p:val>
                                        </p:tav>
                                        <p:tav tm="100000">
                                          <p:val>
                                            <p:fltVal val="1"/>
                                          </p:val>
                                        </p:tav>
                                      </p:tavLst>
                                    </p:anim>
                                    <p:anim calcmode="lin" valueType="num">
                                      <p:cBhvr>
                                        <p:cTn id="89" dur="332" tmFilter="0, 0; 0.125,0.2665; 0.25,0.4; 0.375,0.465; 0.5,0.5;  0.625,0.535; 0.75,0.6; 0.875,0.7335; 1,1">
                                          <p:stCondLst>
                                            <p:cond delay="1324"/>
                                          </p:stCondLst>
                                        </p:cTn>
                                        <p:tgtEl>
                                          <p:spTgt spid="37904"/>
                                        </p:tgtEl>
                                        <p:attrNameLst>
                                          <p:attrName>ppt_y</p:attrName>
                                        </p:attrNameLst>
                                      </p:cBhvr>
                                      <p:tavLst>
                                        <p:tav tm="0" fmla="#ppt_y-sin(pi*$)/27">
                                          <p:val>
                                            <p:fltVal val="0"/>
                                          </p:val>
                                        </p:tav>
                                        <p:tav tm="100000">
                                          <p:val>
                                            <p:fltVal val="1"/>
                                          </p:val>
                                        </p:tav>
                                      </p:tavLst>
                                    </p:anim>
                                    <p:anim calcmode="lin" valueType="num">
                                      <p:cBhvr>
                                        <p:cTn id="90" dur="164" tmFilter="0, 0; 0.125,0.2665; 0.25,0.4; 0.375,0.465; 0.5,0.5;  0.625,0.535; 0.75,0.6; 0.875,0.7335; 1,1">
                                          <p:stCondLst>
                                            <p:cond delay="1656"/>
                                          </p:stCondLst>
                                        </p:cTn>
                                        <p:tgtEl>
                                          <p:spTgt spid="37904"/>
                                        </p:tgtEl>
                                        <p:attrNameLst>
                                          <p:attrName>ppt_y</p:attrName>
                                        </p:attrNameLst>
                                      </p:cBhvr>
                                      <p:tavLst>
                                        <p:tav tm="0" fmla="#ppt_y-sin(pi*$)/81">
                                          <p:val>
                                            <p:fltVal val="0"/>
                                          </p:val>
                                        </p:tav>
                                        <p:tav tm="100000">
                                          <p:val>
                                            <p:fltVal val="1"/>
                                          </p:val>
                                        </p:tav>
                                      </p:tavLst>
                                    </p:anim>
                                    <p:animScale>
                                      <p:cBhvr>
                                        <p:cTn id="91" dur="26">
                                          <p:stCondLst>
                                            <p:cond delay="650"/>
                                          </p:stCondLst>
                                        </p:cTn>
                                        <p:tgtEl>
                                          <p:spTgt spid="37904"/>
                                        </p:tgtEl>
                                      </p:cBhvr>
                                      <p:to x="100000" y="60000"/>
                                    </p:animScale>
                                    <p:animScale>
                                      <p:cBhvr>
                                        <p:cTn id="92" dur="166" decel="50000">
                                          <p:stCondLst>
                                            <p:cond delay="676"/>
                                          </p:stCondLst>
                                        </p:cTn>
                                        <p:tgtEl>
                                          <p:spTgt spid="37904"/>
                                        </p:tgtEl>
                                      </p:cBhvr>
                                      <p:to x="100000" y="100000"/>
                                    </p:animScale>
                                    <p:animScale>
                                      <p:cBhvr>
                                        <p:cTn id="93" dur="26">
                                          <p:stCondLst>
                                            <p:cond delay="1312"/>
                                          </p:stCondLst>
                                        </p:cTn>
                                        <p:tgtEl>
                                          <p:spTgt spid="37904"/>
                                        </p:tgtEl>
                                      </p:cBhvr>
                                      <p:to x="100000" y="80000"/>
                                    </p:animScale>
                                    <p:animScale>
                                      <p:cBhvr>
                                        <p:cTn id="94" dur="166" decel="50000">
                                          <p:stCondLst>
                                            <p:cond delay="1338"/>
                                          </p:stCondLst>
                                        </p:cTn>
                                        <p:tgtEl>
                                          <p:spTgt spid="37904"/>
                                        </p:tgtEl>
                                      </p:cBhvr>
                                      <p:to x="100000" y="100000"/>
                                    </p:animScale>
                                    <p:animScale>
                                      <p:cBhvr>
                                        <p:cTn id="95" dur="26">
                                          <p:stCondLst>
                                            <p:cond delay="1642"/>
                                          </p:stCondLst>
                                        </p:cTn>
                                        <p:tgtEl>
                                          <p:spTgt spid="37904"/>
                                        </p:tgtEl>
                                      </p:cBhvr>
                                      <p:to x="100000" y="90000"/>
                                    </p:animScale>
                                    <p:animScale>
                                      <p:cBhvr>
                                        <p:cTn id="96" dur="166" decel="50000">
                                          <p:stCondLst>
                                            <p:cond delay="1668"/>
                                          </p:stCondLst>
                                        </p:cTn>
                                        <p:tgtEl>
                                          <p:spTgt spid="37904"/>
                                        </p:tgtEl>
                                      </p:cBhvr>
                                      <p:to x="100000" y="100000"/>
                                    </p:animScale>
                                    <p:animScale>
                                      <p:cBhvr>
                                        <p:cTn id="97" dur="26">
                                          <p:stCondLst>
                                            <p:cond delay="1808"/>
                                          </p:stCondLst>
                                        </p:cTn>
                                        <p:tgtEl>
                                          <p:spTgt spid="37904"/>
                                        </p:tgtEl>
                                      </p:cBhvr>
                                      <p:to x="100000" y="95000"/>
                                    </p:animScale>
                                    <p:animScale>
                                      <p:cBhvr>
                                        <p:cTn id="98" dur="166" decel="50000">
                                          <p:stCondLst>
                                            <p:cond delay="1834"/>
                                          </p:stCondLst>
                                        </p:cTn>
                                        <p:tgtEl>
                                          <p:spTgt spid="37904"/>
                                        </p:tgtEl>
                                      </p:cBhvr>
                                      <p:to x="100000" y="100000"/>
                                    </p:animScale>
                                  </p:childTnLst>
                                </p:cTn>
                              </p:par>
                              <p:par>
                                <p:cTn id="99" presetID="26" presetClass="entr" presetSubtype="0" dur="2000" fill="hold" nodeType="withEffect">
                                  <p:stCondLst>
                                    <p:cond delay="0"/>
                                  </p:stCondLst>
                                  <p:childTnLst>
                                    <p:set>
                                      <p:cBhvr>
                                        <p:cTn id="100" dur="1" fill="hold">
                                          <p:stCondLst>
                                            <p:cond delay="0"/>
                                          </p:stCondLst>
                                        </p:cTn>
                                        <p:tgtEl>
                                          <p:spTgt spid="37905"/>
                                        </p:tgtEl>
                                        <p:attrNameLst>
                                          <p:attrName>style.visibility</p:attrName>
                                        </p:attrNameLst>
                                      </p:cBhvr>
                                      <p:to>
                                        <p:strVal val="visible"/>
                                      </p:to>
                                    </p:set>
                                    <p:animEffect transition="in" filter="wipe(down)">
                                      <p:cBhvr>
                                        <p:cTn id="101" dur="580">
                                          <p:stCondLst>
                                            <p:cond delay="0"/>
                                          </p:stCondLst>
                                        </p:cTn>
                                        <p:tgtEl>
                                          <p:spTgt spid="37905"/>
                                        </p:tgtEl>
                                      </p:cBhvr>
                                    </p:animEffect>
                                    <p:anim calcmode="lin" valueType="num">
                                      <p:cBhvr>
                                        <p:cTn id="102" dur="1822" tmFilter="0,0; 0.14,0.36; 0.43,0.73; 0.71,0.91; 1.0,1.0">
                                          <p:stCondLst>
                                            <p:cond delay="0"/>
                                          </p:stCondLst>
                                        </p:cTn>
                                        <p:tgtEl>
                                          <p:spTgt spid="37905"/>
                                        </p:tgtEl>
                                        <p:attrNameLst>
                                          <p:attrName>ppt_x</p:attrName>
                                        </p:attrNameLst>
                                      </p:cBhvr>
                                      <p:tavLst>
                                        <p:tav tm="0">
                                          <p:val>
                                            <p:strVal val="#ppt_x-0.25"/>
                                          </p:val>
                                        </p:tav>
                                        <p:tav tm="100000">
                                          <p:val>
                                            <p:strVal val="#ppt_x"/>
                                          </p:val>
                                        </p:tav>
                                      </p:tavLst>
                                    </p:anim>
                                    <p:anim calcmode="lin" valueType="num">
                                      <p:cBhvr>
                                        <p:cTn id="103" dur="664" tmFilter="0.0,0.0; 0.25,0.07; 0.50,0.2; 0.75,0.467; 1.0,1.0">
                                          <p:stCondLst>
                                            <p:cond delay="0"/>
                                          </p:stCondLst>
                                        </p:cTn>
                                        <p:tgtEl>
                                          <p:spTgt spid="37905"/>
                                        </p:tgtEl>
                                        <p:attrNameLst>
                                          <p:attrName>ppt_y</p:attrName>
                                        </p:attrNameLst>
                                      </p:cBhvr>
                                      <p:tavLst>
                                        <p:tav tm="0" fmla="#ppt_y-sin(pi*$)/3">
                                          <p:val>
                                            <p:fltVal val="0.5"/>
                                          </p:val>
                                        </p:tav>
                                        <p:tav tm="100000">
                                          <p:val>
                                            <p:fltVal val="1"/>
                                          </p:val>
                                        </p:tav>
                                      </p:tavLst>
                                    </p:anim>
                                    <p:anim calcmode="lin" valueType="num">
                                      <p:cBhvr>
                                        <p:cTn id="104" dur="664" tmFilter="0, 0; 0.125,0.2665; 0.25,0.4; 0.375,0.465; 0.5,0.5;  0.625,0.535; 0.75,0.6; 0.875,0.7335; 1,1">
                                          <p:stCondLst>
                                            <p:cond delay="664"/>
                                          </p:stCondLst>
                                        </p:cTn>
                                        <p:tgtEl>
                                          <p:spTgt spid="37905"/>
                                        </p:tgtEl>
                                        <p:attrNameLst>
                                          <p:attrName>ppt_y</p:attrName>
                                        </p:attrNameLst>
                                      </p:cBhvr>
                                      <p:tavLst>
                                        <p:tav tm="0" fmla="#ppt_y-sin(pi*$)/9">
                                          <p:val>
                                            <p:fltVal val="0"/>
                                          </p:val>
                                        </p:tav>
                                        <p:tav tm="100000">
                                          <p:val>
                                            <p:fltVal val="1"/>
                                          </p:val>
                                        </p:tav>
                                      </p:tavLst>
                                    </p:anim>
                                    <p:anim calcmode="lin" valueType="num">
                                      <p:cBhvr>
                                        <p:cTn id="105" dur="332" tmFilter="0, 0; 0.125,0.2665; 0.25,0.4; 0.375,0.465; 0.5,0.5;  0.625,0.535; 0.75,0.6; 0.875,0.7335; 1,1">
                                          <p:stCondLst>
                                            <p:cond delay="1324"/>
                                          </p:stCondLst>
                                        </p:cTn>
                                        <p:tgtEl>
                                          <p:spTgt spid="37905"/>
                                        </p:tgtEl>
                                        <p:attrNameLst>
                                          <p:attrName>ppt_y</p:attrName>
                                        </p:attrNameLst>
                                      </p:cBhvr>
                                      <p:tavLst>
                                        <p:tav tm="0" fmla="#ppt_y-sin(pi*$)/27">
                                          <p:val>
                                            <p:fltVal val="0"/>
                                          </p:val>
                                        </p:tav>
                                        <p:tav tm="100000">
                                          <p:val>
                                            <p:fltVal val="1"/>
                                          </p:val>
                                        </p:tav>
                                      </p:tavLst>
                                    </p:anim>
                                    <p:anim calcmode="lin" valueType="num">
                                      <p:cBhvr>
                                        <p:cTn id="106" dur="164" tmFilter="0, 0; 0.125,0.2665; 0.25,0.4; 0.375,0.465; 0.5,0.5;  0.625,0.535; 0.75,0.6; 0.875,0.7335; 1,1">
                                          <p:stCondLst>
                                            <p:cond delay="1656"/>
                                          </p:stCondLst>
                                        </p:cTn>
                                        <p:tgtEl>
                                          <p:spTgt spid="37905"/>
                                        </p:tgtEl>
                                        <p:attrNameLst>
                                          <p:attrName>ppt_y</p:attrName>
                                        </p:attrNameLst>
                                      </p:cBhvr>
                                      <p:tavLst>
                                        <p:tav tm="0" fmla="#ppt_y-sin(pi*$)/81">
                                          <p:val>
                                            <p:fltVal val="0"/>
                                          </p:val>
                                        </p:tav>
                                        <p:tav tm="100000">
                                          <p:val>
                                            <p:fltVal val="1"/>
                                          </p:val>
                                        </p:tav>
                                      </p:tavLst>
                                    </p:anim>
                                    <p:animScale>
                                      <p:cBhvr>
                                        <p:cTn id="107" dur="26">
                                          <p:stCondLst>
                                            <p:cond delay="650"/>
                                          </p:stCondLst>
                                        </p:cTn>
                                        <p:tgtEl>
                                          <p:spTgt spid="37905"/>
                                        </p:tgtEl>
                                      </p:cBhvr>
                                      <p:to x="100000" y="60000"/>
                                    </p:animScale>
                                    <p:animScale>
                                      <p:cBhvr>
                                        <p:cTn id="108" dur="166" decel="50000">
                                          <p:stCondLst>
                                            <p:cond delay="676"/>
                                          </p:stCondLst>
                                        </p:cTn>
                                        <p:tgtEl>
                                          <p:spTgt spid="37905"/>
                                        </p:tgtEl>
                                      </p:cBhvr>
                                      <p:to x="100000" y="100000"/>
                                    </p:animScale>
                                    <p:animScale>
                                      <p:cBhvr>
                                        <p:cTn id="109" dur="26">
                                          <p:stCondLst>
                                            <p:cond delay="1312"/>
                                          </p:stCondLst>
                                        </p:cTn>
                                        <p:tgtEl>
                                          <p:spTgt spid="37905"/>
                                        </p:tgtEl>
                                      </p:cBhvr>
                                      <p:to x="100000" y="80000"/>
                                    </p:animScale>
                                    <p:animScale>
                                      <p:cBhvr>
                                        <p:cTn id="110" dur="166" decel="50000">
                                          <p:stCondLst>
                                            <p:cond delay="1338"/>
                                          </p:stCondLst>
                                        </p:cTn>
                                        <p:tgtEl>
                                          <p:spTgt spid="37905"/>
                                        </p:tgtEl>
                                      </p:cBhvr>
                                      <p:to x="100000" y="100000"/>
                                    </p:animScale>
                                    <p:animScale>
                                      <p:cBhvr>
                                        <p:cTn id="111" dur="26">
                                          <p:stCondLst>
                                            <p:cond delay="1642"/>
                                          </p:stCondLst>
                                        </p:cTn>
                                        <p:tgtEl>
                                          <p:spTgt spid="37905"/>
                                        </p:tgtEl>
                                      </p:cBhvr>
                                      <p:to x="100000" y="90000"/>
                                    </p:animScale>
                                    <p:animScale>
                                      <p:cBhvr>
                                        <p:cTn id="112" dur="166" decel="50000">
                                          <p:stCondLst>
                                            <p:cond delay="1668"/>
                                          </p:stCondLst>
                                        </p:cTn>
                                        <p:tgtEl>
                                          <p:spTgt spid="37905"/>
                                        </p:tgtEl>
                                      </p:cBhvr>
                                      <p:to x="100000" y="100000"/>
                                    </p:animScale>
                                    <p:animScale>
                                      <p:cBhvr>
                                        <p:cTn id="113" dur="26">
                                          <p:stCondLst>
                                            <p:cond delay="1808"/>
                                          </p:stCondLst>
                                        </p:cTn>
                                        <p:tgtEl>
                                          <p:spTgt spid="37905"/>
                                        </p:tgtEl>
                                      </p:cBhvr>
                                      <p:to x="100000" y="95000"/>
                                    </p:animScale>
                                    <p:animScale>
                                      <p:cBhvr>
                                        <p:cTn id="114" dur="166" decel="50000">
                                          <p:stCondLst>
                                            <p:cond delay="1834"/>
                                          </p:stCondLst>
                                        </p:cTn>
                                        <p:tgtEl>
                                          <p:spTgt spid="37905"/>
                                        </p:tgtEl>
                                      </p:cBhvr>
                                      <p:to x="100000" y="100000"/>
                                    </p:animScale>
                                  </p:childTnLst>
                                </p:cTn>
                              </p:par>
                              <p:par>
                                <p:cTn id="115" presetID="26" presetClass="entr" presetSubtype="0" dur="2000" fill="hold" grpId="0" nodeType="withEffect">
                                  <p:stCondLst>
                                    <p:cond delay="0"/>
                                  </p:stCondLst>
                                  <p:childTnLst>
                                    <p:set>
                                      <p:cBhvr>
                                        <p:cTn id="116" dur="1" fill="hold">
                                          <p:stCondLst>
                                            <p:cond delay="0"/>
                                          </p:stCondLst>
                                        </p:cTn>
                                        <p:tgtEl>
                                          <p:spTgt spid="12"/>
                                        </p:tgtEl>
                                        <p:attrNameLst>
                                          <p:attrName>style.visibility</p:attrName>
                                        </p:attrNameLst>
                                      </p:cBhvr>
                                      <p:to>
                                        <p:strVal val="visible"/>
                                      </p:to>
                                    </p:set>
                                    <p:animEffect transition="in" filter="wipe(down)">
                                      <p:cBhvr>
                                        <p:cTn id="117" dur="580">
                                          <p:stCondLst>
                                            <p:cond delay="0"/>
                                          </p:stCondLst>
                                        </p:cTn>
                                        <p:tgtEl>
                                          <p:spTgt spid="12"/>
                                        </p:tgtEl>
                                      </p:cBhvr>
                                    </p:animEffect>
                                    <p:anim calcmode="lin" valueType="num">
                                      <p:cBhvr>
                                        <p:cTn id="118"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119"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120"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121"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122"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123" dur="26">
                                          <p:stCondLst>
                                            <p:cond delay="650"/>
                                          </p:stCondLst>
                                        </p:cTn>
                                        <p:tgtEl>
                                          <p:spTgt spid="12"/>
                                        </p:tgtEl>
                                      </p:cBhvr>
                                      <p:to x="100000" y="60000"/>
                                    </p:animScale>
                                    <p:animScale>
                                      <p:cBhvr>
                                        <p:cTn id="124" dur="166" decel="50000">
                                          <p:stCondLst>
                                            <p:cond delay="676"/>
                                          </p:stCondLst>
                                        </p:cTn>
                                        <p:tgtEl>
                                          <p:spTgt spid="12"/>
                                        </p:tgtEl>
                                      </p:cBhvr>
                                      <p:to x="100000" y="100000"/>
                                    </p:animScale>
                                    <p:animScale>
                                      <p:cBhvr>
                                        <p:cTn id="125" dur="26">
                                          <p:stCondLst>
                                            <p:cond delay="1312"/>
                                          </p:stCondLst>
                                        </p:cTn>
                                        <p:tgtEl>
                                          <p:spTgt spid="12"/>
                                        </p:tgtEl>
                                      </p:cBhvr>
                                      <p:to x="100000" y="80000"/>
                                    </p:animScale>
                                    <p:animScale>
                                      <p:cBhvr>
                                        <p:cTn id="126" dur="166" decel="50000">
                                          <p:stCondLst>
                                            <p:cond delay="1338"/>
                                          </p:stCondLst>
                                        </p:cTn>
                                        <p:tgtEl>
                                          <p:spTgt spid="12"/>
                                        </p:tgtEl>
                                      </p:cBhvr>
                                      <p:to x="100000" y="100000"/>
                                    </p:animScale>
                                    <p:animScale>
                                      <p:cBhvr>
                                        <p:cTn id="127" dur="26">
                                          <p:stCondLst>
                                            <p:cond delay="1642"/>
                                          </p:stCondLst>
                                        </p:cTn>
                                        <p:tgtEl>
                                          <p:spTgt spid="12"/>
                                        </p:tgtEl>
                                      </p:cBhvr>
                                      <p:to x="100000" y="90000"/>
                                    </p:animScale>
                                    <p:animScale>
                                      <p:cBhvr>
                                        <p:cTn id="128" dur="166" decel="50000">
                                          <p:stCondLst>
                                            <p:cond delay="1668"/>
                                          </p:stCondLst>
                                        </p:cTn>
                                        <p:tgtEl>
                                          <p:spTgt spid="12"/>
                                        </p:tgtEl>
                                      </p:cBhvr>
                                      <p:to x="100000" y="100000"/>
                                    </p:animScale>
                                    <p:animScale>
                                      <p:cBhvr>
                                        <p:cTn id="129" dur="26">
                                          <p:stCondLst>
                                            <p:cond delay="1808"/>
                                          </p:stCondLst>
                                        </p:cTn>
                                        <p:tgtEl>
                                          <p:spTgt spid="12"/>
                                        </p:tgtEl>
                                      </p:cBhvr>
                                      <p:to x="100000" y="95000"/>
                                    </p:animScale>
                                    <p:animScale>
                                      <p:cBhvr>
                                        <p:cTn id="130" dur="166" decel="50000">
                                          <p:stCondLst>
                                            <p:cond delay="1834"/>
                                          </p:stCondLst>
                                        </p:cTn>
                                        <p:tgtEl>
                                          <p:spTgt spid="12"/>
                                        </p:tgtEl>
                                      </p:cBhvr>
                                      <p:to x="100000" y="100000"/>
                                    </p:animScale>
                                  </p:childTnLst>
                                </p:cTn>
                              </p:par>
                              <p:par>
                                <p:cTn id="131" presetID="26" presetClass="entr" presetSubtype="0" dur="2000" fill="hold" nodeType="withEffect">
                                  <p:stCondLst>
                                    <p:cond delay="0"/>
                                  </p:stCondLst>
                                  <p:childTnLst>
                                    <p:set>
                                      <p:cBhvr>
                                        <p:cTn id="132" dur="1" fill="hold">
                                          <p:stCondLst>
                                            <p:cond delay="0"/>
                                          </p:stCondLst>
                                        </p:cTn>
                                        <p:tgtEl>
                                          <p:spTgt spid="13"/>
                                        </p:tgtEl>
                                        <p:attrNameLst>
                                          <p:attrName>style.visibility</p:attrName>
                                        </p:attrNameLst>
                                      </p:cBhvr>
                                      <p:to>
                                        <p:strVal val="visible"/>
                                      </p:to>
                                    </p:set>
                                    <p:animEffect transition="in" filter="wipe(down)">
                                      <p:cBhvr>
                                        <p:cTn id="133" dur="580">
                                          <p:stCondLst>
                                            <p:cond delay="0"/>
                                          </p:stCondLst>
                                        </p:cTn>
                                        <p:tgtEl>
                                          <p:spTgt spid="13"/>
                                        </p:tgtEl>
                                      </p:cBhvr>
                                    </p:animEffect>
                                    <p:anim calcmode="lin" valueType="num">
                                      <p:cBhvr>
                                        <p:cTn id="134"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9" dur="26">
                                          <p:stCondLst>
                                            <p:cond delay="650"/>
                                          </p:stCondLst>
                                        </p:cTn>
                                        <p:tgtEl>
                                          <p:spTgt spid="13"/>
                                        </p:tgtEl>
                                      </p:cBhvr>
                                      <p:to x="100000" y="60000"/>
                                    </p:animScale>
                                    <p:animScale>
                                      <p:cBhvr>
                                        <p:cTn id="140" dur="166" decel="50000">
                                          <p:stCondLst>
                                            <p:cond delay="676"/>
                                          </p:stCondLst>
                                        </p:cTn>
                                        <p:tgtEl>
                                          <p:spTgt spid="13"/>
                                        </p:tgtEl>
                                      </p:cBhvr>
                                      <p:to x="100000" y="100000"/>
                                    </p:animScale>
                                    <p:animScale>
                                      <p:cBhvr>
                                        <p:cTn id="141" dur="26">
                                          <p:stCondLst>
                                            <p:cond delay="1312"/>
                                          </p:stCondLst>
                                        </p:cTn>
                                        <p:tgtEl>
                                          <p:spTgt spid="13"/>
                                        </p:tgtEl>
                                      </p:cBhvr>
                                      <p:to x="100000" y="80000"/>
                                    </p:animScale>
                                    <p:animScale>
                                      <p:cBhvr>
                                        <p:cTn id="142" dur="166" decel="50000">
                                          <p:stCondLst>
                                            <p:cond delay="1338"/>
                                          </p:stCondLst>
                                        </p:cTn>
                                        <p:tgtEl>
                                          <p:spTgt spid="13"/>
                                        </p:tgtEl>
                                      </p:cBhvr>
                                      <p:to x="100000" y="100000"/>
                                    </p:animScale>
                                    <p:animScale>
                                      <p:cBhvr>
                                        <p:cTn id="143" dur="26">
                                          <p:stCondLst>
                                            <p:cond delay="1642"/>
                                          </p:stCondLst>
                                        </p:cTn>
                                        <p:tgtEl>
                                          <p:spTgt spid="13"/>
                                        </p:tgtEl>
                                      </p:cBhvr>
                                      <p:to x="100000" y="90000"/>
                                    </p:animScale>
                                    <p:animScale>
                                      <p:cBhvr>
                                        <p:cTn id="144" dur="166" decel="50000">
                                          <p:stCondLst>
                                            <p:cond delay="1668"/>
                                          </p:stCondLst>
                                        </p:cTn>
                                        <p:tgtEl>
                                          <p:spTgt spid="13"/>
                                        </p:tgtEl>
                                      </p:cBhvr>
                                      <p:to x="100000" y="100000"/>
                                    </p:animScale>
                                    <p:animScale>
                                      <p:cBhvr>
                                        <p:cTn id="145" dur="26">
                                          <p:stCondLst>
                                            <p:cond delay="1808"/>
                                          </p:stCondLst>
                                        </p:cTn>
                                        <p:tgtEl>
                                          <p:spTgt spid="13"/>
                                        </p:tgtEl>
                                      </p:cBhvr>
                                      <p:to x="100000" y="95000"/>
                                    </p:animScale>
                                    <p:animScale>
                                      <p:cBhvr>
                                        <p:cTn id="146" dur="166" decel="50000">
                                          <p:stCondLst>
                                            <p:cond delay="1834"/>
                                          </p:stCondLst>
                                        </p:cTn>
                                        <p:tgtEl>
                                          <p:spTgt spid="1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2" grpId="0"/>
      <p:bldP spid="37895" grpId="0"/>
      <p:bldP spid="37898" grpId="0"/>
      <p:bldP spid="37899" grpId="0"/>
      <p:bldP spid="37900" grpId="0"/>
      <p:bldP spid="12"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62672"/>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概述</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grpSp>
        <p:nvGrpSpPr>
          <p:cNvPr id="13" name="组合 12"/>
          <p:cNvGrpSpPr/>
          <p:nvPr/>
        </p:nvGrpSpPr>
        <p:grpSpPr>
          <a:xfrm>
            <a:off x="611188" y="1349965"/>
            <a:ext cx="548230" cy="547940"/>
            <a:chOff x="7618710" y="3833560"/>
            <a:chExt cx="548230" cy="547940"/>
          </a:xfrm>
          <a:solidFill>
            <a:schemeClr val="accent1"/>
          </a:solidFill>
        </p:grpSpPr>
        <p:sp>
          <p:nvSpPr>
            <p:cNvPr id="15" name="Freeform 5"/>
            <p:cNvSpPr>
              <a:spLocks noEditPoints="1"/>
            </p:cNvSpPr>
            <p:nvPr/>
          </p:nvSpPr>
          <p:spPr bwMode="auto">
            <a:xfrm>
              <a:off x="7618710" y="3833560"/>
              <a:ext cx="548230" cy="547940"/>
            </a:xfrm>
            <a:custGeom>
              <a:gdLst>
                <a:gd name="T0" fmla="*/ 34 w 68"/>
                <a:gd name="T1" fmla="*/ 0 h 68"/>
                <a:gd name="T2" fmla="*/ 0 w 68"/>
                <a:gd name="T3" fmla="*/ 34 h 68"/>
                <a:gd name="T4" fmla="*/ 34 w 68"/>
                <a:gd name="T5" fmla="*/ 68 h 68"/>
                <a:gd name="T6" fmla="*/ 68 w 68"/>
                <a:gd name="T7" fmla="*/ 34 h 68"/>
                <a:gd name="T8" fmla="*/ 34 w 68"/>
                <a:gd name="T9" fmla="*/ 0 h 68"/>
                <a:gd name="T10" fmla="*/ 34 w 68"/>
                <a:gd name="T11" fmla="*/ 48 h 68"/>
                <a:gd name="T12" fmla="*/ 19 w 68"/>
                <a:gd name="T13" fmla="*/ 34 h 68"/>
                <a:gd name="T14" fmla="*/ 34 w 68"/>
                <a:gd name="T15" fmla="*/ 19 h 68"/>
                <a:gd name="T16" fmla="*/ 49 w 68"/>
                <a:gd name="T17" fmla="*/ 34 h 68"/>
                <a:gd name="T18" fmla="*/ 34 w 68"/>
                <a:gd name="T19" fmla="*/ 48 h 6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68" h="68">
                  <a:moveTo>
                    <a:pt x="34" y="0"/>
                  </a:moveTo>
                  <a:cubicBezTo>
                    <a:pt x="15" y="0"/>
                    <a:pt x="0" y="15"/>
                    <a:pt x="0" y="34"/>
                  </a:cubicBezTo>
                  <a:cubicBezTo>
                    <a:pt x="0" y="52"/>
                    <a:pt x="15" y="68"/>
                    <a:pt x="34" y="68"/>
                  </a:cubicBezTo>
                  <a:cubicBezTo>
                    <a:pt x="53" y="68"/>
                    <a:pt x="68" y="52"/>
                    <a:pt x="68" y="34"/>
                  </a:cubicBezTo>
                  <a:cubicBezTo>
                    <a:pt x="68" y="15"/>
                    <a:pt x="53" y="0"/>
                    <a:pt x="34" y="0"/>
                  </a:cubicBezTo>
                  <a:close/>
                  <a:moveTo>
                    <a:pt x="34" y="48"/>
                  </a:moveTo>
                  <a:cubicBezTo>
                    <a:pt x="26" y="48"/>
                    <a:pt x="19" y="42"/>
                    <a:pt x="19" y="34"/>
                  </a:cubicBezTo>
                  <a:cubicBezTo>
                    <a:pt x="19" y="25"/>
                    <a:pt x="26" y="19"/>
                    <a:pt x="34" y="19"/>
                  </a:cubicBezTo>
                  <a:cubicBezTo>
                    <a:pt x="42" y="19"/>
                    <a:pt x="49" y="25"/>
                    <a:pt x="49" y="34"/>
                  </a:cubicBezTo>
                  <a:cubicBezTo>
                    <a:pt x="49" y="42"/>
                    <a:pt x="42" y="48"/>
                    <a:pt x="34" y="48"/>
                  </a:cubicBezTo>
                  <a:close/>
                </a:path>
              </a:pathLst>
            </a:custGeom>
            <a:solidFill>
              <a:schemeClr val="accent6">
                <a:lumMod val="75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6"/>
            <p:cNvSpPr>
              <a:spLocks noEditPoints="1"/>
            </p:cNvSpPr>
            <p:nvPr/>
          </p:nvSpPr>
          <p:spPr bwMode="auto">
            <a:xfrm>
              <a:off x="7779988" y="3994838"/>
              <a:ext cx="225674" cy="217552"/>
            </a:xfrm>
            <a:custGeom>
              <a:gdLst>
                <a:gd name="T0" fmla="*/ 14 w 28"/>
                <a:gd name="T1" fmla="*/ 0 h 27"/>
                <a:gd name="T2" fmla="*/ 0 w 28"/>
                <a:gd name="T3" fmla="*/ 14 h 27"/>
                <a:gd name="T4" fmla="*/ 14 w 28"/>
                <a:gd name="T5" fmla="*/ 27 h 27"/>
                <a:gd name="T6" fmla="*/ 28 w 28"/>
                <a:gd name="T7" fmla="*/ 14 h 27"/>
                <a:gd name="T8" fmla="*/ 14 w 28"/>
                <a:gd name="T9" fmla="*/ 0 h 27"/>
                <a:gd name="T10" fmla="*/ 14 w 28"/>
                <a:gd name="T11" fmla="*/ 22 h 27"/>
                <a:gd name="T12" fmla="*/ 6 w 28"/>
                <a:gd name="T13" fmla="*/ 14 h 27"/>
                <a:gd name="T14" fmla="*/ 14 w 28"/>
                <a:gd name="T15" fmla="*/ 5 h 27"/>
                <a:gd name="T16" fmla="*/ 22 w 28"/>
                <a:gd name="T17" fmla="*/ 14 h 27"/>
                <a:gd name="T18" fmla="*/ 14 w 28"/>
                <a:gd name="T19" fmla="*/ 22 h 2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8" h="27">
                  <a:moveTo>
                    <a:pt x="14" y="0"/>
                  </a:moveTo>
                  <a:cubicBezTo>
                    <a:pt x="7" y="0"/>
                    <a:pt x="0" y="6"/>
                    <a:pt x="0" y="14"/>
                  </a:cubicBezTo>
                  <a:cubicBezTo>
                    <a:pt x="0" y="21"/>
                    <a:pt x="7" y="27"/>
                    <a:pt x="14" y="27"/>
                  </a:cubicBezTo>
                  <a:cubicBezTo>
                    <a:pt x="22" y="27"/>
                    <a:pt x="28" y="21"/>
                    <a:pt x="28" y="14"/>
                  </a:cubicBezTo>
                  <a:cubicBezTo>
                    <a:pt x="28" y="6"/>
                    <a:pt x="22" y="0"/>
                    <a:pt x="14" y="0"/>
                  </a:cubicBezTo>
                  <a:close/>
                  <a:moveTo>
                    <a:pt x="14" y="22"/>
                  </a:moveTo>
                  <a:cubicBezTo>
                    <a:pt x="10" y="22"/>
                    <a:pt x="6" y="18"/>
                    <a:pt x="6" y="14"/>
                  </a:cubicBezTo>
                  <a:cubicBezTo>
                    <a:pt x="6" y="9"/>
                    <a:pt x="10" y="5"/>
                    <a:pt x="14" y="5"/>
                  </a:cubicBezTo>
                  <a:cubicBezTo>
                    <a:pt x="19" y="5"/>
                    <a:pt x="22" y="9"/>
                    <a:pt x="22" y="14"/>
                  </a:cubicBezTo>
                  <a:cubicBezTo>
                    <a:pt x="22" y="18"/>
                    <a:pt x="19" y="22"/>
                    <a:pt x="14" y="22"/>
                  </a:cubicBezTo>
                  <a:close/>
                </a:path>
              </a:pathLst>
            </a:custGeom>
            <a:solidFill>
              <a:schemeClr val="accent6">
                <a:lumMod val="75000"/>
              </a:schemeClr>
            </a:solidFill>
            <a:ln>
              <a:noFill/>
            </a:ln>
            <a:extLst>
              <a:ext uri="{91240B29-F687-4F45-9708-019B960494DF}">
                <a14:hiddenLine xmlns="" xmlns:a14="http://schemas.microsoft.com/office/drawing/2010/main" w="9525">
                  <a:solidFill>
                    <a:srgbClr val="000000"/>
                  </a:solidFill>
                  <a:round/>
                </a14:hiddenLine>
              </a:ext>
            </a:ex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5" name="TextBox 24"/>
          <p:cNvSpPr txBox="1"/>
          <p:nvPr/>
        </p:nvSpPr>
        <p:spPr>
          <a:xfrm>
            <a:off x="1255593" y="1378424"/>
            <a:ext cx="5663821" cy="12003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ltLang="zh-CN" sz="2400" b="1" smtClean="0"/>
          </a:p>
          <a:p>
            <a:endParaRPr lang="en-US" altLang="zh-CN" sz="2400" b="1" smtClean="0"/>
          </a:p>
          <a:p>
            <a:endParaRPr lang="zh-CN" altLang="en-US" sz="2400" b="1"/>
          </a:p>
        </p:txBody>
      </p:sp>
      <p:sp>
        <p:nvSpPr>
          <p:cNvPr id="26" name="文本框 17"/>
          <p:cNvSpPr txBox="1"/>
          <p:nvPr/>
        </p:nvSpPr>
        <p:spPr>
          <a:xfrm>
            <a:off x="1154350" y="1353045"/>
            <a:ext cx="7102545" cy="12003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宋体" panose="02010600030101010101" pitchFamily="2" charset="-122"/>
                <a:ea typeface="宋体" panose="02010600030101010101" pitchFamily="2" charset="-122"/>
              </a:rPr>
              <a:t>•</a:t>
            </a:r>
            <a:r>
              <a:rPr lang="zh-CN" altLang="en-US" sz="2400" b="1" smtClean="0">
                <a:solidFill>
                  <a:schemeClr val="tx1">
                    <a:lumMod val="85000"/>
                    <a:lumOff val="15000"/>
                  </a:schemeClr>
                </a:solidFill>
                <a:latin typeface="宋体" panose="02010600030101010101" pitchFamily="2" charset="-122"/>
                <a:ea typeface="宋体" panose="02010600030101010101" pitchFamily="2" charset="-122"/>
              </a:rPr>
              <a:t>钴资源及其利用历史</a:t>
            </a:r>
            <a:endParaRPr lang="en-US" altLang="zh-CN" sz="2400" b="1" smtClean="0">
              <a:solidFill>
                <a:schemeClr val="tx1">
                  <a:lumMod val="85000"/>
                  <a:lumOff val="15000"/>
                </a:schemeClr>
              </a:solidFill>
              <a:latin typeface="宋体" panose="02010600030101010101" pitchFamily="2" charset="-122"/>
              <a:ea typeface="宋体" panose="02010600030101010101" pitchFamily="2" charset="-122"/>
            </a:endParaRPr>
          </a:p>
          <a:p>
            <a:endParaRPr lang="en-US" altLang="zh-CN" sz="2400" b="1" smtClean="0">
              <a:solidFill>
                <a:schemeClr val="tx1">
                  <a:lumMod val="85000"/>
                  <a:lumOff val="15000"/>
                </a:schemeClr>
              </a:solidFill>
              <a:latin typeface="宋体" panose="02010600030101010101" pitchFamily="2" charset="-122"/>
              <a:ea typeface="宋体" panose="02010600030101010101" pitchFamily="2" charset="-122"/>
            </a:endParaRPr>
          </a:p>
          <a:p>
            <a:endParaRPr lang="en-US" altLang="zh-CN" sz="2400" b="1">
              <a:solidFill>
                <a:schemeClr val="tx1">
                  <a:lumMod val="85000"/>
                  <a:lumOff val="15000"/>
                </a:schemeClr>
              </a:solidFill>
              <a:latin typeface="宋体" panose="02010600030101010101" pitchFamily="2" charset="-122"/>
              <a:ea typeface="宋体" panose="02010600030101010101" pitchFamily="2" charset="-122"/>
            </a:endParaRPr>
          </a:p>
        </p:txBody>
      </p:sp>
      <p:sp>
        <p:nvSpPr>
          <p:cNvPr id="34" name="TextBox 33"/>
          <p:cNvSpPr txBox="1"/>
          <p:nvPr/>
        </p:nvSpPr>
        <p:spPr>
          <a:xfrm>
            <a:off x="1050878" y="1981864"/>
            <a:ext cx="7274256" cy="101566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mtClean="0"/>
              <a:t>钴在自然界分布很广，但在地壳中的含量仅为</a:t>
            </a:r>
            <a:r>
              <a:rPr lang="en-US" altLang="zh-CN" sz="2000" b="1" smtClean="0"/>
              <a:t>0.0023</a:t>
            </a:r>
            <a:r>
              <a:rPr lang="zh-CN" altLang="en-US" sz="2000" b="1" smtClean="0"/>
              <a:t>％，居第</a:t>
            </a:r>
            <a:r>
              <a:rPr lang="en-US" altLang="zh-CN" sz="2000" b="1" smtClean="0"/>
              <a:t>34</a:t>
            </a:r>
            <a:r>
              <a:rPr lang="zh-CN" altLang="en-US" sz="2000" b="1" smtClean="0"/>
              <a:t>位。钴矿主要有辉钴矿、方钴矿等，海洋底的锰结核中钴的含量也很大，天然水、泥土和动植物中都含有钴。</a:t>
            </a:r>
            <a:endParaRPr lang="zh-CN" altLang="en-US" sz="2000" b="1"/>
          </a:p>
        </p:txBody>
      </p:sp>
      <p:sp>
        <p:nvSpPr>
          <p:cNvPr id="39" name="流程图: 可选过程 38"/>
          <p:cNvSpPr/>
          <p:nvPr/>
        </p:nvSpPr>
        <p:spPr>
          <a:xfrm>
            <a:off x="943969" y="3182204"/>
            <a:ext cx="7246960" cy="395785"/>
          </a:xfrm>
          <a:prstGeom prst="flowChartAlternateProcess">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solidFill>
                  <a:schemeClr val="bg1"/>
                </a:solidFill>
              </a:rPr>
              <a:t>早在公元前</a:t>
            </a:r>
            <a:r>
              <a:rPr lang="en-US" altLang="zh-CN" b="1" smtClean="0">
                <a:solidFill>
                  <a:schemeClr val="bg1"/>
                </a:solidFill>
              </a:rPr>
              <a:t>1450</a:t>
            </a:r>
            <a:r>
              <a:rPr lang="zh-CN" altLang="en-US" b="1" smtClean="0">
                <a:solidFill>
                  <a:schemeClr val="bg1"/>
                </a:solidFill>
              </a:rPr>
              <a:t>年由埃及人和巴比伦人制造的陶器中已经用到钴颜料</a:t>
            </a:r>
            <a:endParaRPr lang="zh-CN" altLang="en-US"/>
          </a:p>
        </p:txBody>
      </p:sp>
      <p:sp>
        <p:nvSpPr>
          <p:cNvPr id="40" name="流程图: 可选过程 39"/>
          <p:cNvSpPr/>
          <p:nvPr/>
        </p:nvSpPr>
        <p:spPr>
          <a:xfrm>
            <a:off x="941697" y="3780431"/>
            <a:ext cx="7246960" cy="368489"/>
          </a:xfrm>
          <a:prstGeom prst="flowChartAlternateProcess">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latin typeface="+mn-ea"/>
              </a:rPr>
              <a:t>我国从唐朝起也在陶瓷生产中广泛应用钴的化合物作为着色剂</a:t>
            </a:r>
            <a:endParaRPr lang="zh-CN" altLang="en-US" b="1">
              <a:latin typeface="+mn-ea"/>
            </a:endParaRPr>
          </a:p>
        </p:txBody>
      </p:sp>
      <p:sp>
        <p:nvSpPr>
          <p:cNvPr id="41" name="流程图: 可选过程 40"/>
          <p:cNvSpPr/>
          <p:nvPr/>
        </p:nvSpPr>
        <p:spPr>
          <a:xfrm>
            <a:off x="943972" y="4328616"/>
            <a:ext cx="7246960" cy="368489"/>
          </a:xfrm>
          <a:prstGeom prst="flowChartAlternateProcess">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smtClean="0">
                <a:latin typeface="+mn-ea"/>
              </a:rPr>
              <a:t>19</a:t>
            </a:r>
            <a:r>
              <a:rPr lang="zh-CN" altLang="en-US" b="1" smtClean="0">
                <a:latin typeface="+mn-ea"/>
              </a:rPr>
              <a:t>世纪中叶开始，出现把钴电镀到金属上的工作</a:t>
            </a:r>
            <a:endParaRPr lang="zh-CN" altLang="en-US" b="1">
              <a:latin typeface="+mn-ea"/>
            </a:endParaRPr>
          </a:p>
        </p:txBody>
      </p:sp>
      <p:sp>
        <p:nvSpPr>
          <p:cNvPr id="42" name="流程图: 可选过程 41"/>
          <p:cNvSpPr/>
          <p:nvPr/>
        </p:nvSpPr>
        <p:spPr>
          <a:xfrm>
            <a:off x="914399" y="4913196"/>
            <a:ext cx="7260609" cy="1480782"/>
          </a:xfrm>
          <a:prstGeom prst="flowChartAlternateProcess">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just"/>
            <a:r>
              <a:rPr lang="en-US" altLang="zh-CN" b="1" smtClean="0">
                <a:latin typeface="+mn-ea"/>
              </a:rPr>
              <a:t>20</a:t>
            </a:r>
            <a:r>
              <a:rPr lang="zh-CN" altLang="en-US" b="1" smtClean="0">
                <a:latin typeface="+mn-ea"/>
              </a:rPr>
              <a:t>世纪初，把钴应用于制合金钢和其他合金等方面的工作兴起。</a:t>
            </a:r>
            <a:r>
              <a:rPr lang="en-US" altLang="zh-CN" b="1" smtClean="0">
                <a:latin typeface="+mn-ea"/>
              </a:rPr>
              <a:t>1917</a:t>
            </a:r>
            <a:r>
              <a:rPr lang="zh-CN" altLang="en-US" b="1" smtClean="0">
                <a:latin typeface="+mn-ea"/>
              </a:rPr>
              <a:t>年，日本冶金学家发现了含钴的永磁合金；到了</a:t>
            </a:r>
            <a:r>
              <a:rPr lang="en-US" altLang="zh-CN" b="1" smtClean="0">
                <a:latin typeface="+mn-ea"/>
              </a:rPr>
              <a:t>1935</a:t>
            </a:r>
            <a:r>
              <a:rPr lang="zh-CN" altLang="en-US" b="1" smtClean="0">
                <a:latin typeface="+mn-ea"/>
              </a:rPr>
              <a:t>年，永磁合金得到进一步发展，衍生出</a:t>
            </a:r>
            <a:r>
              <a:rPr lang="en-US" altLang="zh-CN" b="1" smtClean="0">
                <a:latin typeface="+mn-ea"/>
              </a:rPr>
              <a:t>—</a:t>
            </a:r>
            <a:r>
              <a:rPr lang="zh-CN" altLang="en-US" b="1" smtClean="0">
                <a:latin typeface="+mn-ea"/>
              </a:rPr>
              <a:t>系列铝镍钴永磁材料：后来又成出新型的钐钴永磁合金，钴已成为</a:t>
            </a:r>
            <a:r>
              <a:rPr lang="en-US" altLang="zh-CN" b="1" smtClean="0">
                <a:latin typeface="+mn-ea"/>
              </a:rPr>
              <a:t>—</a:t>
            </a:r>
            <a:r>
              <a:rPr lang="zh-CN" altLang="en-US" b="1" smtClean="0">
                <a:latin typeface="+mn-ea"/>
              </a:rPr>
              <a:t>种重要的战略金属。</a:t>
            </a:r>
            <a:endParaRPr lang="zh-CN" altLang="en-US" b="1">
              <a:latin typeface="+mn-ea"/>
            </a:endParaRPr>
          </a:p>
        </p:txBody>
      </p:sp>
      <p:cxnSp>
        <p:nvCxnSpPr>
          <p:cNvPr id="48" name="直接箭头连接符 47"/>
          <p:cNvCxnSpPr/>
          <p:nvPr/>
        </p:nvCxnSpPr>
        <p:spPr>
          <a:xfrm rot="16200000" flipH="1">
            <a:off x="-736980" y="4817658"/>
            <a:ext cx="2429303" cy="4"/>
          </a:xfrm>
          <a:prstGeom prst="straightConnector1">
            <a:avLst/>
          </a:prstGeom>
          <a:ln>
            <a:solidFill>
              <a:schemeClr val="accent6">
                <a:lumMod val="50000"/>
              </a:schemeClr>
            </a:solidFill>
            <a:tailEnd type="arrow"/>
          </a:ln>
        </p:spPr>
        <p:style>
          <a:lnRef idx="1">
            <a:schemeClr val="accent1"/>
          </a:lnRef>
          <a:fillRef idx="0">
            <a:schemeClr val="accent1"/>
          </a:fillRef>
          <a:effectRef idx="0">
            <a:schemeClr val="accent1"/>
          </a:effectRef>
          <a:fontRef idx="minor">
            <a:schemeClr val="tx1"/>
          </a:fontRef>
        </p:style>
      </p:cxnSp>
      <p:pic>
        <p:nvPicPr>
          <p:cNvPr id="6146" name="Picture 2"/>
          <p:cNvPicPr>
            <a:picLocks noChangeAspect="1" noChangeArrowheads="1"/>
          </p:cNvPicPr>
          <p:nvPr/>
        </p:nvPicPr>
        <p:blipFill>
          <a:blip r:embed="rId2"/>
          <a:stretch>
            <a:fillRect/>
          </a:stretch>
        </p:blipFill>
        <p:spPr bwMode="auto">
          <a:xfrm>
            <a:off x="6124548" y="585787"/>
            <a:ext cx="2027265" cy="1343025"/>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19"/>
                                        </p:tgtEl>
                                        <p:attrNameLst>
                                          <p:attrName>style.visibility</p:attrName>
                                        </p:attrNameLst>
                                      </p:cBhvr>
                                      <p:to>
                                        <p:strVal val="visible"/>
                                      </p:to>
                                    </p:set>
                                    <p:anim calcmode="lin" valueType="num">
                                      <p:cBhvr>
                                        <p:cTn id="7" dur="500" fill="hold"/>
                                        <p:tgtEl>
                                          <p:spTgt spid="19"/>
                                        </p:tgtEl>
                                        <p:attrNameLst>
                                          <p:attrName>ppt_w</p:attrName>
                                        </p:attrNameLst>
                                      </p:cBhvr>
                                      <p:tavLst>
                                        <p:tav tm="0">
                                          <p:val>
                                            <p:fltVal val="0"/>
                                          </p:val>
                                        </p:tav>
                                        <p:tav tm="100000">
                                          <p:val>
                                            <p:strVal val="#ppt_w"/>
                                          </p:val>
                                        </p:tav>
                                      </p:tavLst>
                                    </p:anim>
                                    <p:anim calcmode="lin" valueType="num">
                                      <p:cBhvr>
                                        <p:cTn id="8" dur="500" fill="hold"/>
                                        <p:tgtEl>
                                          <p:spTgt spid="19"/>
                                        </p:tgtEl>
                                        <p:attrNameLst>
                                          <p:attrName>ppt_h</p:attrName>
                                        </p:attrNameLst>
                                      </p:cBhvr>
                                      <p:tavLst>
                                        <p:tav tm="0">
                                          <p:val>
                                            <p:fltVal val="0"/>
                                          </p:val>
                                        </p:tav>
                                        <p:tav tm="100000">
                                          <p:val>
                                            <p:strVal val="#ppt_h"/>
                                          </p:val>
                                        </p:tav>
                                      </p:tavLst>
                                    </p:anim>
                                    <p:animEffect transition="in" filter="fade">
                                      <p:cBhvr>
                                        <p:cTn id="9" dur="500"/>
                                        <p:tgtEl>
                                          <p:spTgt spid="19"/>
                                        </p:tgtEl>
                                      </p:cBhvr>
                                    </p:animEffect>
                                  </p:childTnLst>
                                </p:cTn>
                              </p:par>
                            </p:childTnLst>
                          </p:cTn>
                        </p:par>
                        <p:par>
                          <p:cTn id="10" fill="hold" nodeType="afterGroup">
                            <p:stCondLst>
                              <p:cond delay="500"/>
                            </p:stCondLst>
                            <p:childTnLst>
                              <p:par>
                                <p:cTn id="11" presetID="22" presetClass="entr" presetSubtype="8" dur="500" fill="hold" nodeType="after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wipe(left)">
                                      <p:cBhvr>
                                        <p:cTn id="13" dur="500"/>
                                        <p:tgtEl>
                                          <p:spTgt spid="18"/>
                                        </p:tgtEl>
                                      </p:cBhvr>
                                    </p:animEffect>
                                  </p:childTnLst>
                                </p:cTn>
                              </p:par>
                              <p:par>
                                <p:cTn id="14" presetID="53" presetClass="entr" presetSubtype="16" dur="500" fill="hold" nodeType="withEffect">
                                  <p:stCondLst>
                                    <p:cond delay="250"/>
                                  </p:stCondLst>
                                  <p:childTnLst>
                                    <p:set>
                                      <p:cBhvr>
                                        <p:cTn id="15" dur="1" fill="hold">
                                          <p:stCondLst>
                                            <p:cond delay="0"/>
                                          </p:stCondLst>
                                        </p:cTn>
                                        <p:tgtEl>
                                          <p:spTgt spid="13"/>
                                        </p:tgtEl>
                                        <p:attrNameLst>
                                          <p:attrName>style.visibility</p:attrName>
                                        </p:attrNameLst>
                                      </p:cBhvr>
                                      <p:to>
                                        <p:strVal val="visible"/>
                                      </p:to>
                                    </p:set>
                                    <p:anim calcmode="lin" valueType="num">
                                      <p:cBhvr>
                                        <p:cTn id="16" dur="500" fill="hold"/>
                                        <p:tgtEl>
                                          <p:spTgt spid="13"/>
                                        </p:tgtEl>
                                        <p:attrNameLst>
                                          <p:attrName>ppt_w</p:attrName>
                                        </p:attrNameLst>
                                      </p:cBhvr>
                                      <p:tavLst>
                                        <p:tav tm="0">
                                          <p:val>
                                            <p:fltVal val="0"/>
                                          </p:val>
                                        </p:tav>
                                        <p:tav tm="100000">
                                          <p:val>
                                            <p:strVal val="#ppt_w"/>
                                          </p:val>
                                        </p:tav>
                                      </p:tavLst>
                                    </p:anim>
                                    <p:anim calcmode="lin" valueType="num">
                                      <p:cBhvr>
                                        <p:cTn id="17" dur="500" fill="hold"/>
                                        <p:tgtEl>
                                          <p:spTgt spid="13"/>
                                        </p:tgtEl>
                                        <p:attrNameLst>
                                          <p:attrName>ppt_h</p:attrName>
                                        </p:attrNameLst>
                                      </p:cBhvr>
                                      <p:tavLst>
                                        <p:tav tm="0">
                                          <p:val>
                                            <p:fltVal val="0"/>
                                          </p:val>
                                        </p:tav>
                                        <p:tav tm="100000">
                                          <p:val>
                                            <p:strVal val="#ppt_h"/>
                                          </p:val>
                                        </p:tav>
                                      </p:tavLst>
                                    </p:anim>
                                    <p:animEffect transition="in" filter="fade">
                                      <p:cBhvr>
                                        <p:cTn id="18" dur="500"/>
                                        <p:tgtEl>
                                          <p:spTgt spid="13"/>
                                        </p:tgtEl>
                                      </p:cBhvr>
                                    </p:animEffect>
                                  </p:childTnLst>
                                </p:cTn>
                              </p:par>
                            </p:childTnLst>
                          </p:cTn>
                        </p:par>
                        <p:par>
                          <p:cTn id="19" fill="hold" nodeType="afterGroup">
                            <p:stCondLst>
                              <p:cond delay="1250"/>
                            </p:stCondLst>
                            <p:childTnLst>
                              <p:par>
                                <p:cTn id="20" presetID="22" presetClass="entr" presetSubtype="8" dur="500" fill="hold" nodeType="after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ipe(left)">
                                      <p:cBhvr>
                                        <p:cTn id="22" dur="500"/>
                                        <p:tgtEl>
                                          <p:spTgt spid="26"/>
                                        </p:tgtEl>
                                      </p:cBhvr>
                                    </p:animEffect>
                                  </p:childTnLst>
                                </p:cTn>
                              </p:par>
                              <p:par>
                                <p:cTn id="23" presetID="22" presetClass="entr" presetSubtype="4" dur="500" fill="hold" grpId="0" nodeType="withEffect">
                                  <p:stCondLst>
                                    <p:cond delay="0"/>
                                  </p:stCondLst>
                                  <p:childTnLst>
                                    <p:set>
                                      <p:cBhvr>
                                        <p:cTn id="24" dur="1" fill="hold">
                                          <p:stCondLst>
                                            <p:cond delay="0"/>
                                          </p:stCondLst>
                                        </p:cTn>
                                        <p:tgtEl>
                                          <p:spTgt spid="34"/>
                                        </p:tgtEl>
                                        <p:attrNameLst>
                                          <p:attrName>style.visibility</p:attrName>
                                        </p:attrNameLst>
                                      </p:cBhvr>
                                      <p:to>
                                        <p:strVal val="visible"/>
                                      </p:to>
                                    </p:set>
                                    <p:animEffect transition="in" filter="wipe(down)">
                                      <p:cBhvr>
                                        <p:cTn id="25" dur="500"/>
                                        <p:tgtEl>
                                          <p:spTgt spid="34"/>
                                        </p:tgtEl>
                                      </p:cBhvr>
                                    </p:animEffect>
                                  </p:childTnLst>
                                </p:cTn>
                              </p:par>
                              <p:par>
                                <p:cTn id="26" presetID="22" presetClass="entr" presetSubtype="4" dur="500" fill="hold" grpId="0" nodeType="withEffect">
                                  <p:stCondLst>
                                    <p:cond delay="0"/>
                                  </p:stCondLst>
                                  <p:childTnLst>
                                    <p:set>
                                      <p:cBhvr>
                                        <p:cTn id="27" dur="1" fill="hold">
                                          <p:stCondLst>
                                            <p:cond delay="0"/>
                                          </p:stCondLst>
                                        </p:cTn>
                                        <p:tgtEl>
                                          <p:spTgt spid="39"/>
                                        </p:tgtEl>
                                        <p:attrNameLst>
                                          <p:attrName>style.visibility</p:attrName>
                                        </p:attrNameLst>
                                      </p:cBhvr>
                                      <p:to>
                                        <p:strVal val="visible"/>
                                      </p:to>
                                    </p:set>
                                    <p:animEffect transition="in" filter="wipe(down)">
                                      <p:cBhvr>
                                        <p:cTn id="28" dur="500"/>
                                        <p:tgtEl>
                                          <p:spTgt spid="39"/>
                                        </p:tgtEl>
                                      </p:cBhvr>
                                    </p:animEffect>
                                  </p:childTnLst>
                                </p:cTn>
                              </p:par>
                              <p:par>
                                <p:cTn id="29" presetID="22" presetClass="entr" presetSubtype="4" dur="500" fill="hold" grpId="0" nodeType="withEffect">
                                  <p:stCondLst>
                                    <p:cond delay="0"/>
                                  </p:stCondLst>
                                  <p:childTnLst>
                                    <p:set>
                                      <p:cBhvr>
                                        <p:cTn id="30" dur="1" fill="hold">
                                          <p:stCondLst>
                                            <p:cond delay="0"/>
                                          </p:stCondLst>
                                        </p:cTn>
                                        <p:tgtEl>
                                          <p:spTgt spid="40"/>
                                        </p:tgtEl>
                                        <p:attrNameLst>
                                          <p:attrName>style.visibility</p:attrName>
                                        </p:attrNameLst>
                                      </p:cBhvr>
                                      <p:to>
                                        <p:strVal val="visible"/>
                                      </p:to>
                                    </p:set>
                                    <p:animEffect transition="in" filter="wipe(down)">
                                      <p:cBhvr>
                                        <p:cTn id="31" dur="500"/>
                                        <p:tgtEl>
                                          <p:spTgt spid="40"/>
                                        </p:tgtEl>
                                      </p:cBhvr>
                                    </p:animEffect>
                                  </p:childTnLst>
                                </p:cTn>
                              </p:par>
                              <p:par>
                                <p:cTn id="32" presetID="22" presetClass="entr" presetSubtype="4" dur="500" fill="hold" grpId="0" nodeType="withEffect">
                                  <p:stCondLst>
                                    <p:cond delay="0"/>
                                  </p:stCondLst>
                                  <p:childTnLst>
                                    <p:set>
                                      <p:cBhvr>
                                        <p:cTn id="33" dur="1" fill="hold">
                                          <p:stCondLst>
                                            <p:cond delay="0"/>
                                          </p:stCondLst>
                                        </p:cTn>
                                        <p:tgtEl>
                                          <p:spTgt spid="41"/>
                                        </p:tgtEl>
                                        <p:attrNameLst>
                                          <p:attrName>style.visibility</p:attrName>
                                        </p:attrNameLst>
                                      </p:cBhvr>
                                      <p:to>
                                        <p:strVal val="visible"/>
                                      </p:to>
                                    </p:set>
                                    <p:animEffect transition="in" filter="wipe(down)">
                                      <p:cBhvr>
                                        <p:cTn id="34" dur="500"/>
                                        <p:tgtEl>
                                          <p:spTgt spid="41"/>
                                        </p:tgtEl>
                                      </p:cBhvr>
                                    </p:animEffect>
                                  </p:childTnLst>
                                </p:cTn>
                              </p:par>
                              <p:par>
                                <p:cTn id="35" presetID="22" presetClass="entr" presetSubtype="4" dur="500" fill="hold" grpId="0" nodeType="withEffect">
                                  <p:stCondLst>
                                    <p:cond delay="0"/>
                                  </p:stCondLst>
                                  <p:childTnLst>
                                    <p:set>
                                      <p:cBhvr>
                                        <p:cTn id="36" dur="1" fill="hold">
                                          <p:stCondLst>
                                            <p:cond delay="0"/>
                                          </p:stCondLst>
                                        </p:cTn>
                                        <p:tgtEl>
                                          <p:spTgt spid="42"/>
                                        </p:tgtEl>
                                        <p:attrNameLst>
                                          <p:attrName>style.visibility</p:attrName>
                                        </p:attrNameLst>
                                      </p:cBhvr>
                                      <p:to>
                                        <p:strVal val="visible"/>
                                      </p:to>
                                    </p:set>
                                    <p:animEffect transition="in" filter="wipe(down)">
                                      <p:cBhvr>
                                        <p:cTn id="37" dur="500"/>
                                        <p:tgtEl>
                                          <p:spTgt spid="42"/>
                                        </p:tgtEl>
                                      </p:cBhvr>
                                    </p:animEffect>
                                  </p:childTnLst>
                                </p:cTn>
                              </p:par>
                              <p:par>
                                <p:cTn id="38" presetID="22" presetClass="entr" presetSubtype="4" dur="500" fill="hold" nodeType="withEffect">
                                  <p:stCondLst>
                                    <p:cond delay="0"/>
                                  </p:stCondLst>
                                  <p:childTnLst>
                                    <p:set>
                                      <p:cBhvr>
                                        <p:cTn id="39" dur="1" fill="hold">
                                          <p:stCondLst>
                                            <p:cond delay="0"/>
                                          </p:stCondLst>
                                        </p:cTn>
                                        <p:tgtEl>
                                          <p:spTgt spid="48"/>
                                        </p:tgtEl>
                                        <p:attrNameLst>
                                          <p:attrName>style.visibility</p:attrName>
                                        </p:attrNameLst>
                                      </p:cBhvr>
                                      <p:to>
                                        <p:strVal val="visible"/>
                                      </p:to>
                                    </p:set>
                                    <p:animEffect transition="in" filter="wipe(down)">
                                      <p:cBhvr>
                                        <p:cTn id="40"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4" grpId="0"/>
      <p:bldP spid="39" grpId="0"/>
      <p:bldP spid="40" grpId="0"/>
      <p:bldP spid="41" grpId="0"/>
      <p:bldP spid="42"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259308" y="1778845"/>
            <a:ext cx="8625384" cy="489364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钴元素的基本性质</a:t>
            </a:r>
            <a:endParaRPr lang="en-US" altLang="zh-CN" sz="2400" smtClean="0">
              <a:latin typeface="+mn-ea"/>
            </a:endParaRPr>
          </a:p>
          <a:p>
            <a:pPr algn="just">
              <a:lnSpc>
                <a:spcPct val="150000"/>
              </a:lnSpc>
            </a:pPr>
            <a:r>
              <a:rPr lang="en-US" altLang="zh-CN" sz="2000" b="1" smtClean="0">
                <a:latin typeface="+mn-ea"/>
              </a:rPr>
              <a:t>•  </a:t>
            </a:r>
            <a:r>
              <a:rPr lang="zh-CN" altLang="en-US" sz="2000" b="1" smtClean="0">
                <a:latin typeface="+mn-ea"/>
              </a:rPr>
              <a:t>钴为有光泽的</a:t>
            </a:r>
            <a:r>
              <a:rPr lang="zh-CN" altLang="en-US" sz="2000" b="1" smtClean="0">
                <a:solidFill>
                  <a:srgbClr val="FF0000"/>
                </a:solidFill>
                <a:latin typeface="+mn-ea"/>
              </a:rPr>
              <a:t>银灰色金属</a:t>
            </a:r>
            <a:r>
              <a:rPr lang="zh-CN" altLang="en-US" sz="2000" b="1" smtClean="0">
                <a:latin typeface="+mn-ea"/>
              </a:rPr>
              <a:t>，熔点为</a:t>
            </a:r>
            <a:r>
              <a:rPr lang="en-US" altLang="zh-CN" sz="2000" b="1" smtClean="0">
                <a:latin typeface="+mn-ea"/>
              </a:rPr>
              <a:t>1495 ℃</a:t>
            </a:r>
            <a:r>
              <a:rPr lang="zh-CN" altLang="en-US" sz="2000" b="1" smtClean="0">
                <a:latin typeface="+mn-ea"/>
              </a:rPr>
              <a:t>，沸点为</a:t>
            </a:r>
            <a:r>
              <a:rPr lang="en-US" altLang="zh-CN" sz="2000" b="1" smtClean="0">
                <a:latin typeface="+mn-ea"/>
              </a:rPr>
              <a:t>2870℃</a:t>
            </a:r>
            <a:r>
              <a:rPr lang="zh-CN" altLang="en-US" sz="2000" b="1" smtClean="0">
                <a:latin typeface="+mn-ea"/>
              </a:rPr>
              <a:t>，密度为</a:t>
            </a:r>
            <a:r>
              <a:rPr lang="en-US" altLang="zh-CN" sz="2000" b="1" smtClean="0">
                <a:latin typeface="+mn-ea"/>
              </a:rPr>
              <a:t>8.9</a:t>
            </a:r>
            <a:r>
              <a:rPr lang="en-US" altLang="zh-CN" sz="2000" b="1" smtClean="0">
                <a:latin typeface="Times New Roman" panose="02020603050405020304" pitchFamily="18" charset="0"/>
                <a:cs typeface="Times New Roman" panose="02020603050405020304" pitchFamily="18" charset="0"/>
              </a:rPr>
              <a:t>g/cm</a:t>
            </a:r>
            <a:r>
              <a:rPr lang="en-US" altLang="zh-CN" sz="2000" b="1" baseline="30000" smtClean="0">
                <a:latin typeface="Times New Roman" panose="02020603050405020304" pitchFamily="18" charset="0"/>
                <a:cs typeface="Times New Roman" panose="02020603050405020304" pitchFamily="18" charset="0"/>
              </a:rPr>
              <a:t>3</a:t>
            </a:r>
            <a:r>
              <a:rPr lang="zh-CN" altLang="en-US" sz="2000" b="1" smtClean="0">
                <a:latin typeface="+mn-ea"/>
              </a:rPr>
              <a:t>。钴具有</a:t>
            </a:r>
            <a:r>
              <a:rPr lang="zh-CN" altLang="en-US" sz="2000" b="1" smtClean="0">
                <a:solidFill>
                  <a:srgbClr val="FF0000"/>
                </a:solidFill>
                <a:latin typeface="+mn-ea"/>
              </a:rPr>
              <a:t>铁磁性</a:t>
            </a:r>
            <a:r>
              <a:rPr lang="zh-CN" altLang="en-US" sz="2000" b="1" smtClean="0">
                <a:latin typeface="+mn-ea"/>
              </a:rPr>
              <a:t>和</a:t>
            </a:r>
            <a:r>
              <a:rPr lang="zh-CN" altLang="en-US" sz="2000" b="1" smtClean="0">
                <a:solidFill>
                  <a:srgbClr val="FF0000"/>
                </a:solidFill>
                <a:latin typeface="+mn-ea"/>
              </a:rPr>
              <a:t>延展性</a:t>
            </a:r>
            <a:r>
              <a:rPr lang="zh-CN" altLang="en-US" sz="2000" b="1" smtClean="0">
                <a:latin typeface="+mn-ea"/>
              </a:rPr>
              <a:t>，力学性能比铁优良。钴的化学性质与铁、镍相似，在常温下与水和空气都不起作用；在</a:t>
            </a:r>
            <a:r>
              <a:rPr lang="en-US" altLang="zh-CN" sz="2000" b="1" smtClean="0">
                <a:latin typeface="+mn-ea"/>
              </a:rPr>
              <a:t>300℃</a:t>
            </a:r>
            <a:r>
              <a:rPr lang="zh-CN" altLang="en-US" sz="2000" b="1" smtClean="0">
                <a:latin typeface="+mn-ea"/>
              </a:rPr>
              <a:t>以上发生氧化作用，</a:t>
            </a:r>
            <a:r>
              <a:rPr lang="zh-CN" altLang="en-US" sz="2000" b="1" smtClean="0">
                <a:solidFill>
                  <a:srgbClr val="FF0000"/>
                </a:solidFill>
                <a:latin typeface="+mn-ea"/>
              </a:rPr>
              <a:t>极细粉末状钴会自动燃烧</a:t>
            </a:r>
            <a:r>
              <a:rPr lang="zh-CN" altLang="en-US" sz="2000" b="1" smtClean="0">
                <a:latin typeface="+mn-ea"/>
              </a:rPr>
              <a:t>；</a:t>
            </a:r>
            <a:r>
              <a:rPr lang="zh-CN" altLang="en-US" sz="2000" b="1" smtClean="0">
                <a:solidFill>
                  <a:srgbClr val="FF0000"/>
                </a:solidFill>
                <a:latin typeface="+mn-ea"/>
              </a:rPr>
              <a:t>钴能溶于稀酸中</a:t>
            </a:r>
            <a:r>
              <a:rPr lang="zh-CN" altLang="en-US" sz="2000" b="1" smtClean="0">
                <a:latin typeface="+mn-ea"/>
              </a:rPr>
              <a:t>，在浓硝酸中全形成氧化薄膜而被钝化；在加热时能与氧、硫、氯、溴发生剧烈反应。</a:t>
            </a:r>
            <a:endParaRPr lang="en-US" altLang="zh-CN" sz="2000" b="1" smtClean="0">
              <a:latin typeface="+mn-ea"/>
            </a:endParaRPr>
          </a:p>
          <a:p>
            <a:pPr algn="just">
              <a:lnSpc>
                <a:spcPct val="150000"/>
              </a:lnSpc>
            </a:pPr>
            <a:r>
              <a:rPr lang="zh-CN" altLang="zh-CN" sz="2000" b="1" smtClean="0">
                <a:latin typeface="+mn-ea"/>
              </a:rPr>
              <a:t>•</a:t>
            </a:r>
            <a:r>
              <a:rPr lang="en-US" altLang="zh-CN" sz="2000" b="1" smtClean="0">
                <a:latin typeface="+mn-ea"/>
              </a:rPr>
              <a:t>  </a:t>
            </a:r>
            <a:r>
              <a:rPr lang="zh-CN" altLang="en-US" sz="2000" b="1" smtClean="0">
                <a:latin typeface="+mn-ea"/>
              </a:rPr>
              <a:t>钴元素家族有五种同位素，</a:t>
            </a:r>
            <a:r>
              <a:rPr lang="zh-CN" altLang="zh-CN" sz="2000" b="1" smtClean="0">
                <a:latin typeface="+mn-ea"/>
              </a:rPr>
              <a:t>即</a:t>
            </a:r>
            <a:r>
              <a:rPr lang="en-US" altLang="zh-CN" sz="2000" b="1" baseline="30000" smtClean="0">
                <a:latin typeface="Times New Roman" panose="02020603050405020304" pitchFamily="18" charset="0"/>
                <a:cs typeface="Times New Roman" panose="02020603050405020304" pitchFamily="18" charset="0"/>
              </a:rPr>
              <a:t>56</a:t>
            </a:r>
            <a:r>
              <a:rPr lang="en-US" altLang="zh-CN" sz="2000" b="1" smtClean="0">
                <a:latin typeface="Times New Roman" panose="02020603050405020304" pitchFamily="18" charset="0"/>
                <a:cs typeface="Times New Roman" panose="02020603050405020304" pitchFamily="18" charset="0"/>
              </a:rPr>
              <a:t>Co</a:t>
            </a:r>
            <a:r>
              <a:rPr lang="zh-CN" altLang="zh-CN" sz="2000" b="1" smtClean="0">
                <a:latin typeface="Times New Roman" panose="02020603050405020304" pitchFamily="18" charset="0"/>
                <a:cs typeface="Times New Roman" panose="02020603050405020304" pitchFamily="18" charset="0"/>
              </a:rPr>
              <a:t>、</a:t>
            </a:r>
            <a:r>
              <a:rPr lang="en-US" altLang="zh-CN" sz="2000" b="1" baseline="30000" smtClean="0">
                <a:latin typeface="Times New Roman" panose="02020603050405020304" pitchFamily="18" charset="0"/>
                <a:cs typeface="Times New Roman" panose="02020603050405020304" pitchFamily="18" charset="0"/>
              </a:rPr>
              <a:t>57</a:t>
            </a:r>
            <a:r>
              <a:rPr lang="en-US" altLang="zh-CN" sz="2000" b="1" smtClean="0">
                <a:latin typeface="Times New Roman" panose="02020603050405020304" pitchFamily="18" charset="0"/>
                <a:cs typeface="Times New Roman" panose="02020603050405020304" pitchFamily="18" charset="0"/>
              </a:rPr>
              <a:t>Co</a:t>
            </a:r>
            <a:r>
              <a:rPr lang="zh-CN" altLang="zh-CN" sz="2000" b="1" smtClean="0">
                <a:latin typeface="Times New Roman" panose="02020603050405020304" pitchFamily="18" charset="0"/>
                <a:cs typeface="Times New Roman" panose="02020603050405020304" pitchFamily="18" charset="0"/>
              </a:rPr>
              <a:t>、</a:t>
            </a:r>
            <a:r>
              <a:rPr lang="en-US" altLang="zh-CN" sz="2000" b="1" baseline="30000" smtClean="0">
                <a:latin typeface="Times New Roman" panose="02020603050405020304" pitchFamily="18" charset="0"/>
                <a:cs typeface="Times New Roman" panose="02020603050405020304" pitchFamily="18" charset="0"/>
              </a:rPr>
              <a:t>58</a:t>
            </a:r>
            <a:r>
              <a:rPr lang="en-US" altLang="zh-CN" sz="2000" b="1" smtClean="0">
                <a:latin typeface="Times New Roman" panose="02020603050405020304" pitchFamily="18" charset="0"/>
                <a:cs typeface="Times New Roman" panose="02020603050405020304" pitchFamily="18" charset="0"/>
              </a:rPr>
              <a:t>Co</a:t>
            </a:r>
            <a:r>
              <a:rPr lang="zh-CN" altLang="zh-CN" sz="2000" b="1" smtClean="0">
                <a:latin typeface="Times New Roman" panose="02020603050405020304" pitchFamily="18" charset="0"/>
                <a:cs typeface="Times New Roman" panose="02020603050405020304" pitchFamily="18" charset="0"/>
              </a:rPr>
              <a:t>、</a:t>
            </a:r>
            <a:r>
              <a:rPr lang="en-US" altLang="zh-CN" sz="2000" b="1" baseline="30000" smtClean="0">
                <a:latin typeface="Times New Roman" panose="02020603050405020304" pitchFamily="18" charset="0"/>
                <a:cs typeface="Times New Roman" panose="02020603050405020304" pitchFamily="18" charset="0"/>
              </a:rPr>
              <a:t>59</a:t>
            </a:r>
            <a:r>
              <a:rPr lang="en-US" altLang="zh-CN" sz="2000" b="1" smtClean="0">
                <a:latin typeface="Times New Roman" panose="02020603050405020304" pitchFamily="18" charset="0"/>
                <a:cs typeface="Times New Roman" panose="02020603050405020304" pitchFamily="18" charset="0"/>
              </a:rPr>
              <a:t>Co</a:t>
            </a:r>
            <a:r>
              <a:rPr lang="zh-CN" altLang="zh-CN" sz="2000" b="1" smtClean="0">
                <a:latin typeface="Times New Roman" panose="02020603050405020304" pitchFamily="18" charset="0"/>
                <a:cs typeface="Times New Roman" panose="02020603050405020304" pitchFamily="18" charset="0"/>
              </a:rPr>
              <a:t>和</a:t>
            </a:r>
            <a:r>
              <a:rPr lang="en-US" altLang="zh-CN" sz="2000" b="1" baseline="30000" smtClean="0">
                <a:latin typeface="Times New Roman" panose="02020603050405020304" pitchFamily="18" charset="0"/>
                <a:cs typeface="Times New Roman" panose="02020603050405020304" pitchFamily="18" charset="0"/>
              </a:rPr>
              <a:t>60</a:t>
            </a:r>
            <a:r>
              <a:rPr lang="en-US" altLang="zh-CN" sz="2000" b="1" smtClean="0">
                <a:latin typeface="Times New Roman" panose="02020603050405020304" pitchFamily="18" charset="0"/>
                <a:cs typeface="Times New Roman" panose="02020603050405020304" pitchFamily="18" charset="0"/>
              </a:rPr>
              <a:t>Co</a:t>
            </a:r>
            <a:r>
              <a:rPr lang="zh-CN" altLang="zh-CN" sz="2000" b="1" smtClean="0">
                <a:latin typeface="+mn-ea"/>
              </a:rPr>
              <a:t>，</a:t>
            </a:r>
            <a:r>
              <a:rPr lang="zh-CN" altLang="en-US" sz="2000" b="1" smtClean="0">
                <a:latin typeface="+mn-ea"/>
              </a:rPr>
              <a:t>钴作为放射性的重金属，对人体的危害还是比较大的。</a:t>
            </a:r>
            <a:r>
              <a:rPr lang="zh-CN" altLang="en-US" sz="2000" b="1" smtClean="0">
                <a:solidFill>
                  <a:srgbClr val="0070C0"/>
                </a:solidFill>
                <a:latin typeface="+mn-ea"/>
              </a:rPr>
              <a:t>对于溶入钴的液体要特别小心，尽量不要用皮肤接触，因为钴的渗透性很强，很容易进入皮肤内层</a:t>
            </a:r>
            <a:r>
              <a:rPr lang="zh-CN" altLang="en-US" sz="2000" b="1" smtClean="0">
                <a:latin typeface="+mn-ea"/>
              </a:rPr>
              <a:t>。</a:t>
            </a:r>
          </a:p>
          <a:p>
            <a:pPr algn="just">
              <a:lnSpc>
                <a:spcPct val="150000"/>
              </a:lnSpc>
            </a:pPr>
            <a:endParaRPr lang="zh-CN" altLang="zh-CN" sz="2400" smtClean="0">
              <a:latin typeface="+mn-ea"/>
            </a:endParaRPr>
          </a:p>
        </p:txBody>
      </p:sp>
      <p:pic>
        <p:nvPicPr>
          <p:cNvPr id="2050" name="Picture 2"/>
          <p:cNvPicPr>
            <a:picLocks noChangeAspect="1" noChangeArrowheads="1"/>
          </p:cNvPicPr>
          <p:nvPr/>
        </p:nvPicPr>
        <p:blipFill>
          <a:blip r:embed="rId2"/>
          <a:stretch>
            <a:fillRect/>
          </a:stretch>
        </p:blipFill>
        <p:spPr bwMode="auto">
          <a:xfrm>
            <a:off x="6295314" y="0"/>
            <a:ext cx="2476500" cy="2228850"/>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968991" y="928048"/>
            <a:ext cx="4299045" cy="67403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钴的物理性质</a:t>
            </a:r>
            <a:endParaRPr lang="en-US" altLang="zh-CN" sz="2400" smtClean="0">
              <a:latin typeface="+mn-ea"/>
            </a:endParaRPr>
          </a:p>
          <a:p>
            <a:pPr algn="just">
              <a:lnSpc>
                <a:spcPct val="150000"/>
              </a:lnSpc>
            </a:pPr>
            <a:r>
              <a:rPr lang="en-US" altLang="zh-CN" sz="2000" smtClean="0">
                <a:latin typeface="+mn-ea"/>
              </a:rPr>
              <a:t>•  </a:t>
            </a:r>
            <a:r>
              <a:rPr lang="zh-CN" altLang="en-US" sz="2000" b="1" smtClean="0">
                <a:latin typeface="+mn-ea"/>
              </a:rPr>
              <a:t>钴是一种银白色金属，它的外貌与纯铁或镍相似。钴的硬度高于铁，电解沉积出来的钴的硬度又高于高温过程生产的金属钴。钴中含有少量碳</a:t>
            </a:r>
            <a:r>
              <a:rPr lang="en-US" altLang="zh-CN" sz="2000" b="1" smtClean="0">
                <a:latin typeface="+mn-ea"/>
              </a:rPr>
              <a:t>(</a:t>
            </a:r>
            <a:r>
              <a:rPr lang="zh-CN" altLang="en-US" sz="2000" b="1" smtClean="0">
                <a:latin typeface="+mn-ea"/>
              </a:rPr>
              <a:t>最高达</a:t>
            </a:r>
            <a:r>
              <a:rPr lang="en-US" altLang="zh-CN" sz="2000" b="1" smtClean="0">
                <a:latin typeface="+mn-ea"/>
              </a:rPr>
              <a:t>0.3</a:t>
            </a:r>
            <a:r>
              <a:rPr lang="zh-CN" altLang="en-US" sz="2000" b="1" smtClean="0">
                <a:latin typeface="+mn-ea"/>
              </a:rPr>
              <a:t>％</a:t>
            </a:r>
            <a:r>
              <a:rPr lang="en-US" altLang="zh-CN" sz="2000" b="1" smtClean="0">
                <a:latin typeface="+mn-ea"/>
              </a:rPr>
              <a:t>)</a:t>
            </a:r>
            <a:r>
              <a:rPr lang="zh-CN" altLang="en-US" sz="2000" b="1" smtClean="0">
                <a:latin typeface="+mn-ea"/>
              </a:rPr>
              <a:t>时会增大钴金属的抗张强度和耐压强度，而不会影响其硬度。钻可以机械加工，但略有脆性。钴的物理性质</a:t>
            </a:r>
            <a:r>
              <a:rPr lang="en-US" altLang="zh-CN" sz="2000" b="1" smtClean="0">
                <a:latin typeface="+mn-ea"/>
              </a:rPr>
              <a:t>(</a:t>
            </a:r>
            <a:r>
              <a:rPr lang="zh-CN" altLang="en-US" sz="2000" b="1" smtClean="0">
                <a:latin typeface="+mn-ea"/>
              </a:rPr>
              <a:t>见表</a:t>
            </a:r>
            <a:r>
              <a:rPr lang="en-US" altLang="zh-CN" sz="2000" b="1" smtClean="0">
                <a:latin typeface="+mn-ea"/>
              </a:rPr>
              <a:t>7—2)</a:t>
            </a:r>
            <a:r>
              <a:rPr lang="zh-CN" altLang="en-US" sz="2000" b="1" smtClean="0">
                <a:latin typeface="+mn-ea"/>
              </a:rPr>
              <a:t>不仅在极大程度上依赖于它的纯度，而且也依赖于存在的同素异形体</a:t>
            </a:r>
            <a:r>
              <a:rPr lang="en-US" altLang="zh-CN" sz="2000" b="1" smtClean="0">
                <a:latin typeface="+mn-ea"/>
              </a:rPr>
              <a:t>(</a:t>
            </a:r>
            <a:r>
              <a:rPr lang="zh-CN" altLang="en-US" sz="2000" b="1" smtClean="0">
                <a:latin typeface="+mn-ea"/>
              </a:rPr>
              <a:t>或同素异形体混合物</a:t>
            </a:r>
            <a:r>
              <a:rPr lang="en-US" altLang="zh-CN" sz="2000" b="1" smtClean="0">
                <a:latin typeface="+mn-ea"/>
              </a:rPr>
              <a:t>)</a:t>
            </a:r>
            <a:r>
              <a:rPr lang="zh-CN" altLang="en-US" sz="2000" b="1" smtClean="0">
                <a:latin typeface="+mn-ea"/>
              </a:rPr>
              <a:t>。</a:t>
            </a:r>
            <a:endParaRPr lang="en-US" altLang="zh-CN" sz="2000" b="1" smtClean="0">
              <a:latin typeface="+mn-ea"/>
            </a:endParaRPr>
          </a:p>
          <a:p>
            <a:pPr algn="just">
              <a:lnSpc>
                <a:spcPct val="150000"/>
              </a:lnSpc>
            </a:pPr>
            <a:r>
              <a:rPr lang="en-US" altLang="zh-CN" sz="2000" smtClean="0">
                <a:latin typeface="+mn-ea"/>
              </a:rPr>
              <a:t> </a:t>
            </a:r>
            <a:endParaRPr lang="zh-CN" altLang="en-US" sz="2000" smtClean="0">
              <a:latin typeface="+mn-ea"/>
            </a:endParaRPr>
          </a:p>
          <a:p>
            <a:pPr algn="just">
              <a:lnSpc>
                <a:spcPct val="150000"/>
              </a:lnSpc>
            </a:pPr>
            <a:endParaRPr lang="zh-CN" altLang="zh-CN" sz="2400" smtClean="0">
              <a:latin typeface="+mn-ea"/>
            </a:endParaRPr>
          </a:p>
        </p:txBody>
      </p:sp>
      <p:pic>
        <p:nvPicPr>
          <p:cNvPr id="10" name="Picture 2"/>
          <p:cNvPicPr>
            <a:picLocks noChangeAspect="1" noChangeArrowheads="1"/>
          </p:cNvPicPr>
          <p:nvPr/>
        </p:nvPicPr>
        <p:blipFill>
          <a:blip r:embed="rId2"/>
          <a:stretch>
            <a:fillRect/>
          </a:stretch>
        </p:blipFill>
        <p:spPr bwMode="auto">
          <a:xfrm>
            <a:off x="6515100" y="242887"/>
            <a:ext cx="1970087" cy="1751621"/>
          </a:xfrm>
          <a:prstGeom prst="rect">
            <a:avLst/>
          </a:prstGeom>
          <a:noFill/>
          <a:ln w="9525">
            <a:noFill/>
            <a:miter lim="800000"/>
          </a:ln>
        </p:spPr>
      </p:pic>
      <p:pic>
        <p:nvPicPr>
          <p:cNvPr id="3074" name="Picture 2"/>
          <p:cNvPicPr>
            <a:picLocks noChangeAspect="1" noChangeArrowheads="1"/>
          </p:cNvPicPr>
          <p:nvPr/>
        </p:nvPicPr>
        <p:blipFill>
          <a:blip r:embed="rId3"/>
          <a:stretch>
            <a:fillRect/>
          </a:stretch>
        </p:blipFill>
        <p:spPr bwMode="auto">
          <a:xfrm>
            <a:off x="5641999" y="2368170"/>
            <a:ext cx="3502001" cy="3595901"/>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1337481" y="818866"/>
            <a:ext cx="7356143" cy="443198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钴的化学性质</a:t>
            </a:r>
            <a:endParaRPr lang="en-US" altLang="zh-CN" sz="2400" smtClean="0">
              <a:latin typeface="+mn-ea"/>
            </a:endParaRPr>
          </a:p>
          <a:p>
            <a:pPr algn="just">
              <a:lnSpc>
                <a:spcPct val="150000"/>
              </a:lnSpc>
            </a:pPr>
            <a:r>
              <a:rPr lang="en-US" altLang="zh-CN" sz="2000" b="1" smtClean="0">
                <a:latin typeface="+mn-ea"/>
              </a:rPr>
              <a:t>•  </a:t>
            </a:r>
            <a:r>
              <a:rPr lang="zh-CN" altLang="en-US" sz="2000" b="1" smtClean="0">
                <a:latin typeface="+mn-ea"/>
              </a:rPr>
              <a:t>钴的最高氧化态为</a:t>
            </a:r>
            <a:r>
              <a:rPr lang="en-US" altLang="zh-CN" sz="2000" b="1" smtClean="0">
                <a:latin typeface="+mn-ea"/>
              </a:rPr>
              <a:t>+4</a:t>
            </a:r>
            <a:r>
              <a:rPr lang="zh-CN" altLang="en-US" sz="2000" b="1" smtClean="0">
                <a:latin typeface="+mn-ea"/>
              </a:rPr>
              <a:t>，主要氧化态有</a:t>
            </a:r>
            <a:r>
              <a:rPr lang="en-US" altLang="zh-CN" sz="2000" b="1" smtClean="0">
                <a:latin typeface="+mn-ea"/>
              </a:rPr>
              <a:t>+3</a:t>
            </a:r>
            <a:r>
              <a:rPr lang="zh-CN" altLang="en-US" sz="2000" b="1" smtClean="0">
                <a:latin typeface="+mn-ea"/>
              </a:rPr>
              <a:t>和</a:t>
            </a:r>
            <a:r>
              <a:rPr lang="en-US" altLang="zh-CN" sz="2000" b="1" smtClean="0">
                <a:latin typeface="+mn-ea"/>
              </a:rPr>
              <a:t>+2</a:t>
            </a:r>
            <a:r>
              <a:rPr lang="zh-CN" altLang="en-US" sz="2000" b="1" smtClean="0">
                <a:latin typeface="+mn-ea"/>
              </a:rPr>
              <a:t>，在某些配位化合物中也呈现更低的氧化态。在一般条件下，钴的常见氧化态是</a:t>
            </a:r>
            <a:r>
              <a:rPr lang="en-US" altLang="zh-CN" sz="2000" b="1" smtClean="0">
                <a:latin typeface="+mn-ea"/>
              </a:rPr>
              <a:t>+2</a:t>
            </a:r>
            <a:r>
              <a:rPr lang="zh-CN" altLang="en-US" sz="2000" b="1" smtClean="0">
                <a:latin typeface="+mn-ea"/>
              </a:rPr>
              <a:t>，其他氧化态在一般化合物中是不稳定的。钴的主要化学反应提要见图</a:t>
            </a:r>
            <a:r>
              <a:rPr lang="en-US" altLang="zh-CN" sz="2000" b="1" smtClean="0">
                <a:latin typeface="+mn-ea"/>
              </a:rPr>
              <a:t>7—1</a:t>
            </a:r>
            <a:r>
              <a:rPr lang="zh-CN" altLang="en-US" sz="2000" b="1" smtClean="0">
                <a:latin typeface="+mn-ea"/>
              </a:rPr>
              <a:t>。</a:t>
            </a:r>
            <a:endParaRPr lang="en-US" altLang="zh-CN" sz="2000" b="1" smtClean="0">
              <a:latin typeface="+mn-ea"/>
            </a:endParaRPr>
          </a:p>
          <a:p>
            <a:pPr algn="just">
              <a:lnSpc>
                <a:spcPct val="150000"/>
              </a:lnSpc>
            </a:pPr>
            <a:endParaRPr lang="zh-CN" altLang="en-US" sz="2000" b="1" smtClean="0">
              <a:latin typeface="+mn-ea"/>
            </a:endParaRPr>
          </a:p>
          <a:p>
            <a:pPr algn="just">
              <a:lnSpc>
                <a:spcPct val="150000"/>
              </a:lnSpc>
            </a:pPr>
            <a:endParaRPr lang="en-US" altLang="zh-CN" sz="2000" b="1" smtClean="0">
              <a:latin typeface="+mn-ea"/>
            </a:endParaRPr>
          </a:p>
          <a:p>
            <a:pPr algn="just">
              <a:lnSpc>
                <a:spcPct val="150000"/>
              </a:lnSpc>
            </a:pPr>
            <a:r>
              <a:rPr lang="en-US" altLang="zh-CN" sz="2000" smtClean="0">
                <a:latin typeface="+mn-ea"/>
              </a:rPr>
              <a:t> </a:t>
            </a:r>
            <a:endParaRPr lang="zh-CN" altLang="en-US" sz="2000" smtClean="0">
              <a:latin typeface="+mn-ea"/>
            </a:endParaRPr>
          </a:p>
          <a:p>
            <a:pPr algn="just">
              <a:lnSpc>
                <a:spcPct val="150000"/>
              </a:lnSpc>
            </a:pPr>
            <a:endParaRPr lang="zh-CN" altLang="zh-CN" sz="2400" smtClean="0">
              <a:latin typeface="+mn-ea"/>
            </a:endParaRPr>
          </a:p>
        </p:txBody>
      </p:sp>
      <p:pic>
        <p:nvPicPr>
          <p:cNvPr id="2050" name="Picture 2"/>
          <p:cNvPicPr>
            <a:picLocks noChangeAspect="1" noChangeArrowheads="1"/>
          </p:cNvPicPr>
          <p:nvPr/>
        </p:nvPicPr>
        <p:blipFill>
          <a:blip r:embed="rId2">
            <a:biLevel thresh="50000"/>
            <a:lum contrast="95000"/>
          </a:blip>
          <a:stretch>
            <a:fillRect/>
          </a:stretch>
        </p:blipFill>
        <p:spPr bwMode="auto">
          <a:xfrm>
            <a:off x="2160896" y="3401136"/>
            <a:ext cx="4876800" cy="3276600"/>
          </a:xfrm>
          <a:prstGeom prst="rect">
            <a:avLst/>
          </a:prstGeom>
          <a:solidFill>
            <a:schemeClr val="bg1"/>
          </a:solidFill>
          <a:ln w="9525" cmpd="sng">
            <a:solidFill>
              <a:schemeClr val="bg1"/>
            </a:solid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1269242" y="1269242"/>
            <a:ext cx="7356143" cy="55092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钴的化学性质</a:t>
            </a:r>
            <a:endParaRPr lang="en-US" altLang="zh-CN" sz="2400" b="1" smtClean="0">
              <a:latin typeface="+mn-ea"/>
            </a:endParaRPr>
          </a:p>
          <a:p>
            <a:pPr algn="just"/>
            <a:endParaRPr lang="en-US" altLang="zh-CN" sz="2400" smtClean="0">
              <a:latin typeface="+mn-ea"/>
            </a:endParaRPr>
          </a:p>
          <a:p>
            <a:pPr algn="just">
              <a:lnSpc>
                <a:spcPct val="150000"/>
              </a:lnSpc>
            </a:pPr>
            <a:r>
              <a:rPr lang="en-US" altLang="zh-CN" sz="2000" b="1" smtClean="0">
                <a:latin typeface="+mn-ea"/>
              </a:rPr>
              <a:t>•  </a:t>
            </a:r>
            <a:r>
              <a:rPr lang="zh-CN" altLang="zh-CN" sz="2000" b="1" smtClean="0"/>
              <a:t>钴与铁相比，较能抵抗无机酸的侵蚀，钴能溶解在稀盐酸和稀硫酸中并放出氢气。浓硝酸在室温下能快速地与钴反应，但在</a:t>
            </a:r>
            <a:r>
              <a:rPr lang="en-US" altLang="zh-CN" sz="2000" b="1" smtClean="0"/>
              <a:t>-10</a:t>
            </a:r>
            <a:r>
              <a:rPr lang="zh-CN" altLang="zh-CN" sz="2000" b="1" smtClean="0"/>
              <a:t>℃时可使钴表面钝化。氢氟酸和磷酸也能与钴作用，但钴不与稀碱溶液反应。氯化氢在</a:t>
            </a:r>
            <a:r>
              <a:rPr lang="en-US" altLang="zh-CN" sz="2000" b="1" smtClean="0"/>
              <a:t>450</a:t>
            </a:r>
            <a:r>
              <a:rPr lang="zh-CN" altLang="zh-CN" sz="2000" b="1" smtClean="0"/>
              <a:t>℃时与钴反应生成氯化钴</a:t>
            </a:r>
            <a:r>
              <a:rPr lang="en-US" altLang="zh-CN" sz="2000" b="1" smtClean="0"/>
              <a:t>(</a:t>
            </a:r>
            <a:r>
              <a:rPr lang="en-US" altLang="zh-CN" sz="2000" b="1" smtClean="0">
                <a:latin typeface="Times New Roman" panose="02020603050405020304" pitchFamily="18" charset="0"/>
                <a:cs typeface="Times New Roman" panose="02020603050405020304" pitchFamily="18" charset="0"/>
              </a:rPr>
              <a:t>CoCl</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t>)</a:t>
            </a:r>
            <a:r>
              <a:rPr lang="zh-CN" altLang="zh-CN" sz="2000" b="1" smtClean="0"/>
              <a:t>。在</a:t>
            </a:r>
            <a:r>
              <a:rPr lang="en-US" altLang="zh-CN" sz="2000" b="1" smtClean="0"/>
              <a:t>400</a:t>
            </a:r>
            <a:r>
              <a:rPr lang="zh-CN" altLang="zh-CN" sz="2000" b="1" smtClean="0"/>
              <a:t>℃时．将硫化氢通至钴粉之上可生成</a:t>
            </a:r>
            <a:r>
              <a:rPr lang="en-US" altLang="zh-CN" sz="2000" b="1" smtClean="0">
                <a:latin typeface="Times New Roman" panose="02020603050405020304" pitchFamily="18" charset="0"/>
                <a:cs typeface="Times New Roman" panose="02020603050405020304" pitchFamily="18" charset="0"/>
              </a:rPr>
              <a:t>Co</a:t>
            </a:r>
            <a:r>
              <a:rPr lang="en-US" altLang="zh-CN" sz="2000" b="1" baseline="-25000" smtClean="0">
                <a:latin typeface="Times New Roman" panose="02020603050405020304" pitchFamily="18" charset="0"/>
                <a:cs typeface="Times New Roman" panose="02020603050405020304" pitchFamily="18" charset="0"/>
              </a:rPr>
              <a:t>3</a:t>
            </a:r>
            <a:r>
              <a:rPr lang="en-US" altLang="zh-CN" sz="2000" b="1" smtClean="0">
                <a:latin typeface="Times New Roman" panose="02020603050405020304" pitchFamily="18" charset="0"/>
                <a:cs typeface="Times New Roman" panose="02020603050405020304" pitchFamily="18" charset="0"/>
              </a:rPr>
              <a:t>S</a:t>
            </a:r>
            <a:r>
              <a:rPr lang="en-US" altLang="zh-CN" sz="2000" b="1" baseline="-25000" smtClean="0">
                <a:latin typeface="Times New Roman" panose="02020603050405020304" pitchFamily="18" charset="0"/>
                <a:cs typeface="Times New Roman" panose="02020603050405020304" pitchFamily="18" charset="0"/>
              </a:rPr>
              <a:t>4</a:t>
            </a:r>
            <a:r>
              <a:rPr lang="zh-CN" altLang="zh-CN" sz="2000" b="1" smtClean="0"/>
              <a:t>，但在</a:t>
            </a:r>
            <a:r>
              <a:rPr lang="en-US" altLang="zh-CN" sz="2000" b="1" smtClean="0"/>
              <a:t>700</a:t>
            </a:r>
            <a:r>
              <a:rPr lang="zh-CN" altLang="zh-CN" sz="2000" b="1" smtClean="0"/>
              <a:t>℃时则生成</a:t>
            </a:r>
            <a:r>
              <a:rPr lang="en-US" altLang="zh-CN" sz="2000" b="1" err="1" smtClean="0">
                <a:latin typeface="Times New Roman" panose="02020603050405020304" pitchFamily="18" charset="0"/>
                <a:cs typeface="Times New Roman" panose="02020603050405020304" pitchFamily="18" charset="0"/>
              </a:rPr>
              <a:t>CoS</a:t>
            </a:r>
            <a:r>
              <a:rPr lang="zh-CN" altLang="zh-CN" sz="2000" b="1" smtClean="0"/>
              <a:t>。二氧化碳在温度高于</a:t>
            </a:r>
            <a:r>
              <a:rPr lang="en-US" altLang="zh-CN" sz="2000" b="1" smtClean="0"/>
              <a:t>700</a:t>
            </a:r>
            <a:r>
              <a:rPr lang="zh-CN" altLang="zh-CN" sz="2000" b="1" smtClean="0"/>
              <a:t>℃时与钴发生如下平衡反应：</a:t>
            </a:r>
          </a:p>
          <a:p>
            <a:pPr>
              <a:lnSpc>
                <a:spcPct val="150000"/>
              </a:lnSpc>
            </a:pPr>
            <a:r>
              <a:rPr lang="en-US" altLang="zh-CN" sz="2000" b="1" smtClean="0">
                <a:latin typeface="Times New Roman" panose="02020603050405020304" pitchFamily="18" charset="0"/>
                <a:cs typeface="Times New Roman" panose="02020603050405020304" pitchFamily="18" charset="0"/>
              </a:rPr>
              <a:t>    Co+CO</a:t>
            </a:r>
            <a:r>
              <a:rPr lang="en-US" altLang="zh-CN" sz="2000" b="1" baseline="-25000" smtClean="0">
                <a:latin typeface="Times New Roman" panose="02020603050405020304" pitchFamily="18" charset="0"/>
                <a:cs typeface="Times New Roman" panose="02020603050405020304" pitchFamily="18" charset="0"/>
              </a:rPr>
              <a:t>2</a:t>
            </a:r>
            <a:r>
              <a:rPr lang="zh-CN" altLang="zh-CN" sz="2000" b="1" smtClean="0">
                <a:latin typeface="Times New Roman" panose="02020603050405020304" pitchFamily="18" charset="0"/>
                <a:cs typeface="Times New Roman" panose="02020603050405020304" pitchFamily="18" charset="0"/>
              </a:rPr>
              <a:t>＝</a:t>
            </a:r>
            <a:r>
              <a:rPr lang="en-US" altLang="zh-CN" sz="2000" b="1" err="1" smtClean="0">
                <a:latin typeface="Times New Roman" panose="02020603050405020304" pitchFamily="18" charset="0"/>
                <a:cs typeface="Times New Roman" panose="02020603050405020304" pitchFamily="18" charset="0"/>
              </a:rPr>
              <a:t>CoO+CO</a:t>
            </a:r>
            <a:endParaRPr lang="zh-CN" altLang="zh-CN" sz="2000" b="1" smtClean="0">
              <a:latin typeface="Times New Roman" panose="02020603050405020304" pitchFamily="18" charset="0"/>
              <a:cs typeface="Times New Roman" panose="02020603050405020304" pitchFamily="18" charset="0"/>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313899" y="1241947"/>
            <a:ext cx="8625385" cy="784830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smtClean="0">
                <a:latin typeface="微软雅黑" panose="020b0503020204020204" pitchFamily="34" charset="-122"/>
                <a:ea typeface="微软雅黑" panose="020b0503020204020204" pitchFamily="34" charset="-122"/>
              </a:rPr>
              <a:t>           ★</a:t>
            </a:r>
            <a:r>
              <a:rPr lang="zh-CN" altLang="en-US" sz="2400" b="1" smtClean="0">
                <a:latin typeface="+mn-ea"/>
              </a:rPr>
              <a:t>钴的化学性质</a:t>
            </a:r>
            <a:endParaRPr lang="en-US" altLang="zh-CN" sz="2400" smtClean="0">
              <a:latin typeface="+mn-ea"/>
            </a:endParaRPr>
          </a:p>
          <a:p>
            <a:pPr algn="just">
              <a:lnSpc>
                <a:spcPct val="150000"/>
              </a:lnSpc>
            </a:pPr>
            <a:r>
              <a:rPr lang="en-US" altLang="zh-CN" sz="2400" b="1" smtClean="0">
                <a:latin typeface="+mn-ea"/>
              </a:rPr>
              <a:t>•</a:t>
            </a:r>
            <a:r>
              <a:rPr lang="en-US" altLang="zh-CN" sz="2400" b="1" smtClean="0"/>
              <a:t>  </a:t>
            </a:r>
            <a:r>
              <a:rPr lang="en-US" altLang="zh-CN" sz="2400" b="1" smtClean="0">
                <a:solidFill>
                  <a:srgbClr val="7030A0"/>
                </a:solidFill>
              </a:rPr>
              <a:t>(1)</a:t>
            </a:r>
            <a:r>
              <a:rPr lang="zh-CN" altLang="zh-CN" sz="2400" b="1" smtClean="0">
                <a:solidFill>
                  <a:srgbClr val="7030A0"/>
                </a:solidFill>
              </a:rPr>
              <a:t>与单质的反应</a:t>
            </a:r>
            <a:r>
              <a:rPr lang="zh-CN" altLang="zh-CN" sz="2400" b="1" smtClean="0"/>
              <a:t>。钴即使在高温下也很少吸氢，氮在</a:t>
            </a:r>
            <a:r>
              <a:rPr lang="en-US" altLang="zh-CN" sz="2400" b="1" smtClean="0"/>
              <a:t>1200</a:t>
            </a:r>
            <a:r>
              <a:rPr lang="zh-CN" altLang="zh-CN" sz="2400" b="1" smtClean="0"/>
              <a:t>℃的高温下也基本上不溶于钴。微细分散的钴粉在空气中可自燃；但当低于</a:t>
            </a:r>
            <a:r>
              <a:rPr lang="en-US" altLang="zh-CN" sz="2400" b="1" smtClean="0"/>
              <a:t>300</a:t>
            </a:r>
            <a:r>
              <a:rPr lang="zh-CN" altLang="zh-CN" sz="2400" b="1" smtClean="0"/>
              <a:t>℃时，大块的钴金属在空气中仍是稳定的。将钴加热到</a:t>
            </a:r>
            <a:r>
              <a:rPr lang="en-US" altLang="zh-CN" sz="2400" b="1" smtClean="0"/>
              <a:t>900</a:t>
            </a:r>
            <a:r>
              <a:rPr lang="zh-CN" altLang="zh-CN" sz="2400" b="1" smtClean="0"/>
              <a:t>℃时，在其表面上生成氧化物外壳，第一层是</a:t>
            </a:r>
            <a:r>
              <a:rPr lang="en-US" altLang="zh-CN" sz="2400" b="1" smtClean="0">
                <a:latin typeface="Times New Roman" panose="02020603050405020304" pitchFamily="18" charset="0"/>
                <a:cs typeface="Times New Roman" panose="02020603050405020304" pitchFamily="18" charset="0"/>
              </a:rPr>
              <a:t>Co</a:t>
            </a:r>
            <a:r>
              <a:rPr lang="en-US" altLang="zh-CN" sz="2400" b="1" baseline="-25000" smtClean="0">
                <a:latin typeface="Times New Roman" panose="02020603050405020304" pitchFamily="18" charset="0"/>
                <a:cs typeface="Times New Roman" panose="02020603050405020304" pitchFamily="18" charset="0"/>
              </a:rPr>
              <a:t>3</a:t>
            </a:r>
            <a:r>
              <a:rPr lang="en-US" altLang="zh-CN" sz="2400" b="1" smtClean="0">
                <a:latin typeface="Times New Roman" panose="02020603050405020304" pitchFamily="18" charset="0"/>
                <a:cs typeface="Times New Roman" panose="02020603050405020304" pitchFamily="18" charset="0"/>
              </a:rPr>
              <a:t>O</a:t>
            </a:r>
            <a:r>
              <a:rPr lang="en-US" altLang="zh-CN" sz="2400" b="1" baseline="-25000" smtClean="0">
                <a:latin typeface="Times New Roman" panose="02020603050405020304" pitchFamily="18" charset="0"/>
                <a:cs typeface="Times New Roman" panose="02020603050405020304" pitchFamily="18" charset="0"/>
              </a:rPr>
              <a:t>4</a:t>
            </a:r>
            <a:r>
              <a:rPr lang="zh-CN" altLang="zh-CN" sz="2400" b="1" smtClean="0"/>
              <a:t>，靠近金属的第二层是</a:t>
            </a:r>
            <a:r>
              <a:rPr lang="en-US" altLang="zh-CN" sz="2400" b="1" err="1" smtClean="0">
                <a:latin typeface="Times New Roman" panose="02020603050405020304" pitchFamily="18" charset="0"/>
                <a:cs typeface="Times New Roman" panose="02020603050405020304" pitchFamily="18" charset="0"/>
              </a:rPr>
              <a:t>CoO</a:t>
            </a:r>
            <a:r>
              <a:rPr lang="zh-CN" altLang="zh-CN" sz="2400" b="1" smtClean="0"/>
              <a:t>；加热至高于</a:t>
            </a:r>
            <a:r>
              <a:rPr lang="en-US" altLang="zh-CN" sz="2400" b="1" smtClean="0"/>
              <a:t>900</a:t>
            </a:r>
            <a:r>
              <a:rPr lang="zh-CN" altLang="zh-CN" sz="2400" b="1" smtClean="0"/>
              <a:t>℃时</a:t>
            </a:r>
            <a:r>
              <a:rPr lang="en-US" altLang="zh-CN" sz="2400" b="1" smtClean="0"/>
              <a:t>, </a:t>
            </a:r>
            <a:r>
              <a:rPr lang="zh-CN" altLang="zh-CN" sz="2400" b="1" smtClean="0"/>
              <a:t>分解，则氧化物外壳仅含有</a:t>
            </a:r>
            <a:r>
              <a:rPr lang="en-US" altLang="zh-CN" sz="2400" b="1" err="1" smtClean="0">
                <a:latin typeface="Times New Roman" panose="02020603050405020304" pitchFamily="18" charset="0"/>
                <a:cs typeface="Times New Roman" panose="02020603050405020304" pitchFamily="18" charset="0"/>
              </a:rPr>
              <a:t>CoO</a:t>
            </a:r>
            <a:r>
              <a:rPr lang="zh-CN" altLang="zh-CN" sz="2400" b="1" smtClean="0"/>
              <a:t>。在加热条件下钴可与许多非</a:t>
            </a:r>
            <a:r>
              <a:rPr lang="en-US" altLang="zh-CN" sz="2400" b="1" smtClean="0">
                <a:latin typeface="Times New Roman" panose="02020603050405020304" pitchFamily="18" charset="0"/>
                <a:cs typeface="Times New Roman" panose="02020603050405020304" pitchFamily="18" charset="0"/>
              </a:rPr>
              <a:t>Co</a:t>
            </a:r>
            <a:r>
              <a:rPr lang="en-US" altLang="zh-CN" sz="2400" b="1" baseline="-25000" smtClean="0">
                <a:latin typeface="Times New Roman" panose="02020603050405020304" pitchFamily="18" charset="0"/>
                <a:cs typeface="Times New Roman" panose="02020603050405020304" pitchFamily="18" charset="0"/>
              </a:rPr>
              <a:t>3</a:t>
            </a:r>
            <a:r>
              <a:rPr lang="en-US" altLang="zh-CN" sz="2400" b="1" smtClean="0">
                <a:latin typeface="Times New Roman" panose="02020603050405020304" pitchFamily="18" charset="0"/>
                <a:cs typeface="Times New Roman" panose="02020603050405020304" pitchFamily="18" charset="0"/>
              </a:rPr>
              <a:t>O</a:t>
            </a:r>
            <a:r>
              <a:rPr lang="en-US" altLang="zh-CN" sz="2400" b="1" baseline="-25000" smtClean="0">
                <a:latin typeface="Times New Roman" panose="02020603050405020304" pitchFamily="18" charset="0"/>
                <a:cs typeface="Times New Roman" panose="02020603050405020304" pitchFamily="18" charset="0"/>
              </a:rPr>
              <a:t>4</a:t>
            </a:r>
            <a:r>
              <a:rPr lang="zh-CN" altLang="zh-CN" sz="2400" b="1" smtClean="0"/>
              <a:t>金属反应，例如对与卤素、硼、硫、磷、砷和锑等反应，反应往往发光发热。氟与</a:t>
            </a:r>
            <a:r>
              <a:rPr lang="zh-CN" altLang="zh-CN" sz="2400" b="1" smtClean="0">
                <a:latin typeface="+mn-ea"/>
              </a:rPr>
              <a:t>钴反应可生成</a:t>
            </a:r>
            <a:r>
              <a:rPr lang="en-US" altLang="zh-CN" sz="2400" b="1" smtClean="0">
                <a:latin typeface="Times New Roman" panose="02020603050405020304" pitchFamily="18" charset="0"/>
                <a:cs typeface="Times New Roman" panose="02020603050405020304" pitchFamily="18" charset="0"/>
              </a:rPr>
              <a:t>CoF</a:t>
            </a:r>
            <a:r>
              <a:rPr lang="en-US" altLang="zh-CN" sz="2400" b="1" baseline="-25000" smtClean="0">
                <a:latin typeface="Times New Roman" panose="02020603050405020304" pitchFamily="18" charset="0"/>
                <a:cs typeface="Times New Roman" panose="02020603050405020304" pitchFamily="18" charset="0"/>
              </a:rPr>
              <a:t>3</a:t>
            </a:r>
            <a:r>
              <a:rPr lang="zh-CN" altLang="zh-CN" sz="2400" b="1" smtClean="0">
                <a:latin typeface="+mn-ea"/>
              </a:rPr>
              <a:t>，但其他卤素与钴反应仅能生成</a:t>
            </a:r>
            <a:r>
              <a:rPr lang="en-US" altLang="zh-CN" sz="2400" b="1" smtClean="0">
                <a:latin typeface="Times New Roman" panose="02020603050405020304" pitchFamily="18" charset="0"/>
                <a:cs typeface="Times New Roman" panose="02020603050405020304" pitchFamily="18" charset="0"/>
              </a:rPr>
              <a:t>Co</a:t>
            </a:r>
            <a:r>
              <a:rPr lang="en-US" altLang="zh-CN" sz="2400" b="1" baseline="30000" smtClean="0">
                <a:latin typeface="Times New Roman" panose="02020603050405020304" pitchFamily="18" charset="0"/>
                <a:cs typeface="Times New Roman" panose="02020603050405020304" pitchFamily="18" charset="0"/>
              </a:rPr>
              <a:t>2+</a:t>
            </a:r>
            <a:r>
              <a:rPr lang="zh-CN" altLang="zh-CN" sz="2400" b="1" smtClean="0">
                <a:latin typeface="+mn-ea"/>
              </a:rPr>
              <a:t>卤化物。</a:t>
            </a:r>
            <a:endParaRPr lang="en-US" altLang="zh-CN" sz="2400" b="1" smtClean="0">
              <a:latin typeface="+mn-ea"/>
            </a:endParaRPr>
          </a:p>
          <a:p>
            <a:pPr algn="just">
              <a:lnSpc>
                <a:spcPct val="150000"/>
              </a:lnSpc>
            </a:pPr>
            <a:endParaRPr lang="zh-CN" altLang="zh-CN" sz="2400" b="1" smtClean="0"/>
          </a:p>
          <a:p>
            <a:pPr algn="just">
              <a:lnSpc>
                <a:spcPct val="150000"/>
              </a:lnSpc>
            </a:pPr>
            <a:endParaRPr lang="en-US" altLang="zh-CN" sz="2400" b="1" smtClean="0">
              <a:latin typeface="+mn-ea"/>
            </a:endParaRPr>
          </a:p>
          <a:p>
            <a:pPr algn="just">
              <a:lnSpc>
                <a:spcPct val="150000"/>
              </a:lnSpc>
            </a:pPr>
            <a:r>
              <a:rPr lang="en-US" altLang="zh-CN" sz="2400" smtClean="0">
                <a:latin typeface="+mn-ea"/>
              </a:rPr>
              <a:t> </a:t>
            </a:r>
            <a:endParaRPr lang="zh-CN" altLang="en-US" sz="2400" smtClean="0">
              <a:latin typeface="+mn-ea"/>
            </a:endParaRPr>
          </a:p>
          <a:p>
            <a:pPr algn="just">
              <a:lnSpc>
                <a:spcPct val="150000"/>
              </a:lnSpc>
            </a:pPr>
            <a:endParaRPr lang="zh-CN" altLang="zh-CN" sz="2400" smtClean="0">
              <a:latin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409434" y="1269242"/>
            <a:ext cx="8215952" cy="415498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smtClean="0">
                <a:latin typeface="微软雅黑" panose="020b0503020204020204" pitchFamily="34" charset="-122"/>
                <a:ea typeface="微软雅黑" panose="020b0503020204020204" pitchFamily="34" charset="-122"/>
              </a:rPr>
              <a:t>         ★</a:t>
            </a:r>
            <a:r>
              <a:rPr lang="zh-CN" altLang="en-US" sz="2400" b="1" smtClean="0">
                <a:latin typeface="+mn-ea"/>
              </a:rPr>
              <a:t>钴的化学性质</a:t>
            </a:r>
            <a:endParaRPr lang="en-US" altLang="zh-CN" sz="2400" smtClean="0">
              <a:latin typeface="+mn-ea"/>
            </a:endParaRPr>
          </a:p>
          <a:p>
            <a:pPr algn="just">
              <a:lnSpc>
                <a:spcPct val="150000"/>
              </a:lnSpc>
            </a:pPr>
            <a:r>
              <a:rPr lang="en-US" altLang="zh-CN" sz="2400" b="1" smtClean="0">
                <a:solidFill>
                  <a:srgbClr val="7030A0"/>
                </a:solidFill>
                <a:latin typeface="+mn-ea"/>
              </a:rPr>
              <a:t>•  </a:t>
            </a:r>
            <a:r>
              <a:rPr lang="en-US" altLang="zh-CN" sz="2400" b="1" smtClean="0">
                <a:solidFill>
                  <a:srgbClr val="7030A0"/>
                </a:solidFill>
              </a:rPr>
              <a:t>(2)</a:t>
            </a:r>
            <a:r>
              <a:rPr lang="zh-CN" altLang="zh-CN" sz="2400" b="1" smtClean="0">
                <a:solidFill>
                  <a:srgbClr val="7030A0"/>
                </a:solidFill>
                <a:latin typeface="+mn-ea"/>
              </a:rPr>
              <a:t>与化合物的反应。</a:t>
            </a:r>
            <a:r>
              <a:rPr lang="zh-CN" altLang="zh-CN" sz="2400" b="1" smtClean="0">
                <a:latin typeface="+mn-ea"/>
              </a:rPr>
              <a:t>钴在烧至赤热时会被水蒸气氧化成</a:t>
            </a:r>
            <a:r>
              <a:rPr lang="en-US" altLang="zh-CN" sz="2400" b="1" err="1" smtClean="0">
                <a:latin typeface="Times New Roman" panose="02020603050405020304" pitchFamily="18" charset="0"/>
                <a:cs typeface="Times New Roman" panose="02020603050405020304" pitchFamily="18" charset="0"/>
              </a:rPr>
              <a:t>CoO</a:t>
            </a:r>
            <a:r>
              <a:rPr lang="zh-CN" altLang="zh-CN" sz="2400" b="1" smtClean="0">
                <a:latin typeface="+mn-ea"/>
              </a:rPr>
              <a:t>。在</a:t>
            </a:r>
            <a:r>
              <a:rPr lang="en-US" altLang="zh-CN" sz="2400" b="1" smtClean="0">
                <a:latin typeface="+mn-ea"/>
              </a:rPr>
              <a:t>470</a:t>
            </a:r>
            <a:r>
              <a:rPr lang="zh-CN" altLang="zh-CN" sz="2400" b="1" smtClean="0">
                <a:latin typeface="+mn-ea"/>
              </a:rPr>
              <a:t>℃时，钴与氨反应生成</a:t>
            </a:r>
            <a:r>
              <a:rPr lang="en-US" altLang="zh-CN" sz="2400" b="1" err="1" smtClean="0">
                <a:latin typeface="Times New Roman" panose="02020603050405020304" pitchFamily="18" charset="0"/>
                <a:cs typeface="Times New Roman" panose="02020603050405020304" pitchFamily="18" charset="0"/>
              </a:rPr>
              <a:t>CoN</a:t>
            </a:r>
            <a:r>
              <a:rPr lang="zh-CN" altLang="zh-CN" sz="2400" b="1" smtClean="0">
                <a:latin typeface="+mn-ea"/>
              </a:rPr>
              <a:t>，但这个化合物在</a:t>
            </a:r>
            <a:r>
              <a:rPr lang="en-US" altLang="zh-CN" sz="2400" b="1" smtClean="0">
                <a:latin typeface="+mn-ea"/>
              </a:rPr>
              <a:t>600</a:t>
            </a:r>
            <a:r>
              <a:rPr lang="zh-CN" altLang="zh-CN" sz="2400" b="1" smtClean="0">
                <a:latin typeface="+mn-ea"/>
              </a:rPr>
              <a:t>℃时分解。一氧化碳在</a:t>
            </a:r>
            <a:r>
              <a:rPr lang="en-US" altLang="zh-CN" sz="2400" b="1" smtClean="0">
                <a:latin typeface="+mn-ea"/>
              </a:rPr>
              <a:t>200</a:t>
            </a:r>
            <a:r>
              <a:rPr lang="zh-CN" altLang="zh-CN" sz="2400" b="1" smtClean="0">
                <a:latin typeface="+mn-ea"/>
              </a:rPr>
              <a:t>℃、</a:t>
            </a:r>
            <a:r>
              <a:rPr lang="en-US" altLang="zh-CN" sz="2400" b="1" smtClean="0">
                <a:latin typeface="+mn-ea"/>
              </a:rPr>
              <a:t>10MPa</a:t>
            </a:r>
            <a:r>
              <a:rPr lang="zh-CN" altLang="zh-CN" sz="2400" b="1" smtClean="0">
                <a:latin typeface="+mn-ea"/>
              </a:rPr>
              <a:t>下，与微细钴粉反应生成羰合物</a:t>
            </a:r>
            <a:r>
              <a:rPr lang="en-US" altLang="zh-CN" sz="2400" b="1" smtClean="0">
                <a:latin typeface="Times New Roman" panose="02020603050405020304" pitchFamily="18" charset="0"/>
                <a:cs typeface="Times New Roman" panose="02020603050405020304" pitchFamily="18" charset="0"/>
              </a:rPr>
              <a:t>Co</a:t>
            </a:r>
            <a:r>
              <a:rPr lang="en-US" altLang="zh-CN" sz="2400" b="1" baseline="-25000" smtClean="0">
                <a:latin typeface="Times New Roman" panose="02020603050405020304" pitchFamily="18" charset="0"/>
                <a:cs typeface="Times New Roman" panose="02020603050405020304" pitchFamily="18" charset="0"/>
              </a:rPr>
              <a:t>2</a:t>
            </a:r>
            <a:r>
              <a:rPr lang="en-US" altLang="zh-CN" sz="2400" b="1" smtClean="0">
                <a:latin typeface="Times New Roman" panose="02020603050405020304" pitchFamily="18" charset="0"/>
                <a:cs typeface="Times New Roman" panose="02020603050405020304" pitchFamily="18" charset="0"/>
              </a:rPr>
              <a:t>(CO)</a:t>
            </a:r>
            <a:r>
              <a:rPr lang="en-US" altLang="zh-CN" sz="2400" b="1" baseline="-25000" smtClean="0">
                <a:latin typeface="Times New Roman" panose="02020603050405020304" pitchFamily="18" charset="0"/>
                <a:cs typeface="Times New Roman" panose="02020603050405020304" pitchFamily="18" charset="0"/>
              </a:rPr>
              <a:t>8</a:t>
            </a:r>
            <a:r>
              <a:rPr lang="zh-CN" altLang="zh-CN" sz="2400" b="1" smtClean="0">
                <a:latin typeface="+mn-ea"/>
              </a:rPr>
              <a:t>。</a:t>
            </a:r>
          </a:p>
          <a:p>
            <a:pPr algn="just"/>
            <a:endParaRPr lang="zh-CN" altLang="zh-CN" sz="2000" b="1" smtClean="0"/>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518615" y="1064525"/>
            <a:ext cx="8407021" cy="59708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400" smtClean="0">
                <a:latin typeface="微软雅黑" panose="020b0503020204020204" pitchFamily="34" charset="-122"/>
                <a:ea typeface="微软雅黑" panose="020b0503020204020204" pitchFamily="34" charset="-122"/>
              </a:rPr>
              <a:t>         ★</a:t>
            </a:r>
            <a:r>
              <a:rPr lang="zh-CN" altLang="en-US" sz="2400" b="1" smtClean="0">
                <a:latin typeface="+mn-ea"/>
              </a:rPr>
              <a:t>钴的主要化合物及其性质</a:t>
            </a:r>
            <a:endParaRPr lang="en-US" altLang="zh-CN" sz="2400" b="1" smtClean="0">
              <a:latin typeface="+mn-ea"/>
            </a:endParaRPr>
          </a:p>
          <a:p>
            <a:pPr algn="just"/>
            <a:endParaRPr lang="en-US" altLang="zh-CN" sz="2400" smtClean="0">
              <a:latin typeface="+mn-ea"/>
            </a:endParaRPr>
          </a:p>
          <a:p>
            <a:pPr algn="just">
              <a:lnSpc>
                <a:spcPct val="150000"/>
              </a:lnSpc>
            </a:pPr>
            <a:r>
              <a:rPr lang="en-US" altLang="zh-CN" sz="2000" smtClean="0">
                <a:latin typeface="+mn-ea"/>
              </a:rPr>
              <a:t>•   </a:t>
            </a:r>
            <a:r>
              <a:rPr lang="zh-CN" altLang="en-US" sz="2000" b="1" smtClean="0">
                <a:latin typeface="+mn-ea"/>
              </a:rPr>
              <a:t>钴在水溶液中出现的主要氧化态为</a:t>
            </a:r>
            <a:r>
              <a:rPr lang="en-US" altLang="zh-CN" sz="2000" b="1" smtClean="0">
                <a:latin typeface="+mn-ea"/>
              </a:rPr>
              <a:t>+2</a:t>
            </a:r>
            <a:r>
              <a:rPr lang="zh-CN" altLang="en-US" sz="2000" b="1" smtClean="0">
                <a:latin typeface="+mn-ea"/>
              </a:rPr>
              <a:t>和</a:t>
            </a:r>
            <a:r>
              <a:rPr lang="en-US" altLang="zh-CN" sz="2000" b="1" smtClean="0">
                <a:latin typeface="+mn-ea"/>
              </a:rPr>
              <a:t>+3</a:t>
            </a:r>
            <a:r>
              <a:rPr lang="zh-CN" altLang="en-US" sz="2000" b="1" smtClean="0">
                <a:latin typeface="+mn-ea"/>
              </a:rPr>
              <a:t>。在没有其他配体存在时，钴</a:t>
            </a:r>
            <a:r>
              <a:rPr lang="en-US" altLang="zh-CN" sz="2000" b="1" smtClean="0">
                <a:latin typeface="Times New Roman" panose="02020603050405020304" pitchFamily="18" charset="0"/>
                <a:cs typeface="Times New Roman" panose="02020603050405020304" pitchFamily="18" charset="0"/>
              </a:rPr>
              <a:t>(Co2+)</a:t>
            </a:r>
            <a:r>
              <a:rPr lang="zh-CN" altLang="en-US" sz="2000" b="1" smtClean="0">
                <a:latin typeface="Times New Roman" panose="02020603050405020304" pitchFamily="18" charset="0"/>
                <a:cs typeface="Times New Roman" panose="02020603050405020304" pitchFamily="18" charset="0"/>
              </a:rPr>
              <a:t>的</a:t>
            </a:r>
            <a:r>
              <a:rPr lang="zh-CN" altLang="en-US" sz="2000" b="1" smtClean="0">
                <a:latin typeface="+mn-ea"/>
              </a:rPr>
              <a:t>水溶液中含有粉红色的</a:t>
            </a:r>
            <a:r>
              <a:rPr lang="en-US" altLang="zh-CN" sz="2000" b="1" smtClean="0">
                <a:latin typeface="Times New Roman" panose="02020603050405020304" pitchFamily="18" charset="0"/>
                <a:cs typeface="Times New Roman" panose="02020603050405020304" pitchFamily="18" charset="0"/>
              </a:rPr>
              <a:t>[Co(H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en-US" altLang="zh-CN" sz="2000" b="1" baseline="-25000" smtClean="0">
                <a:latin typeface="Times New Roman" panose="02020603050405020304" pitchFamily="18" charset="0"/>
                <a:cs typeface="Times New Roman" panose="02020603050405020304" pitchFamily="18" charset="0"/>
              </a:rPr>
              <a:t>6</a:t>
            </a:r>
            <a:r>
              <a:rPr lang="en-US" altLang="zh-CN" sz="2000" b="1" smtClean="0">
                <a:latin typeface="Times New Roman" panose="02020603050405020304" pitchFamily="18" charset="0"/>
                <a:cs typeface="Times New Roman" panose="02020603050405020304" pitchFamily="18" charset="0"/>
              </a:rPr>
              <a:t>]</a:t>
            </a:r>
            <a:r>
              <a:rPr lang="en-US" altLang="zh-CN" sz="2000" b="1" baseline="30000" smtClean="0">
                <a:latin typeface="Times New Roman" panose="02020603050405020304" pitchFamily="18" charset="0"/>
                <a:cs typeface="Times New Roman" panose="02020603050405020304" pitchFamily="18" charset="0"/>
              </a:rPr>
              <a:t>2+</a:t>
            </a:r>
            <a:r>
              <a:rPr lang="zh-CN" altLang="en-US" sz="2000" b="1" smtClean="0">
                <a:latin typeface="Times New Roman" panose="02020603050405020304" pitchFamily="18" charset="0"/>
                <a:cs typeface="Times New Roman" panose="02020603050405020304" pitchFamily="18" charset="0"/>
              </a:rPr>
              <a:t>，它是热力学稳定的物种。六水合钴离子</a:t>
            </a:r>
            <a:r>
              <a:rPr lang="en-US" altLang="zh-CN" sz="2000" b="1" smtClean="0">
                <a:latin typeface="Times New Roman" panose="02020603050405020304" pitchFamily="18" charset="0"/>
                <a:cs typeface="Times New Roman" panose="02020603050405020304" pitchFamily="18" charset="0"/>
              </a:rPr>
              <a:t>[Co(H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en-US" altLang="zh-CN" sz="2000" b="1" baseline="-25000" smtClean="0">
                <a:latin typeface="Times New Roman" panose="02020603050405020304" pitchFamily="18" charset="0"/>
                <a:cs typeface="Times New Roman" panose="02020603050405020304" pitchFamily="18" charset="0"/>
              </a:rPr>
              <a:t>6</a:t>
            </a:r>
            <a:r>
              <a:rPr lang="en-US" altLang="zh-CN" sz="2000" b="1" smtClean="0">
                <a:latin typeface="Times New Roman" panose="02020603050405020304" pitchFamily="18" charset="0"/>
                <a:cs typeface="Times New Roman" panose="02020603050405020304" pitchFamily="18" charset="0"/>
              </a:rPr>
              <a:t>]</a:t>
            </a:r>
            <a:r>
              <a:rPr lang="en-US" altLang="zh-CN" sz="2000" b="1" baseline="30000" smtClean="0">
                <a:latin typeface="Times New Roman" panose="02020603050405020304" pitchFamily="18" charset="0"/>
                <a:cs typeface="Times New Roman" panose="02020603050405020304" pitchFamily="18" charset="0"/>
              </a:rPr>
              <a:t>3+</a:t>
            </a:r>
            <a:r>
              <a:rPr lang="zh-CN" altLang="en-US" sz="2000" b="1" smtClean="0">
                <a:latin typeface="Times New Roman" panose="02020603050405020304" pitchFamily="18" charset="0"/>
                <a:cs typeface="Times New Roman" panose="02020603050405020304" pitchFamily="18" charset="0"/>
              </a:rPr>
              <a:t>是一种强氧化剂，它会把水氧化成氧气，因此在没有络合试剂存在时，简单钴盐</a:t>
            </a:r>
            <a:r>
              <a:rPr lang="en-US" altLang="zh-CN" sz="2000" b="1" smtClean="0">
                <a:latin typeface="Times New Roman" panose="02020603050405020304" pitchFamily="18" charset="0"/>
                <a:cs typeface="Times New Roman" panose="02020603050405020304" pitchFamily="18" charset="0"/>
              </a:rPr>
              <a:t>(Co</a:t>
            </a:r>
            <a:r>
              <a:rPr lang="en-US" altLang="zh-CN" sz="2000" b="1" baseline="30000" smtClean="0">
                <a:latin typeface="Times New Roman" panose="02020603050405020304" pitchFamily="18" charset="0"/>
                <a:cs typeface="Times New Roman" panose="02020603050405020304" pitchFamily="18" charset="0"/>
              </a:rPr>
              <a:t>3+</a:t>
            </a:r>
            <a:r>
              <a:rPr lang="en-US" altLang="zh-CN" sz="2000" b="1" smtClean="0">
                <a:latin typeface="Times New Roman" panose="02020603050405020304" pitchFamily="18" charset="0"/>
                <a:cs typeface="Times New Roman" panose="02020603050405020304" pitchFamily="18" charset="0"/>
              </a:rPr>
              <a:t>)</a:t>
            </a:r>
            <a:r>
              <a:rPr lang="zh-CN" altLang="en-US" sz="2000" b="1" smtClean="0">
                <a:latin typeface="Times New Roman" panose="02020603050405020304" pitchFamily="18" charset="0"/>
                <a:cs typeface="Times New Roman" panose="02020603050405020304" pitchFamily="18" charset="0"/>
              </a:rPr>
              <a:t>在水溶液中是不稳定的。在有配体</a:t>
            </a:r>
            <a:r>
              <a:rPr lang="en-US" altLang="zh-CN" sz="2000" b="1" smtClean="0">
                <a:latin typeface="Times New Roman" panose="02020603050405020304" pitchFamily="18" charset="0"/>
                <a:cs typeface="Times New Roman" panose="02020603050405020304" pitchFamily="18" charset="0"/>
              </a:rPr>
              <a:t>(</a:t>
            </a:r>
            <a:r>
              <a:rPr lang="zh-CN" altLang="en-US" sz="2000" b="1" smtClean="0">
                <a:latin typeface="Times New Roman" panose="02020603050405020304" pitchFamily="18" charset="0"/>
                <a:cs typeface="Times New Roman" panose="02020603050405020304" pitchFamily="18" charset="0"/>
              </a:rPr>
              <a:t>如氨</a:t>
            </a:r>
            <a:r>
              <a:rPr lang="en-US" altLang="zh-CN" sz="2000" b="1" smtClean="0">
                <a:latin typeface="Times New Roman" panose="02020603050405020304" pitchFamily="18" charset="0"/>
                <a:cs typeface="Times New Roman" panose="02020603050405020304" pitchFamily="18" charset="0"/>
              </a:rPr>
              <a:t>)</a:t>
            </a:r>
            <a:r>
              <a:rPr lang="zh-CN" altLang="en-US" sz="2000" b="1" smtClean="0">
                <a:latin typeface="Times New Roman" panose="02020603050405020304" pitchFamily="18" charset="0"/>
                <a:cs typeface="Times New Roman" panose="02020603050405020304" pitchFamily="18" charset="0"/>
              </a:rPr>
              <a:t>存在时，可稳定钴的</a:t>
            </a:r>
            <a:r>
              <a:rPr lang="en-US" altLang="zh-CN" sz="2000" b="1" smtClean="0">
                <a:latin typeface="Times New Roman" panose="02020603050405020304" pitchFamily="18" charset="0"/>
                <a:cs typeface="Times New Roman" panose="02020603050405020304" pitchFamily="18" charset="0"/>
              </a:rPr>
              <a:t>+3</a:t>
            </a:r>
            <a:r>
              <a:rPr lang="zh-CN" altLang="en-US" sz="2000" b="1" smtClean="0">
                <a:latin typeface="Times New Roman" panose="02020603050405020304" pitchFamily="18" charset="0"/>
                <a:cs typeface="Times New Roman" panose="02020603050405020304" pitchFamily="18" charset="0"/>
              </a:rPr>
              <a:t>氧化态，这样就对</a:t>
            </a:r>
            <a:r>
              <a:rPr lang="en-US" altLang="zh-CN" sz="2000" b="1" smtClean="0">
                <a:latin typeface="Times New Roman" panose="02020603050405020304" pitchFamily="18" charset="0"/>
                <a:cs typeface="Times New Roman" panose="02020603050405020304" pitchFamily="18" charset="0"/>
              </a:rPr>
              <a:t>Co2+</a:t>
            </a:r>
            <a:r>
              <a:rPr lang="zh-CN" altLang="en-US" sz="2000" b="1" smtClean="0">
                <a:latin typeface="Times New Roman" panose="02020603050405020304" pitchFamily="18" charset="0"/>
                <a:cs typeface="Times New Roman" panose="02020603050405020304" pitchFamily="18" charset="0"/>
              </a:rPr>
              <a:t>氧化成</a:t>
            </a:r>
            <a:r>
              <a:rPr lang="en-US" altLang="zh-CN" sz="2000" b="1" smtClean="0">
                <a:latin typeface="Times New Roman" panose="02020603050405020304" pitchFamily="18" charset="0"/>
                <a:cs typeface="Times New Roman" panose="02020603050405020304" pitchFamily="18" charset="0"/>
              </a:rPr>
              <a:t>Co3+</a:t>
            </a:r>
            <a:r>
              <a:rPr lang="zh-CN" altLang="en-US" sz="2000" b="1" smtClean="0">
                <a:latin typeface="Times New Roman" panose="02020603050405020304" pitchFamily="18" charset="0"/>
                <a:cs typeface="Times New Roman" panose="02020603050405020304" pitchFamily="18" charset="0"/>
              </a:rPr>
              <a:t>较为有利，甚至大气中的氧也可完成此氧化过程；有些配体，如氰离子可以把</a:t>
            </a:r>
            <a:r>
              <a:rPr lang="en-US" altLang="zh-CN" sz="2000" b="1" smtClean="0">
                <a:latin typeface="Times New Roman" panose="02020603050405020304" pitchFamily="18" charset="0"/>
                <a:cs typeface="Times New Roman" panose="02020603050405020304" pitchFamily="18" charset="0"/>
              </a:rPr>
              <a:t>Co3+</a:t>
            </a:r>
            <a:r>
              <a:rPr lang="zh-CN" altLang="en-US" sz="2000" b="1" smtClean="0">
                <a:latin typeface="Times New Roman" panose="02020603050405020304" pitchFamily="18" charset="0"/>
                <a:cs typeface="Times New Roman" panose="02020603050405020304" pitchFamily="18" charset="0"/>
              </a:rPr>
              <a:t>稳定到这样一个程度，即可使钴络合物</a:t>
            </a:r>
            <a:r>
              <a:rPr lang="en-US" altLang="zh-CN" sz="2000" b="1" smtClean="0">
                <a:latin typeface="Times New Roman" panose="02020603050405020304" pitchFamily="18" charset="0"/>
                <a:cs typeface="Times New Roman" panose="02020603050405020304" pitchFamily="18" charset="0"/>
              </a:rPr>
              <a:t>(Co2+)</a:t>
            </a:r>
            <a:r>
              <a:rPr lang="zh-CN" altLang="en-US" sz="2000" b="1" smtClean="0">
                <a:latin typeface="Times New Roman" panose="02020603050405020304" pitchFamily="18" charset="0"/>
                <a:cs typeface="Times New Roman" panose="02020603050405020304" pitchFamily="18" charset="0"/>
              </a:rPr>
              <a:t>把水还原成氢气，甚至可以与氢反应生成表观上的钴络合物</a:t>
            </a:r>
            <a:r>
              <a:rPr lang="en-US" altLang="zh-CN" sz="2000" b="1" smtClean="0">
                <a:latin typeface="Times New Roman" panose="02020603050405020304" pitchFamily="18" charset="0"/>
                <a:cs typeface="Times New Roman" panose="02020603050405020304" pitchFamily="18" charset="0"/>
              </a:rPr>
              <a:t>(Co</a:t>
            </a:r>
            <a:r>
              <a:rPr lang="en-US" altLang="zh-CN" sz="2000" b="1" baseline="30000" smtClean="0">
                <a:latin typeface="Times New Roman" panose="02020603050405020304" pitchFamily="18" charset="0"/>
                <a:cs typeface="Times New Roman" panose="02020603050405020304" pitchFamily="18" charset="0"/>
              </a:rPr>
              <a:t>3+</a:t>
            </a:r>
            <a:r>
              <a:rPr lang="en-US" altLang="zh-CN" sz="2000" b="1" smtClean="0">
                <a:latin typeface="Times New Roman" panose="02020603050405020304" pitchFamily="18" charset="0"/>
                <a:cs typeface="Times New Roman" panose="02020603050405020304" pitchFamily="18" charset="0"/>
              </a:rPr>
              <a:t>)</a:t>
            </a:r>
            <a:r>
              <a:rPr lang="zh-CN" altLang="en-US" sz="2000" b="1" smtClean="0">
                <a:latin typeface="Times New Roman" panose="02020603050405020304" pitchFamily="18" charset="0"/>
                <a:cs typeface="Times New Roman" panose="02020603050405020304" pitchFamily="18" charset="0"/>
              </a:rPr>
              <a:t>：</a:t>
            </a:r>
            <a:endParaRPr lang="en-US" altLang="zh-CN" sz="2000" b="1" smtClean="0">
              <a:latin typeface="Times New Roman" panose="02020603050405020304" pitchFamily="18" charset="0"/>
              <a:cs typeface="Times New Roman" panose="02020603050405020304" pitchFamily="18" charset="0"/>
            </a:endParaRPr>
          </a:p>
          <a:p>
            <a:pPr algn="just">
              <a:lnSpc>
                <a:spcPct val="150000"/>
              </a:lnSpc>
            </a:pPr>
            <a:r>
              <a:rPr lang="en-US" altLang="zh-CN" sz="2000" b="1" smtClean="0">
                <a:latin typeface="Times New Roman" panose="02020603050405020304" pitchFamily="18" charset="0"/>
                <a:cs typeface="Times New Roman" panose="02020603050405020304" pitchFamily="18" charset="0"/>
              </a:rPr>
              <a:t>               2 [Co(CN)</a:t>
            </a:r>
            <a:r>
              <a:rPr lang="en-US" altLang="zh-CN" sz="2000" b="1" baseline="-25000" smtClean="0">
                <a:latin typeface="Times New Roman" panose="02020603050405020304" pitchFamily="18" charset="0"/>
                <a:cs typeface="Times New Roman" panose="02020603050405020304" pitchFamily="18" charset="0"/>
              </a:rPr>
              <a:t>5</a:t>
            </a:r>
            <a:r>
              <a:rPr lang="en-US" altLang="zh-CN" sz="2000" b="1" smtClean="0">
                <a:latin typeface="Times New Roman" panose="02020603050405020304" pitchFamily="18" charset="0"/>
                <a:cs typeface="Times New Roman" panose="02020603050405020304" pitchFamily="18" charset="0"/>
              </a:rPr>
              <a:t>]</a:t>
            </a:r>
            <a:r>
              <a:rPr lang="en-US" altLang="zh-CN" sz="2000" b="1" baseline="30000" smtClean="0">
                <a:latin typeface="Times New Roman" panose="02020603050405020304" pitchFamily="18" charset="0"/>
                <a:cs typeface="Times New Roman" panose="02020603050405020304" pitchFamily="18" charset="0"/>
              </a:rPr>
              <a:t>3-</a:t>
            </a:r>
            <a:r>
              <a:rPr lang="en-US" altLang="zh-CN" sz="2000" b="1" smtClean="0">
                <a:latin typeface="Times New Roman" panose="02020603050405020304" pitchFamily="18" charset="0"/>
                <a:cs typeface="Times New Roman" panose="02020603050405020304" pitchFamily="18" charset="0"/>
              </a:rPr>
              <a:t>+H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 2[Co(CN)</a:t>
            </a:r>
            <a:r>
              <a:rPr lang="en-US" altLang="zh-CN" sz="2000" b="1" baseline="-25000" smtClean="0">
                <a:latin typeface="Times New Roman" panose="02020603050405020304" pitchFamily="18" charset="0"/>
                <a:cs typeface="Times New Roman" panose="02020603050405020304" pitchFamily="18" charset="0"/>
              </a:rPr>
              <a:t>5</a:t>
            </a:r>
            <a:r>
              <a:rPr lang="en-US" altLang="zh-CN" sz="2000" b="1" smtClean="0">
                <a:latin typeface="Times New Roman" panose="02020603050405020304" pitchFamily="18" charset="0"/>
                <a:cs typeface="Times New Roman" panose="02020603050405020304" pitchFamily="18" charset="0"/>
              </a:rPr>
              <a:t>H]</a:t>
            </a:r>
            <a:r>
              <a:rPr lang="en-US" altLang="zh-CN" sz="2000" b="1" baseline="30000" smtClean="0">
                <a:latin typeface="Times New Roman" panose="02020603050405020304" pitchFamily="18" charset="0"/>
                <a:cs typeface="Times New Roman" panose="02020603050405020304" pitchFamily="18" charset="0"/>
              </a:rPr>
              <a:t>3-</a:t>
            </a:r>
            <a:endParaRPr lang="en-US" altLang="zh-CN" sz="2000" b="1" smtClean="0">
              <a:latin typeface="Times New Roman" panose="02020603050405020304" pitchFamily="18" charset="0"/>
              <a:cs typeface="Times New Roman" panose="02020603050405020304" pitchFamily="18" charset="0"/>
            </a:endParaRPr>
          </a:p>
          <a:p>
            <a:pPr algn="just"/>
            <a:endParaRPr lang="en-US" altLang="zh-CN" sz="2000" b="1" smtClean="0">
              <a:latin typeface="Times New Roman" panose="02020603050405020304" pitchFamily="18" charset="0"/>
              <a:cs typeface="Times New Roman" panose="02020603050405020304" pitchFamily="18" charset="0"/>
            </a:endParaRPr>
          </a:p>
          <a:p>
            <a:pPr algn="just"/>
            <a:r>
              <a:rPr lang="en-US" altLang="zh-CN" sz="2000" smtClean="0">
                <a:latin typeface="Times New Roman" panose="02020603050405020304" pitchFamily="18" charset="0"/>
                <a:cs typeface="Times New Roman" panose="02020603050405020304" pitchFamily="18" charset="0"/>
              </a:rPr>
              <a:t> </a:t>
            </a:r>
            <a:endParaRPr lang="zh-CN" altLang="en-US" sz="2000" smtClean="0">
              <a:latin typeface="Times New Roman" panose="02020603050405020304" pitchFamily="18" charset="0"/>
              <a:cs typeface="Times New Roman" panose="02020603050405020304" pitchFamily="18" charset="0"/>
            </a:endParaRPr>
          </a:p>
          <a:p>
            <a:pPr algn="just"/>
            <a:endParaRPr lang="zh-CN" altLang="zh-CN" sz="2400" smtClean="0">
              <a:latin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1269242" y="1269242"/>
            <a:ext cx="7356143" cy="267765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钴的主要化合物及其性质</a:t>
            </a:r>
            <a:endParaRPr lang="en-US" altLang="zh-CN" sz="2400" smtClean="0">
              <a:latin typeface="Times New Roman" panose="02020603050405020304" pitchFamily="18" charset="0"/>
              <a:cs typeface="Times New Roman" panose="02020603050405020304" pitchFamily="18" charset="0"/>
            </a:endParaRPr>
          </a:p>
          <a:p>
            <a:pPr algn="just"/>
            <a:r>
              <a:rPr lang="en-US" altLang="zh-CN" sz="2000" smtClean="0">
                <a:latin typeface="Times New Roman" panose="02020603050405020304" pitchFamily="18" charset="0"/>
                <a:cs typeface="Times New Roman" panose="02020603050405020304" pitchFamily="18" charset="0"/>
              </a:rPr>
              <a:t>•    </a:t>
            </a:r>
            <a:r>
              <a:rPr lang="zh-CN" altLang="en-US" sz="2000" b="1" smtClean="0">
                <a:latin typeface="Times New Roman" panose="02020603050405020304" pitchFamily="18" charset="0"/>
                <a:cs typeface="Times New Roman" panose="02020603050405020304" pitchFamily="18" charset="0"/>
              </a:rPr>
              <a:t>一些钴电对的标准电极电位列于表</a:t>
            </a:r>
            <a:r>
              <a:rPr lang="en-US" altLang="zh-CN" sz="2000" b="1" smtClean="0">
                <a:latin typeface="Times New Roman" panose="02020603050405020304" pitchFamily="18" charset="0"/>
                <a:cs typeface="Times New Roman" panose="02020603050405020304" pitchFamily="18" charset="0"/>
              </a:rPr>
              <a:t>7—3</a:t>
            </a:r>
            <a:r>
              <a:rPr lang="zh-CN" altLang="en-US" sz="2000" b="1" smtClean="0">
                <a:latin typeface="Times New Roman" panose="02020603050405020304" pitchFamily="18" charset="0"/>
                <a:cs typeface="Times New Roman" panose="02020603050405020304" pitchFamily="18" charset="0"/>
              </a:rPr>
              <a:t>中。根据表</a:t>
            </a:r>
            <a:r>
              <a:rPr lang="en-US" altLang="zh-CN" sz="2000" b="1" smtClean="0">
                <a:latin typeface="Times New Roman" panose="02020603050405020304" pitchFamily="18" charset="0"/>
                <a:cs typeface="Times New Roman" panose="02020603050405020304" pitchFamily="18" charset="0"/>
              </a:rPr>
              <a:t>7—3</a:t>
            </a:r>
            <a:r>
              <a:rPr lang="zh-CN" altLang="en-US" sz="2000" b="1" smtClean="0">
                <a:latin typeface="Times New Roman" panose="02020603050405020304" pitchFamily="18" charset="0"/>
                <a:cs typeface="Times New Roman" panose="02020603050405020304" pitchFamily="18" charset="0"/>
              </a:rPr>
              <a:t>可以看出，</a:t>
            </a:r>
            <a:r>
              <a:rPr lang="en-US" altLang="zh-CN" sz="2000" b="1" smtClean="0">
                <a:latin typeface="Times New Roman" panose="02020603050405020304" pitchFamily="18" charset="0"/>
                <a:cs typeface="Times New Roman" panose="02020603050405020304" pitchFamily="18" charset="0"/>
              </a:rPr>
              <a:t>Co2+</a:t>
            </a:r>
            <a:r>
              <a:rPr lang="zh-CN" altLang="en-US" sz="2000" b="1" smtClean="0">
                <a:latin typeface="Times New Roman" panose="02020603050405020304" pitchFamily="18" charset="0"/>
                <a:cs typeface="Times New Roman" panose="02020603050405020304" pitchFamily="18" charset="0"/>
              </a:rPr>
              <a:t>生成大量在中性或酸性水溶液中稳定的简单盐；而简单的钴盐</a:t>
            </a:r>
            <a:r>
              <a:rPr lang="en-US" altLang="zh-CN" sz="2000" b="1" smtClean="0">
                <a:latin typeface="Times New Roman" panose="02020603050405020304" pitchFamily="18" charset="0"/>
                <a:cs typeface="Times New Roman" panose="02020603050405020304" pitchFamily="18" charset="0"/>
              </a:rPr>
              <a:t>(Co3+)</a:t>
            </a:r>
            <a:r>
              <a:rPr lang="zh-CN" altLang="en-US" sz="2000" b="1" smtClean="0">
                <a:latin typeface="Times New Roman" panose="02020603050405020304" pitchFamily="18" charset="0"/>
                <a:cs typeface="Times New Roman" panose="02020603050405020304" pitchFamily="18" charset="0"/>
              </a:rPr>
              <a:t>则是不常见的，并且在水溶液中是不稳定的。但</a:t>
            </a:r>
            <a:r>
              <a:rPr lang="en-US" altLang="zh-CN" sz="2000" b="1" smtClean="0">
                <a:latin typeface="Times New Roman" panose="02020603050405020304" pitchFamily="18" charset="0"/>
                <a:cs typeface="Times New Roman" panose="02020603050405020304" pitchFamily="18" charset="0"/>
              </a:rPr>
              <a:t>Co3+</a:t>
            </a:r>
            <a:r>
              <a:rPr lang="zh-CN" altLang="en-US" sz="2000" b="1" smtClean="0">
                <a:latin typeface="Times New Roman" panose="02020603050405020304" pitchFamily="18" charset="0"/>
                <a:cs typeface="Times New Roman" panose="02020603050405020304" pitchFamily="18" charset="0"/>
              </a:rPr>
              <a:t>的络合物是为数众多而稳定的。</a:t>
            </a: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pic>
        <p:nvPicPr>
          <p:cNvPr id="1026" name="Picture 2"/>
          <p:cNvPicPr>
            <a:picLocks noChangeAspect="1" noChangeArrowheads="1"/>
          </p:cNvPicPr>
          <p:nvPr/>
        </p:nvPicPr>
        <p:blipFill>
          <a:blip r:embed="rId2"/>
          <a:stretch>
            <a:fillRect/>
          </a:stretch>
        </p:blipFill>
        <p:spPr bwMode="auto">
          <a:xfrm>
            <a:off x="1655298" y="3100388"/>
            <a:ext cx="6159965" cy="3252787"/>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464024" y="1656576"/>
            <a:ext cx="8679976" cy="627864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钴的主要化合物及其性质</a:t>
            </a:r>
            <a:endParaRPr lang="en-US" altLang="zh-CN" sz="2400" smtClean="0">
              <a:latin typeface="+mn-ea"/>
            </a:endParaRPr>
          </a:p>
          <a:p>
            <a:pPr>
              <a:lnSpc>
                <a:spcPct val="150000"/>
              </a:lnSpc>
            </a:pPr>
            <a:r>
              <a:rPr lang="en-US" altLang="zh-CN" sz="2000" smtClean="0">
                <a:latin typeface="+mn-ea"/>
              </a:rPr>
              <a:t>•  </a:t>
            </a:r>
            <a:r>
              <a:rPr lang="en-US" altLang="zh-CN" sz="2000" b="1" smtClean="0">
                <a:latin typeface="+mn-ea"/>
              </a:rPr>
              <a:t>(1)</a:t>
            </a:r>
            <a:r>
              <a:rPr lang="zh-CN" altLang="zh-CN" sz="2000" b="1" smtClean="0">
                <a:latin typeface="+mn-ea"/>
              </a:rPr>
              <a:t>氯化钴（</a:t>
            </a:r>
            <a:r>
              <a:rPr lang="en-US" altLang="zh-CN" sz="2000" b="1" smtClean="0">
                <a:latin typeface="Times New Roman" panose="02020603050405020304" pitchFamily="18" charset="0"/>
                <a:cs typeface="Times New Roman" panose="02020603050405020304" pitchFamily="18" charset="0"/>
              </a:rPr>
              <a:t>CoCl</a:t>
            </a:r>
            <a:r>
              <a:rPr lang="en-US" altLang="zh-CN" sz="2000" b="1" baseline="-25000" smtClean="0">
                <a:latin typeface="Times New Roman" panose="02020603050405020304" pitchFamily="18" charset="0"/>
                <a:cs typeface="Times New Roman" panose="02020603050405020304" pitchFamily="18" charset="0"/>
              </a:rPr>
              <a:t>2</a:t>
            </a:r>
            <a:r>
              <a:rPr lang="zh-CN" altLang="zh-CN" sz="2000" b="1" smtClean="0">
                <a:latin typeface="+mn-ea"/>
              </a:rPr>
              <a:t>）。在氯气中加热钴的主要产物是氯化钴。</a:t>
            </a:r>
            <a:r>
              <a:rPr lang="zh-CN" altLang="en-US" sz="2000" smtClean="0">
                <a:solidFill>
                  <a:srgbClr val="0070C0"/>
                </a:solidFill>
              </a:rPr>
              <a:t>氯化钴（水合）是粉红色至红色结晶，无水物为蓝色。微有潮解性，易溶于水、乙醇、乙醚、丙酮和甘油。用于分析试剂，湿度和水分的指示剂，氨吸收剂。</a:t>
            </a:r>
            <a:r>
              <a:rPr lang="zh-CN" altLang="zh-CN" sz="2000" b="1" smtClean="0">
                <a:latin typeface="+mn-ea"/>
              </a:rPr>
              <a:t>将粉红色的六水合物</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CoCl</a:t>
            </a:r>
            <a:r>
              <a:rPr lang="en-US" altLang="zh-CN" sz="2000" b="1" baseline="-25000" smtClean="0">
                <a:latin typeface="Times New Roman" panose="02020603050405020304" pitchFamily="18" charset="0"/>
                <a:cs typeface="Times New Roman" panose="02020603050405020304" pitchFamily="18" charset="0"/>
              </a:rPr>
              <a:t>2</a:t>
            </a:r>
            <a:r>
              <a:rPr lang="zh-CN" altLang="zh-CN"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6H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en-US" altLang="zh-CN" sz="2000" b="1" smtClean="0">
                <a:latin typeface="+mn-ea"/>
              </a:rPr>
              <a:t>)</a:t>
            </a:r>
            <a:r>
              <a:rPr lang="zh-CN" altLang="zh-CN" sz="2000" b="1" smtClean="0">
                <a:latin typeface="+mn-ea"/>
              </a:rPr>
              <a:t>在</a:t>
            </a:r>
            <a:r>
              <a:rPr lang="en-US" altLang="zh-CN" sz="2000" b="1" smtClean="0">
                <a:latin typeface="+mn-ea"/>
              </a:rPr>
              <a:t>150</a:t>
            </a:r>
            <a:r>
              <a:rPr lang="zh-CN" altLang="zh-CN" sz="2000" b="1" smtClean="0">
                <a:latin typeface="+mn-ea"/>
              </a:rPr>
              <a:t>℃真空条件下加热脱水或用氯化亚硫酰处理都易得到无水</a:t>
            </a:r>
            <a:r>
              <a:rPr lang="en-US" altLang="zh-CN" sz="2000" b="1" smtClean="0">
                <a:latin typeface="Times New Roman" panose="02020603050405020304" pitchFamily="18" charset="0"/>
                <a:cs typeface="Times New Roman" panose="02020603050405020304" pitchFamily="18" charset="0"/>
              </a:rPr>
              <a:t>CoCl</a:t>
            </a:r>
            <a:r>
              <a:rPr lang="en-US" altLang="zh-CN" sz="2000" b="1" baseline="-25000" smtClean="0">
                <a:latin typeface="Times New Roman" panose="02020603050405020304" pitchFamily="18" charset="0"/>
                <a:cs typeface="Times New Roman" panose="02020603050405020304" pitchFamily="18" charset="0"/>
              </a:rPr>
              <a:t>2</a:t>
            </a:r>
            <a:r>
              <a:rPr lang="zh-CN"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CoCl</a:t>
            </a:r>
            <a:r>
              <a:rPr lang="en-US" altLang="zh-CN" sz="2000" b="1" baseline="-25000" smtClean="0">
                <a:latin typeface="Times New Roman" panose="02020603050405020304" pitchFamily="18" charset="0"/>
                <a:cs typeface="Times New Roman" panose="02020603050405020304" pitchFamily="18" charset="0"/>
              </a:rPr>
              <a:t>2</a:t>
            </a:r>
            <a:r>
              <a:rPr lang="zh-CN" altLang="zh-CN" sz="2000" b="1" smtClean="0">
                <a:latin typeface="+mn-ea"/>
              </a:rPr>
              <a:t>易溶</a:t>
            </a:r>
            <a:r>
              <a:rPr lang="zh-CN" altLang="en-US" sz="2000" b="1" smtClean="0">
                <a:latin typeface="+mn-ea"/>
              </a:rPr>
              <a:t>于</a:t>
            </a:r>
            <a:r>
              <a:rPr lang="zh-CN" altLang="zh-CN" sz="2000" b="1" smtClean="0">
                <a:latin typeface="+mn-ea"/>
              </a:rPr>
              <a:t>水生成粉红色溶液，溶于乙醇时则生成深蓝色溶液。无水氯化钴盐在潮湿空气中会变为粉红色，这是因为从空气中吸收了水分而变成水合盐，这个性质使氯化钴用于干燥剂</a:t>
            </a:r>
            <a:r>
              <a:rPr lang="en-US" altLang="zh-CN" sz="2000" b="1" smtClean="0">
                <a:latin typeface="+mn-ea"/>
              </a:rPr>
              <a:t>(</a:t>
            </a:r>
            <a:r>
              <a:rPr lang="zh-CN" altLang="zh-CN" sz="2000" b="1" smtClean="0">
                <a:latin typeface="+mn-ea"/>
              </a:rPr>
              <a:t>如二氧化硅胶</a:t>
            </a:r>
            <a:r>
              <a:rPr lang="en-US" altLang="zh-CN" sz="2000" b="1" smtClean="0">
                <a:latin typeface="+mn-ea"/>
              </a:rPr>
              <a:t>)</a:t>
            </a:r>
            <a:r>
              <a:rPr lang="zh-CN" altLang="zh-CN" sz="2000" b="1" smtClean="0">
                <a:latin typeface="+mn-ea"/>
              </a:rPr>
              <a:t>的指示剂。在室温下，从水溶液中可结晶出粉红色的六水合物；当温度超过</a:t>
            </a:r>
            <a:r>
              <a:rPr lang="en-US" altLang="zh-CN" sz="2000" b="1" smtClean="0">
                <a:latin typeface="+mn-ea"/>
              </a:rPr>
              <a:t>52</a:t>
            </a:r>
            <a:r>
              <a:rPr lang="zh-CN" altLang="zh-CN" sz="2000" b="1" smtClean="0">
                <a:latin typeface="+mn-ea"/>
              </a:rPr>
              <a:t>℃时，可结晶出紫色的二水合物</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CoCl</a:t>
            </a:r>
            <a:r>
              <a:rPr lang="en-US" altLang="zh-CN" sz="2000" b="1" baseline="-25000" smtClean="0">
                <a:latin typeface="Times New Roman" panose="02020603050405020304" pitchFamily="18" charset="0"/>
                <a:cs typeface="Times New Roman" panose="02020603050405020304" pitchFamily="18" charset="0"/>
              </a:rPr>
              <a:t>2</a:t>
            </a:r>
            <a:r>
              <a:rPr lang="zh-CN" altLang="zh-CN"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2H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en-US" altLang="zh-CN" sz="2000" b="1" smtClean="0">
                <a:latin typeface="+mn-ea"/>
              </a:rPr>
              <a:t>)</a:t>
            </a:r>
            <a:r>
              <a:rPr lang="zh-CN" altLang="zh-CN" sz="2000" b="1" smtClean="0">
                <a:latin typeface="+mn-ea"/>
              </a:rPr>
              <a:t>；当温度高于</a:t>
            </a:r>
            <a:r>
              <a:rPr lang="en-US" altLang="zh-CN" sz="2000" b="1" smtClean="0">
                <a:latin typeface="+mn-ea"/>
              </a:rPr>
              <a:t>90</a:t>
            </a:r>
            <a:r>
              <a:rPr lang="zh-CN" altLang="zh-CN" sz="2000" b="1" smtClean="0">
                <a:latin typeface="+mn-ea"/>
              </a:rPr>
              <a:t>℃时，则可结晶出蓝紫色的一水合物</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CoCl</a:t>
            </a:r>
            <a:r>
              <a:rPr lang="en-US" altLang="zh-CN" sz="2000" b="1" baseline="-25000" smtClean="0">
                <a:latin typeface="Times New Roman" panose="02020603050405020304" pitchFamily="18" charset="0"/>
                <a:cs typeface="Times New Roman" panose="02020603050405020304" pitchFamily="18" charset="0"/>
              </a:rPr>
              <a:t>2</a:t>
            </a:r>
            <a:r>
              <a:rPr lang="zh-CN" altLang="zh-CN"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en-US" altLang="zh-CN" sz="2000" b="1" smtClean="0">
                <a:latin typeface="+mn-ea"/>
              </a:rPr>
              <a:t>)</a:t>
            </a:r>
            <a:r>
              <a:rPr lang="zh-CN" altLang="en-US" sz="2000" b="1" smtClean="0">
                <a:latin typeface="+mn-ea"/>
              </a:rPr>
              <a:t>。</a:t>
            </a:r>
            <a:endParaRPr lang="en-US" altLang="zh-CN" sz="2000" b="1" smtClean="0">
              <a:latin typeface="+mn-ea"/>
            </a:endParaRPr>
          </a:p>
          <a:p>
            <a:pPr algn="just">
              <a:lnSpc>
                <a:spcPct val="150000"/>
              </a:lnSpc>
            </a:pPr>
            <a:r>
              <a:rPr lang="en-US" altLang="zh-CN" sz="2000" smtClean="0">
                <a:latin typeface="+mn-ea"/>
              </a:rPr>
              <a:t> </a:t>
            </a:r>
            <a:endParaRPr lang="zh-CN" altLang="en-US" sz="2000" smtClean="0">
              <a:latin typeface="+mn-ea"/>
            </a:endParaRPr>
          </a:p>
          <a:p>
            <a:pPr algn="just">
              <a:lnSpc>
                <a:spcPct val="150000"/>
              </a:lnSpc>
            </a:pPr>
            <a:endParaRPr lang="zh-CN" altLang="zh-CN" sz="2400" smtClean="0">
              <a:latin typeface="+mn-ea"/>
            </a:endParaRPr>
          </a:p>
        </p:txBody>
      </p:sp>
      <p:pic>
        <p:nvPicPr>
          <p:cNvPr id="4098" name="Picture 2"/>
          <p:cNvPicPr>
            <a:picLocks noChangeAspect="1" noChangeArrowheads="1"/>
          </p:cNvPicPr>
          <p:nvPr/>
        </p:nvPicPr>
        <p:blipFill>
          <a:blip r:embed="rId2"/>
          <a:stretch>
            <a:fillRect/>
          </a:stretch>
        </p:blipFill>
        <p:spPr bwMode="auto">
          <a:xfrm>
            <a:off x="6640702" y="0"/>
            <a:ext cx="2085975" cy="1943100"/>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1" y="1719618"/>
            <a:ext cx="9143999" cy="772519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钴的主要化合物及其性质</a:t>
            </a:r>
            <a:endParaRPr lang="en-US" altLang="zh-CN" sz="2400" smtClean="0">
              <a:latin typeface="+mn-ea"/>
            </a:endParaRPr>
          </a:p>
          <a:p>
            <a:pPr algn="just">
              <a:lnSpc>
                <a:spcPct val="200000"/>
              </a:lnSpc>
            </a:pPr>
            <a:r>
              <a:rPr lang="en-US" altLang="zh-CN" sz="2000" b="1" smtClean="0">
                <a:latin typeface="+mn-ea"/>
              </a:rPr>
              <a:t>•  (2)</a:t>
            </a:r>
            <a:r>
              <a:rPr lang="zh-CN" altLang="zh-CN" sz="2000" b="1" smtClean="0">
                <a:latin typeface="+mn-ea"/>
              </a:rPr>
              <a:t>氧化钴</a:t>
            </a:r>
            <a:r>
              <a:rPr lang="en-US" altLang="zh-CN" sz="2000" b="1" smtClean="0">
                <a:latin typeface="+mn-ea"/>
              </a:rPr>
              <a:t>(</a:t>
            </a:r>
            <a:r>
              <a:rPr lang="en-US" altLang="zh-CN" sz="2000" b="1" err="1" smtClean="0">
                <a:latin typeface="Times New Roman" panose="02020603050405020304" pitchFamily="18" charset="0"/>
                <a:cs typeface="Times New Roman" panose="02020603050405020304" pitchFamily="18" charset="0"/>
              </a:rPr>
              <a:t>CoO</a:t>
            </a:r>
            <a:r>
              <a:rPr lang="en-US" altLang="zh-CN" sz="2000" b="1" smtClean="0">
                <a:latin typeface="+mn-ea"/>
              </a:rPr>
              <a:t>)</a:t>
            </a:r>
            <a:r>
              <a:rPr lang="zh-CN" altLang="zh-CN" sz="2000" b="1" smtClean="0">
                <a:latin typeface="+mn-ea"/>
              </a:rPr>
              <a:t>。将金属钴在空气或水蒸气中加热或将氢氧化钴、碳酸钴或硝酸钴热分解，都可以得到橄榄绿色粉末状的氧化钴。它具有氯化钠晶格，在低于</a:t>
            </a:r>
            <a:r>
              <a:rPr lang="en-US" altLang="zh-CN" sz="2000" b="1" smtClean="0">
                <a:latin typeface="+mn-ea"/>
              </a:rPr>
              <a:t>19</a:t>
            </a:r>
            <a:r>
              <a:rPr lang="zh-CN" altLang="zh-CN" sz="2000" b="1" smtClean="0">
                <a:latin typeface="+mn-ea"/>
              </a:rPr>
              <a:t>℃时是反铁磁性物质。在氧气中加热至高于</a:t>
            </a:r>
            <a:r>
              <a:rPr lang="en-US" altLang="zh-CN" sz="2000" b="1" smtClean="0">
                <a:latin typeface="+mn-ea"/>
              </a:rPr>
              <a:t>400</a:t>
            </a:r>
            <a:r>
              <a:rPr lang="zh-CN" altLang="zh-CN" sz="2000" b="1" smtClean="0">
                <a:latin typeface="+mn-ea"/>
              </a:rPr>
              <a:t>℃时，</a:t>
            </a:r>
            <a:r>
              <a:rPr lang="zh-CN" altLang="zh-CN" sz="2000" b="1" smtClean="0">
                <a:solidFill>
                  <a:srgbClr val="FF0000"/>
                </a:solidFill>
                <a:latin typeface="+mn-ea"/>
              </a:rPr>
              <a:t>可得到黑色的四氧化三钴</a:t>
            </a:r>
            <a:r>
              <a:rPr lang="en-US" altLang="zh-CN" sz="2000" b="1" smtClean="0">
                <a:solidFill>
                  <a:srgbClr val="FF0000"/>
                </a:solidFill>
                <a:latin typeface="+mn-ea"/>
              </a:rPr>
              <a:t>(</a:t>
            </a:r>
            <a:r>
              <a:rPr lang="en-US" altLang="zh-CN" sz="2000" b="1" smtClean="0">
                <a:solidFill>
                  <a:srgbClr val="FF0000"/>
                </a:solidFill>
                <a:latin typeface="Times New Roman" panose="02020603050405020304" pitchFamily="18" charset="0"/>
                <a:cs typeface="Times New Roman" panose="02020603050405020304" pitchFamily="18" charset="0"/>
              </a:rPr>
              <a:t>Co</a:t>
            </a:r>
            <a:r>
              <a:rPr lang="en-US" altLang="zh-CN" sz="2000" b="1" baseline="-25000" smtClean="0">
                <a:solidFill>
                  <a:srgbClr val="FF0000"/>
                </a:solidFill>
                <a:latin typeface="Times New Roman" panose="02020603050405020304" pitchFamily="18" charset="0"/>
                <a:cs typeface="Times New Roman" panose="02020603050405020304" pitchFamily="18" charset="0"/>
              </a:rPr>
              <a:t>3</a:t>
            </a:r>
            <a:r>
              <a:rPr lang="en-US" altLang="zh-CN" sz="2000" b="1" smtClean="0">
                <a:solidFill>
                  <a:srgbClr val="FF0000"/>
                </a:solidFill>
                <a:latin typeface="Times New Roman" panose="02020603050405020304" pitchFamily="18" charset="0"/>
                <a:cs typeface="Times New Roman" panose="02020603050405020304" pitchFamily="18" charset="0"/>
              </a:rPr>
              <a:t>O</a:t>
            </a:r>
            <a:r>
              <a:rPr lang="en-US" altLang="zh-CN" sz="2000" b="1" baseline="-25000" smtClean="0">
                <a:solidFill>
                  <a:srgbClr val="FF0000"/>
                </a:solidFill>
                <a:latin typeface="Times New Roman" panose="02020603050405020304" pitchFamily="18" charset="0"/>
                <a:cs typeface="Times New Roman" panose="02020603050405020304" pitchFamily="18" charset="0"/>
              </a:rPr>
              <a:t>4</a:t>
            </a:r>
            <a:r>
              <a:rPr lang="en-US" altLang="zh-CN" sz="2000" b="1" smtClean="0">
                <a:solidFill>
                  <a:srgbClr val="FF0000"/>
                </a:solidFill>
                <a:latin typeface="+mn-ea"/>
              </a:rPr>
              <a:t>)</a:t>
            </a:r>
            <a:r>
              <a:rPr lang="zh-CN" altLang="zh-CN" sz="2000" b="1" smtClean="0">
                <a:solidFill>
                  <a:srgbClr val="FF0000"/>
                </a:solidFill>
                <a:latin typeface="+mn-ea"/>
              </a:rPr>
              <a:t>，这个氧化物与磁性氧化铁</a:t>
            </a:r>
            <a:r>
              <a:rPr lang="en-US" altLang="zh-CN" sz="2000" b="1" smtClean="0">
                <a:solidFill>
                  <a:srgbClr val="FF0000"/>
                </a:solidFill>
                <a:latin typeface="+mn-ea"/>
              </a:rPr>
              <a:t>(</a:t>
            </a:r>
            <a:r>
              <a:rPr lang="en-US" altLang="zh-CN" sz="2000" b="1" smtClean="0">
                <a:solidFill>
                  <a:srgbClr val="FF0000"/>
                </a:solidFill>
                <a:latin typeface="Times New Roman" panose="02020603050405020304" pitchFamily="18" charset="0"/>
                <a:cs typeface="Times New Roman" panose="02020603050405020304" pitchFamily="18" charset="0"/>
              </a:rPr>
              <a:t>Fe</a:t>
            </a:r>
            <a:r>
              <a:rPr lang="en-US" altLang="zh-CN" sz="2000" b="1" baseline="-25000" smtClean="0">
                <a:solidFill>
                  <a:srgbClr val="FF0000"/>
                </a:solidFill>
                <a:latin typeface="Times New Roman" panose="02020603050405020304" pitchFamily="18" charset="0"/>
                <a:cs typeface="Times New Roman" panose="02020603050405020304" pitchFamily="18" charset="0"/>
              </a:rPr>
              <a:t>3</a:t>
            </a:r>
            <a:r>
              <a:rPr lang="en-US" altLang="zh-CN" sz="2000" b="1" smtClean="0">
                <a:solidFill>
                  <a:srgbClr val="FF0000"/>
                </a:solidFill>
                <a:latin typeface="Times New Roman" panose="02020603050405020304" pitchFamily="18" charset="0"/>
                <a:cs typeface="Times New Roman" panose="02020603050405020304" pitchFamily="18" charset="0"/>
              </a:rPr>
              <a:t>O</a:t>
            </a:r>
            <a:r>
              <a:rPr lang="en-US" altLang="zh-CN" sz="2000" b="1" baseline="-25000" smtClean="0">
                <a:solidFill>
                  <a:srgbClr val="FF0000"/>
                </a:solidFill>
                <a:latin typeface="Times New Roman" panose="02020603050405020304" pitchFamily="18" charset="0"/>
                <a:cs typeface="Times New Roman" panose="02020603050405020304" pitchFamily="18" charset="0"/>
              </a:rPr>
              <a:t>4</a:t>
            </a:r>
            <a:r>
              <a:rPr lang="en-US" altLang="zh-CN" sz="2000" b="1" smtClean="0">
                <a:solidFill>
                  <a:srgbClr val="FF0000"/>
                </a:solidFill>
                <a:latin typeface="+mn-ea"/>
              </a:rPr>
              <a:t>)</a:t>
            </a:r>
            <a:r>
              <a:rPr lang="zh-CN" altLang="zh-CN" sz="2000" b="1" smtClean="0">
                <a:solidFill>
                  <a:srgbClr val="FF0000"/>
                </a:solidFill>
                <a:latin typeface="+mn-ea"/>
              </a:rPr>
              <a:t>异质同晶。这两种氧化物都容易被氢或炭还原成金属</a:t>
            </a:r>
            <a:r>
              <a:rPr lang="zh-CN" altLang="en-US" sz="2000" b="1" smtClean="0">
                <a:solidFill>
                  <a:srgbClr val="FF0000"/>
                </a:solidFill>
                <a:latin typeface="+mn-ea"/>
              </a:rPr>
              <a:t>。</a:t>
            </a:r>
            <a:r>
              <a:rPr lang="en-US" altLang="zh-CN" sz="2000" smtClean="0"/>
              <a:t> </a:t>
            </a:r>
          </a:p>
          <a:p>
            <a:pPr algn="just">
              <a:lnSpc>
                <a:spcPct val="200000"/>
              </a:lnSpc>
            </a:pPr>
            <a:endParaRPr lang="en-US" altLang="zh-CN" sz="2000" b="1" smtClean="0">
              <a:solidFill>
                <a:srgbClr val="FF0000"/>
              </a:solidFill>
              <a:latin typeface="+mn-ea"/>
            </a:endParaRPr>
          </a:p>
          <a:p>
            <a:pPr algn="just">
              <a:lnSpc>
                <a:spcPct val="200000"/>
              </a:lnSpc>
            </a:pPr>
            <a:endParaRPr lang="en-US" altLang="zh-CN" sz="2000" b="1" smtClean="0">
              <a:solidFill>
                <a:srgbClr val="FF0000"/>
              </a:solidFill>
              <a:latin typeface="+mn-ea"/>
            </a:endParaRPr>
          </a:p>
          <a:p>
            <a:pPr algn="just">
              <a:lnSpc>
                <a:spcPct val="200000"/>
              </a:lnSpc>
            </a:pPr>
            <a:endParaRPr lang="en-US" altLang="zh-CN" sz="2000" b="1" smtClean="0">
              <a:solidFill>
                <a:srgbClr val="FF0000"/>
              </a:solidFill>
              <a:latin typeface="+mn-ea"/>
            </a:endParaRPr>
          </a:p>
          <a:p>
            <a:pPr algn="just">
              <a:lnSpc>
                <a:spcPct val="200000"/>
              </a:lnSpc>
            </a:pPr>
            <a:endParaRPr lang="en-US" altLang="zh-CN" sz="2000" b="1" smtClean="0">
              <a:solidFill>
                <a:srgbClr val="FF0000"/>
              </a:solidFill>
              <a:latin typeface="+mn-ea"/>
            </a:endParaRPr>
          </a:p>
          <a:p>
            <a:pPr algn="just">
              <a:lnSpc>
                <a:spcPct val="200000"/>
              </a:lnSpc>
            </a:pPr>
            <a:r>
              <a:rPr lang="en-US" altLang="zh-CN" sz="2000" b="1" smtClean="0">
                <a:latin typeface="+mn-ea"/>
              </a:rPr>
              <a:t> </a:t>
            </a:r>
            <a:endParaRPr lang="zh-CN" altLang="en-US" sz="2000" b="1" smtClean="0">
              <a:latin typeface="+mn-ea"/>
            </a:endParaRPr>
          </a:p>
          <a:p>
            <a:pPr algn="just">
              <a:lnSpc>
                <a:spcPct val="200000"/>
              </a:lnSpc>
            </a:pPr>
            <a:endParaRPr lang="zh-CN" altLang="zh-CN" sz="2400" smtClean="0">
              <a:latin typeface="+mn-ea"/>
            </a:endParaRPr>
          </a:p>
        </p:txBody>
      </p:sp>
      <p:pic>
        <p:nvPicPr>
          <p:cNvPr id="5122" name="Picture 2"/>
          <p:cNvPicPr>
            <a:picLocks noChangeAspect="1" noChangeArrowheads="1"/>
          </p:cNvPicPr>
          <p:nvPr/>
        </p:nvPicPr>
        <p:blipFill>
          <a:blip r:embed="rId2"/>
          <a:stretch>
            <a:fillRect/>
          </a:stretch>
        </p:blipFill>
        <p:spPr bwMode="auto">
          <a:xfrm>
            <a:off x="6300148" y="359889"/>
            <a:ext cx="2057400" cy="1552575"/>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1" y="1719618"/>
            <a:ext cx="9143999" cy="73558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钴的主要化合物及其性质</a:t>
            </a:r>
            <a:endParaRPr lang="en-US" altLang="zh-CN" sz="2400" b="1" smtClean="0">
              <a:latin typeface="+mn-ea"/>
            </a:endParaRPr>
          </a:p>
          <a:p>
            <a:pPr algn="just"/>
            <a:endParaRPr lang="en-US" altLang="zh-CN" sz="2400" smtClean="0">
              <a:latin typeface="+mn-ea"/>
            </a:endParaRPr>
          </a:p>
          <a:p>
            <a:pPr>
              <a:lnSpc>
                <a:spcPct val="150000"/>
              </a:lnSpc>
            </a:pPr>
            <a:r>
              <a:rPr lang="en-US" altLang="zh-CN" sz="2000" b="1" smtClean="0">
                <a:latin typeface="+mn-ea"/>
              </a:rPr>
              <a:t>•  (3)</a:t>
            </a:r>
            <a:r>
              <a:rPr lang="zh-CN" altLang="zh-CN" sz="2000" b="1" smtClean="0">
                <a:latin typeface="+mn-ea"/>
              </a:rPr>
              <a:t>氢氧化钴</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Co(OH)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mn-ea"/>
              </a:rPr>
              <a:t>)</a:t>
            </a:r>
            <a:r>
              <a:rPr lang="zh-CN" altLang="zh-CN" sz="2000" b="1" smtClean="0">
                <a:latin typeface="+mn-ea"/>
              </a:rPr>
              <a:t>。</a:t>
            </a:r>
            <a:r>
              <a:rPr lang="zh-CN" altLang="en-US" sz="2000" b="1" smtClean="0"/>
              <a:t>一般为玫瑰红色单斜或四方晶系结晶体，不溶于水，但能溶于酸和强碱及铵盐溶液。密度约为</a:t>
            </a:r>
            <a:r>
              <a:rPr lang="en-US" altLang="zh-CN" sz="2000" b="1" smtClean="0"/>
              <a:t>3.6g/cm3</a:t>
            </a:r>
            <a:r>
              <a:rPr lang="zh-CN" altLang="en-US" sz="2000" b="1" smtClean="0"/>
              <a:t>。熔点</a:t>
            </a:r>
            <a:r>
              <a:rPr lang="en-US" altLang="zh-CN" sz="2000" b="1" smtClean="0"/>
              <a:t>1100-1200℃</a:t>
            </a:r>
            <a:r>
              <a:rPr lang="zh-CN" altLang="en-US" sz="2000" b="1" smtClean="0"/>
              <a:t>，</a:t>
            </a:r>
            <a:r>
              <a:rPr lang="zh-CN" altLang="en-US" sz="2000" b="1" smtClean="0">
                <a:solidFill>
                  <a:srgbClr val="FF0000"/>
                </a:solidFill>
              </a:rPr>
              <a:t>为两性氢氧化物。</a:t>
            </a:r>
          </a:p>
          <a:p>
            <a:pPr>
              <a:lnSpc>
                <a:spcPct val="150000"/>
              </a:lnSpc>
            </a:pPr>
            <a:r>
              <a:rPr lang="zh-CN" altLang="en-US" sz="2000" b="1" smtClean="0"/>
              <a:t>主要用作</a:t>
            </a:r>
            <a:r>
              <a:rPr lang="zh-CN" altLang="en-US" sz="2000" b="1" smtClean="0">
                <a:solidFill>
                  <a:schemeClr val="accent1"/>
                </a:solidFill>
              </a:rPr>
              <a:t>玻璃和搪瓷的着色剂、制取其他钴化合物的原料，以及清漆和涂料的干燥剂。</a:t>
            </a:r>
          </a:p>
          <a:p>
            <a:pPr>
              <a:lnSpc>
                <a:spcPct val="150000"/>
              </a:lnSpc>
            </a:pPr>
            <a:r>
              <a:rPr lang="zh-CN" altLang="en-US" sz="2000" b="1" smtClean="0"/>
              <a:t>通常可在氯化钴溶液或硫酸钴溶液中用过量氢氧化钠溶液中和制得，主要反应如下：</a:t>
            </a:r>
          </a:p>
          <a:p>
            <a:pPr algn="ctr">
              <a:lnSpc>
                <a:spcPct val="150000"/>
              </a:lnSpc>
            </a:pPr>
            <a:r>
              <a:rPr lang="en-US" altLang="zh-CN" sz="2000" b="1" smtClean="0"/>
              <a:t>CoCl</a:t>
            </a:r>
            <a:r>
              <a:rPr lang="en-US" altLang="zh-CN" sz="2000" b="1" baseline="-25000" smtClean="0"/>
              <a:t>2</a:t>
            </a:r>
            <a:r>
              <a:rPr lang="en-US" altLang="zh-CN" sz="2000" b="1" smtClean="0"/>
              <a:t>+2NaOH=Co(OH)</a:t>
            </a:r>
            <a:r>
              <a:rPr lang="en-US" altLang="zh-CN" sz="2000" b="1" baseline="-25000" smtClean="0"/>
              <a:t>2</a:t>
            </a:r>
            <a:r>
              <a:rPr lang="en-US" altLang="zh-CN" sz="2000" b="1" smtClean="0"/>
              <a:t>↓(</a:t>
            </a:r>
            <a:r>
              <a:rPr lang="zh-CN" altLang="en-US" sz="2000" b="1" smtClean="0"/>
              <a:t>粉红色沉淀</a:t>
            </a:r>
            <a:r>
              <a:rPr lang="en-US" altLang="zh-CN" sz="2000" b="1" smtClean="0"/>
              <a:t>)+2NaCl</a:t>
            </a:r>
          </a:p>
          <a:p>
            <a:pPr algn="ctr">
              <a:lnSpc>
                <a:spcPct val="150000"/>
              </a:lnSpc>
            </a:pPr>
            <a:r>
              <a:rPr lang="en-US" altLang="zh-CN" sz="2000" b="1" smtClean="0"/>
              <a:t>CoSO</a:t>
            </a:r>
            <a:r>
              <a:rPr lang="en-US" altLang="zh-CN" sz="2000" b="1" baseline="-25000" smtClean="0"/>
              <a:t>4</a:t>
            </a:r>
            <a:r>
              <a:rPr lang="en-US" altLang="zh-CN" sz="2000" b="1" smtClean="0"/>
              <a:t>+2NaOH+=Co(OH)</a:t>
            </a:r>
            <a:r>
              <a:rPr lang="en-US" altLang="zh-CN" sz="2000" b="1" baseline="-25000" smtClean="0"/>
              <a:t>2</a:t>
            </a:r>
            <a:r>
              <a:rPr lang="en-US" altLang="zh-CN" sz="2000" b="1" smtClean="0"/>
              <a:t>↓(</a:t>
            </a:r>
            <a:r>
              <a:rPr lang="zh-CN" altLang="en-US" sz="2000" b="1" smtClean="0"/>
              <a:t>粉红色沉淀</a:t>
            </a:r>
            <a:r>
              <a:rPr lang="en-US" altLang="zh-CN" sz="2000" b="1" smtClean="0"/>
              <a:t>)+Na</a:t>
            </a:r>
            <a:r>
              <a:rPr lang="en-US" altLang="zh-CN" sz="2000" b="1" baseline="-25000" smtClean="0"/>
              <a:t>2</a:t>
            </a:r>
            <a:r>
              <a:rPr lang="en-US" altLang="zh-CN" sz="2000" b="1" smtClean="0"/>
              <a:t>SO</a:t>
            </a:r>
            <a:r>
              <a:rPr lang="en-US" altLang="zh-CN" sz="2000" b="1" baseline="-25000" smtClean="0"/>
              <a:t>4</a:t>
            </a:r>
            <a:endParaRPr lang="en-US" altLang="zh-CN" sz="2000" b="1" smtClean="0"/>
          </a:p>
          <a:p>
            <a:pPr algn="just">
              <a:lnSpc>
                <a:spcPct val="150000"/>
              </a:lnSpc>
            </a:pPr>
            <a:endParaRPr lang="zh-CN" altLang="zh-CN" sz="2000" b="1" smtClean="0">
              <a:solidFill>
                <a:srgbClr val="FF0000"/>
              </a:solidFill>
              <a:latin typeface="+mn-ea"/>
            </a:endParaRPr>
          </a:p>
          <a:p>
            <a:pPr algn="just"/>
            <a:endParaRPr lang="en-US" altLang="zh-CN" sz="2000" b="1" smtClean="0">
              <a:solidFill>
                <a:srgbClr val="FF0000"/>
              </a:solidFill>
              <a:latin typeface="+mn-ea"/>
            </a:endParaRPr>
          </a:p>
          <a:p>
            <a:pPr algn="just"/>
            <a:endParaRPr lang="en-US" altLang="zh-CN" sz="2000" b="1" smtClean="0">
              <a:solidFill>
                <a:srgbClr val="FF0000"/>
              </a:solidFill>
              <a:latin typeface="+mn-ea"/>
            </a:endParaRPr>
          </a:p>
          <a:p>
            <a:pPr algn="just"/>
            <a:endParaRPr lang="en-US" altLang="zh-CN" sz="2000" b="1" smtClean="0">
              <a:solidFill>
                <a:srgbClr val="FF0000"/>
              </a:solidFill>
              <a:latin typeface="+mn-ea"/>
            </a:endParaRPr>
          </a:p>
          <a:p>
            <a:pPr algn="just"/>
            <a:endParaRPr lang="en-US" altLang="zh-CN" sz="2000" b="1" smtClean="0">
              <a:solidFill>
                <a:srgbClr val="FF0000"/>
              </a:solidFill>
              <a:latin typeface="+mn-ea"/>
            </a:endParaRPr>
          </a:p>
          <a:p>
            <a:pPr algn="just"/>
            <a:r>
              <a:rPr lang="en-US" altLang="zh-CN" sz="2000" b="1" smtClean="0">
                <a:latin typeface="+mn-ea"/>
              </a:rPr>
              <a:t> </a:t>
            </a:r>
            <a:endParaRPr lang="zh-CN" altLang="en-US" sz="2000" b="1" smtClean="0">
              <a:latin typeface="+mn-ea"/>
            </a:endParaRPr>
          </a:p>
          <a:p>
            <a:pPr algn="just"/>
            <a:endParaRPr lang="zh-CN" altLang="zh-CN" sz="2400" smtClean="0">
              <a:latin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0" y="1528550"/>
            <a:ext cx="8898341" cy="7048083"/>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钴的主要化合物及其性质</a:t>
            </a:r>
            <a:endParaRPr lang="en-US" altLang="zh-CN" sz="2400" smtClean="0">
              <a:latin typeface="+mn-ea"/>
            </a:endParaRPr>
          </a:p>
          <a:p>
            <a:pPr algn="just">
              <a:lnSpc>
                <a:spcPct val="200000"/>
              </a:lnSpc>
            </a:pPr>
            <a:r>
              <a:rPr lang="en-US" altLang="zh-CN" sz="2000" b="1" smtClean="0">
                <a:latin typeface="+mn-ea"/>
              </a:rPr>
              <a:t>•  (4)</a:t>
            </a:r>
            <a:r>
              <a:rPr lang="zh-CN" altLang="zh-CN" sz="2000" b="1" smtClean="0">
                <a:latin typeface="+mn-ea"/>
              </a:rPr>
              <a:t>硫化钴</a:t>
            </a:r>
            <a:r>
              <a:rPr lang="en-US" altLang="zh-CN" sz="2000" b="1" smtClean="0">
                <a:latin typeface="+mn-ea"/>
              </a:rPr>
              <a:t>(</a:t>
            </a:r>
            <a:r>
              <a:rPr lang="en-US" altLang="zh-CN" sz="2000" b="1" err="1" smtClean="0">
                <a:latin typeface="Times New Roman" panose="02020603050405020304" pitchFamily="18" charset="0"/>
                <a:cs typeface="Times New Roman" panose="02020603050405020304" pitchFamily="18" charset="0"/>
              </a:rPr>
              <a:t>CoO</a:t>
            </a:r>
            <a:r>
              <a:rPr lang="en-US" altLang="zh-CN" sz="2000" b="1" smtClean="0">
                <a:latin typeface="+mn-ea"/>
              </a:rPr>
              <a:t>)</a:t>
            </a:r>
            <a:r>
              <a:rPr lang="zh-CN" altLang="zh-CN" sz="2000" b="1" smtClean="0">
                <a:latin typeface="+mn-ea"/>
              </a:rPr>
              <a:t>。用硫化钠处理钴盐</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a:t>
            </a:r>
            <a:r>
              <a:rPr lang="en-US" altLang="zh-CN" sz="2000" b="1" baseline="30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a:t>
            </a:r>
            <a:r>
              <a:rPr lang="zh-CN" altLang="zh-CN" sz="2000" b="1" smtClean="0">
                <a:latin typeface="+mn-ea"/>
              </a:rPr>
              <a:t>溶液得到的黑色沉淀。</a:t>
            </a:r>
            <a:r>
              <a:rPr lang="en-US" altLang="zh-CN" sz="2000" smtClean="0"/>
              <a:t> </a:t>
            </a:r>
          </a:p>
          <a:p>
            <a:pPr algn="just">
              <a:lnSpc>
                <a:spcPct val="200000"/>
              </a:lnSpc>
            </a:pPr>
            <a:r>
              <a:rPr lang="en-US" altLang="zh-CN" sz="2000" b="1" smtClean="0">
                <a:latin typeface="+mn-ea"/>
              </a:rPr>
              <a:t>•  (5)</a:t>
            </a:r>
            <a:r>
              <a:rPr lang="zh-CN" altLang="zh-CN" sz="2000" b="1" smtClean="0">
                <a:latin typeface="+mn-ea"/>
              </a:rPr>
              <a:t>碳酸钴</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CoCO</a:t>
            </a:r>
            <a:r>
              <a:rPr lang="en-US" altLang="zh-CN" sz="2000" b="1" baseline="-25000" smtClean="0">
                <a:latin typeface="Times New Roman" panose="02020603050405020304" pitchFamily="18" charset="0"/>
                <a:cs typeface="Times New Roman" panose="02020603050405020304" pitchFamily="18" charset="0"/>
              </a:rPr>
              <a:t>3</a:t>
            </a:r>
            <a:r>
              <a:rPr lang="en-US" altLang="zh-CN" sz="2000" b="1" smtClean="0">
                <a:latin typeface="+mn-ea"/>
              </a:rPr>
              <a:t>)</a:t>
            </a:r>
            <a:r>
              <a:rPr lang="zh-CN" altLang="zh-CN" sz="2000" b="1" smtClean="0">
                <a:latin typeface="+mn-ea"/>
              </a:rPr>
              <a:t>。碳酸钴在自然界中以菱钴矿出现。在二氧化碳气氛中，令碱金属酸式碳酸盐作用于钴盐</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a:t>
            </a:r>
            <a:r>
              <a:rPr lang="en-US" altLang="zh-CN" sz="2000" b="1" baseline="30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a:t>
            </a:r>
            <a:r>
              <a:rPr lang="zh-CN" altLang="zh-CN" sz="2000" b="1" smtClean="0">
                <a:latin typeface="+mn-ea"/>
              </a:rPr>
              <a:t>的水溶液，可以沉淀出紫红色的六水合碳酸钴</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CoCO</a:t>
            </a:r>
            <a:r>
              <a:rPr lang="en-US" altLang="zh-CN" sz="2000" b="1" baseline="-25000" smtClean="0">
                <a:latin typeface="Times New Roman" panose="02020603050405020304" pitchFamily="18" charset="0"/>
                <a:cs typeface="Times New Roman" panose="02020603050405020304" pitchFamily="18" charset="0"/>
              </a:rPr>
              <a:t>3</a:t>
            </a:r>
            <a:r>
              <a:rPr lang="zh-CN" altLang="zh-CN"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6 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en-US" altLang="zh-CN" sz="2000" b="1" smtClean="0">
                <a:latin typeface="+mn-ea"/>
              </a:rPr>
              <a:t>)</a:t>
            </a:r>
            <a:r>
              <a:rPr lang="zh-CN" altLang="zh-CN" sz="2000" b="1" smtClean="0">
                <a:latin typeface="+mn-ea"/>
              </a:rPr>
              <a:t>。未用二氧化碳气氛时，在上述反应中将沉淀出碱式碳酸盐。</a:t>
            </a:r>
            <a:r>
              <a:rPr lang="en-US" altLang="zh-CN" sz="2000" smtClean="0"/>
              <a:t> </a:t>
            </a: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0" y="1542198"/>
            <a:ext cx="8898341" cy="7509748"/>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钴的主要化合物及其性质</a:t>
            </a:r>
            <a:endParaRPr lang="en-US" altLang="zh-CN" sz="2400" smtClean="0">
              <a:latin typeface="+mn-ea"/>
            </a:endParaRPr>
          </a:p>
          <a:p>
            <a:pPr>
              <a:lnSpc>
                <a:spcPct val="200000"/>
              </a:lnSpc>
            </a:pPr>
            <a:r>
              <a:rPr lang="en-US" altLang="zh-CN" sz="2000" b="1" smtClean="0">
                <a:latin typeface="+mn-ea"/>
              </a:rPr>
              <a:t>•  (6)</a:t>
            </a:r>
            <a:r>
              <a:rPr lang="zh-CN" altLang="zh-CN" sz="2000" b="1" smtClean="0">
                <a:latin typeface="+mn-ea"/>
              </a:rPr>
              <a:t>草酸钴</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CoC</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en-US" altLang="zh-CN" sz="2000" b="1" baseline="-25000" smtClean="0">
                <a:latin typeface="Times New Roman" panose="02020603050405020304" pitchFamily="18" charset="0"/>
                <a:cs typeface="Times New Roman" panose="02020603050405020304" pitchFamily="18" charset="0"/>
              </a:rPr>
              <a:t>4</a:t>
            </a:r>
            <a:r>
              <a:rPr lang="en-US" altLang="zh-CN" sz="2000" b="1" smtClean="0">
                <a:latin typeface="+mn-ea"/>
              </a:rPr>
              <a:t>)</a:t>
            </a:r>
            <a:r>
              <a:rPr lang="zh-CN" altLang="zh-CN" sz="2000" b="1" smtClean="0">
                <a:latin typeface="+mn-ea"/>
              </a:rPr>
              <a:t>。</a:t>
            </a:r>
            <a:r>
              <a:rPr lang="zh-CN" altLang="en-US" sz="2000" b="1" smtClean="0"/>
              <a:t>草酸钴性状为浅粉红色粉末，化学药品。</a:t>
            </a:r>
            <a:r>
              <a:rPr lang="zh-CN" altLang="en-US" sz="2000" b="1" smtClean="0">
                <a:solidFill>
                  <a:schemeClr val="accent1"/>
                </a:solidFill>
              </a:rPr>
              <a:t>主要用作制氧化钴和金属钴的原料，也可用作制取其它钴化合物、钴有机催化剂、指示剂。</a:t>
            </a:r>
          </a:p>
          <a:p>
            <a:pPr>
              <a:lnSpc>
                <a:spcPct val="200000"/>
              </a:lnSpc>
            </a:pPr>
            <a:r>
              <a:rPr lang="zh-CN" altLang="en-US" sz="2000" b="1" smtClean="0"/>
              <a:t>通常可在氯化钴溶液或硫酸钴溶液中用草酸铵溶液沉淀制得，主要反应如下：</a:t>
            </a:r>
          </a:p>
          <a:p>
            <a:pPr algn="ctr">
              <a:lnSpc>
                <a:spcPct val="200000"/>
              </a:lnSpc>
            </a:pPr>
            <a:r>
              <a:rPr lang="en-US" altLang="zh-CN" sz="2000" b="1" smtClean="0">
                <a:solidFill>
                  <a:srgbClr val="FF0000"/>
                </a:solidFill>
              </a:rPr>
              <a:t>(NH₄)₂C₂O₄+CoCl₂=CoC₂O₄+2NH</a:t>
            </a:r>
            <a:r>
              <a:rPr lang="en-US" altLang="zh-CN" sz="2000" b="1" baseline="-25000" smtClean="0">
                <a:solidFill>
                  <a:srgbClr val="FF0000"/>
                </a:solidFill>
              </a:rPr>
              <a:t>4</a:t>
            </a:r>
            <a:r>
              <a:rPr lang="en-US" altLang="zh-CN" sz="2000" b="1" smtClean="0">
                <a:solidFill>
                  <a:srgbClr val="FF0000"/>
                </a:solidFill>
              </a:rPr>
              <a:t>Cl</a:t>
            </a:r>
          </a:p>
          <a:p>
            <a:pPr algn="just">
              <a:lnSpc>
                <a:spcPct val="150000"/>
              </a:lnSpc>
            </a:pPr>
            <a:endParaRPr lang="en-US" altLang="zh-CN" sz="2000" smtClean="0"/>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pic>
        <p:nvPicPr>
          <p:cNvPr id="7170" name="Picture 2"/>
          <p:cNvPicPr>
            <a:picLocks noChangeAspect="1" noChangeArrowheads="1"/>
          </p:cNvPicPr>
          <p:nvPr/>
        </p:nvPicPr>
        <p:blipFill>
          <a:blip r:embed="rId2"/>
          <a:stretch>
            <a:fillRect/>
          </a:stretch>
        </p:blipFill>
        <p:spPr bwMode="auto">
          <a:xfrm>
            <a:off x="6140498" y="400264"/>
            <a:ext cx="2677010" cy="1510423"/>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1.1.1</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钴及其化合物的性质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27" name="Freeform 13"/>
          <p:cNvSpPr>
            <a:spLocks noEditPoints="1"/>
          </p:cNvSpPr>
          <p:nvPr/>
        </p:nvSpPr>
        <p:spPr bwMode="auto">
          <a:xfrm>
            <a:off x="693075" y="1186919"/>
            <a:ext cx="570193" cy="606660"/>
          </a:xfrm>
          <a:custGeom>
            <a:gdLst>
              <a:gd name="T0" fmla="*/ 40 w 70"/>
              <a:gd name="T1" fmla="*/ 42 h 74"/>
              <a:gd name="T2" fmla="*/ 41 w 70"/>
              <a:gd name="T3" fmla="*/ 48 h 74"/>
              <a:gd name="T4" fmla="*/ 37 w 70"/>
              <a:gd name="T5" fmla="*/ 59 h 74"/>
              <a:gd name="T6" fmla="*/ 29 w 70"/>
              <a:gd name="T7" fmla="*/ 69 h 74"/>
              <a:gd name="T8" fmla="*/ 18 w 70"/>
              <a:gd name="T9" fmla="*/ 74 h 74"/>
              <a:gd name="T10" fmla="*/ 6 w 70"/>
              <a:gd name="T11" fmla="*/ 70 h 74"/>
              <a:gd name="T12" fmla="*/ 6 w 70"/>
              <a:gd name="T13" fmla="*/ 70 h 74"/>
              <a:gd name="T14" fmla="*/ 1 w 70"/>
              <a:gd name="T15" fmla="*/ 59 h 74"/>
              <a:gd name="T16" fmla="*/ 5 w 70"/>
              <a:gd name="T17" fmla="*/ 47 h 74"/>
              <a:gd name="T18" fmla="*/ 13 w 70"/>
              <a:gd name="T19" fmla="*/ 38 h 74"/>
              <a:gd name="T20" fmla="*/ 24 w 70"/>
              <a:gd name="T21" fmla="*/ 33 h 74"/>
              <a:gd name="T22" fmla="*/ 30 w 70"/>
              <a:gd name="T23" fmla="*/ 33 h 74"/>
              <a:gd name="T24" fmla="*/ 23 w 70"/>
              <a:gd name="T25" fmla="*/ 42 h 74"/>
              <a:gd name="T26" fmla="*/ 19 w 70"/>
              <a:gd name="T27" fmla="*/ 44 h 74"/>
              <a:gd name="T28" fmla="*/ 11 w 70"/>
              <a:gd name="T29" fmla="*/ 53 h 74"/>
              <a:gd name="T30" fmla="*/ 9 w 70"/>
              <a:gd name="T31" fmla="*/ 58 h 74"/>
              <a:gd name="T32" fmla="*/ 12 w 70"/>
              <a:gd name="T33" fmla="*/ 64 h 74"/>
              <a:gd name="T34" fmla="*/ 12 w 70"/>
              <a:gd name="T35" fmla="*/ 64 h 74"/>
              <a:gd name="T36" fmla="*/ 17 w 70"/>
              <a:gd name="T37" fmla="*/ 65 h 74"/>
              <a:gd name="T38" fmla="*/ 23 w 70"/>
              <a:gd name="T39" fmla="*/ 63 h 74"/>
              <a:gd name="T40" fmla="*/ 31 w 70"/>
              <a:gd name="T41" fmla="*/ 54 h 74"/>
              <a:gd name="T42" fmla="*/ 32 w 70"/>
              <a:gd name="T43" fmla="*/ 50 h 74"/>
              <a:gd name="T44" fmla="*/ 40 w 70"/>
              <a:gd name="T45" fmla="*/ 42 h 74"/>
              <a:gd name="T46" fmla="*/ 64 w 70"/>
              <a:gd name="T47" fmla="*/ 4 h 74"/>
              <a:gd name="T48" fmla="*/ 52 w 70"/>
              <a:gd name="T49" fmla="*/ 0 h 74"/>
              <a:gd name="T50" fmla="*/ 41 w 70"/>
              <a:gd name="T51" fmla="*/ 5 h 74"/>
              <a:gd name="T52" fmla="*/ 33 w 70"/>
              <a:gd name="T53" fmla="*/ 15 h 74"/>
              <a:gd name="T54" fmla="*/ 29 w 70"/>
              <a:gd name="T55" fmla="*/ 26 h 74"/>
              <a:gd name="T56" fmla="*/ 31 w 70"/>
              <a:gd name="T57" fmla="*/ 32 h 74"/>
              <a:gd name="T58" fmla="*/ 38 w 70"/>
              <a:gd name="T59" fmla="*/ 24 h 74"/>
              <a:gd name="T60" fmla="*/ 40 w 70"/>
              <a:gd name="T61" fmla="*/ 20 h 74"/>
              <a:gd name="T62" fmla="*/ 47 w 70"/>
              <a:gd name="T63" fmla="*/ 11 h 74"/>
              <a:gd name="T64" fmla="*/ 53 w 70"/>
              <a:gd name="T65" fmla="*/ 9 h 74"/>
              <a:gd name="T66" fmla="*/ 58 w 70"/>
              <a:gd name="T67" fmla="*/ 10 h 74"/>
              <a:gd name="T68" fmla="*/ 58 w 70"/>
              <a:gd name="T69" fmla="*/ 10 h 74"/>
              <a:gd name="T70" fmla="*/ 61 w 70"/>
              <a:gd name="T71" fmla="*/ 16 h 74"/>
              <a:gd name="T72" fmla="*/ 59 w 70"/>
              <a:gd name="T73" fmla="*/ 21 h 74"/>
              <a:gd name="T74" fmla="*/ 51 w 70"/>
              <a:gd name="T75" fmla="*/ 30 h 74"/>
              <a:gd name="T76" fmla="*/ 48 w 70"/>
              <a:gd name="T77" fmla="*/ 32 h 74"/>
              <a:gd name="T78" fmla="*/ 41 w 70"/>
              <a:gd name="T79" fmla="*/ 41 h 74"/>
              <a:gd name="T80" fmla="*/ 46 w 70"/>
              <a:gd name="T81" fmla="*/ 41 h 74"/>
              <a:gd name="T82" fmla="*/ 57 w 70"/>
              <a:gd name="T83" fmla="*/ 36 h 74"/>
              <a:gd name="T84" fmla="*/ 65 w 70"/>
              <a:gd name="T85" fmla="*/ 27 h 74"/>
              <a:gd name="T86" fmla="*/ 69 w 70"/>
              <a:gd name="T87" fmla="*/ 15 h 74"/>
              <a:gd name="T88" fmla="*/ 64 w 70"/>
              <a:gd name="T89" fmla="*/ 4 h 74"/>
              <a:gd name="T90" fmla="*/ 64 w 70"/>
              <a:gd name="T91" fmla="*/ 4 h 74"/>
              <a:gd name="T92" fmla="*/ 49 w 70"/>
              <a:gd name="T93" fmla="*/ 21 h 74"/>
              <a:gd name="T94" fmla="*/ 43 w 70"/>
              <a:gd name="T95" fmla="*/ 21 h 74"/>
              <a:gd name="T96" fmla="*/ 22 w 70"/>
              <a:gd name="T97" fmla="*/ 45 h 74"/>
              <a:gd name="T98" fmla="*/ 23 w 70"/>
              <a:gd name="T99" fmla="*/ 52 h 74"/>
              <a:gd name="T100" fmla="*/ 23 w 70"/>
              <a:gd name="T101" fmla="*/ 52 h 74"/>
              <a:gd name="T102" fmla="*/ 29 w 70"/>
              <a:gd name="T103" fmla="*/ 51 h 74"/>
              <a:gd name="T104" fmla="*/ 50 w 70"/>
              <a:gd name="T105" fmla="*/ 27 h 74"/>
              <a:gd name="T106" fmla="*/ 49 w 70"/>
              <a:gd name="T107" fmla="*/ 21 h 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Lst>
            <a:rect l="0" t="0" r="r" b="b"/>
            <a:pathLst>
              <a:path w="70" h="74">
                <a:moveTo>
                  <a:pt x="40" y="42"/>
                </a:moveTo>
                <a:cubicBezTo>
                  <a:pt x="40" y="44"/>
                  <a:pt x="41" y="46"/>
                  <a:pt x="41" y="48"/>
                </a:cubicBezTo>
                <a:cubicBezTo>
                  <a:pt x="41" y="52"/>
                  <a:pt x="40" y="56"/>
                  <a:pt x="37" y="59"/>
                </a:cubicBezTo>
                <a:cubicBezTo>
                  <a:pt x="29" y="69"/>
                  <a:pt x="29" y="69"/>
                  <a:pt x="29" y="69"/>
                </a:cubicBezTo>
                <a:cubicBezTo>
                  <a:pt x="26" y="72"/>
                  <a:pt x="22" y="74"/>
                  <a:pt x="18" y="74"/>
                </a:cubicBezTo>
                <a:cubicBezTo>
                  <a:pt x="14" y="74"/>
                  <a:pt x="10" y="73"/>
                  <a:pt x="6" y="70"/>
                </a:cubicBezTo>
                <a:cubicBezTo>
                  <a:pt x="6" y="70"/>
                  <a:pt x="6" y="70"/>
                  <a:pt x="6" y="70"/>
                </a:cubicBezTo>
                <a:cubicBezTo>
                  <a:pt x="3" y="67"/>
                  <a:pt x="1" y="63"/>
                  <a:pt x="1" y="59"/>
                </a:cubicBezTo>
                <a:cubicBezTo>
                  <a:pt x="0" y="55"/>
                  <a:pt x="2" y="51"/>
                  <a:pt x="5" y="47"/>
                </a:cubicBezTo>
                <a:cubicBezTo>
                  <a:pt x="13" y="38"/>
                  <a:pt x="13" y="38"/>
                  <a:pt x="13" y="38"/>
                </a:cubicBezTo>
                <a:cubicBezTo>
                  <a:pt x="16" y="35"/>
                  <a:pt x="20" y="33"/>
                  <a:pt x="24" y="33"/>
                </a:cubicBezTo>
                <a:cubicBezTo>
                  <a:pt x="26" y="32"/>
                  <a:pt x="28" y="33"/>
                  <a:pt x="30" y="33"/>
                </a:cubicBezTo>
                <a:cubicBezTo>
                  <a:pt x="23" y="42"/>
                  <a:pt x="23" y="42"/>
                  <a:pt x="23" y="42"/>
                </a:cubicBezTo>
                <a:cubicBezTo>
                  <a:pt x="21" y="42"/>
                  <a:pt x="20" y="43"/>
                  <a:pt x="19" y="44"/>
                </a:cubicBezTo>
                <a:cubicBezTo>
                  <a:pt x="11" y="53"/>
                  <a:pt x="11" y="53"/>
                  <a:pt x="11" y="53"/>
                </a:cubicBezTo>
                <a:cubicBezTo>
                  <a:pt x="10" y="55"/>
                  <a:pt x="9" y="57"/>
                  <a:pt x="9" y="58"/>
                </a:cubicBezTo>
                <a:cubicBezTo>
                  <a:pt x="10" y="60"/>
                  <a:pt x="10" y="62"/>
                  <a:pt x="12" y="64"/>
                </a:cubicBezTo>
                <a:cubicBezTo>
                  <a:pt x="12" y="64"/>
                  <a:pt x="12" y="64"/>
                  <a:pt x="12" y="64"/>
                </a:cubicBezTo>
                <a:cubicBezTo>
                  <a:pt x="14" y="65"/>
                  <a:pt x="16" y="65"/>
                  <a:pt x="17" y="65"/>
                </a:cubicBezTo>
                <a:cubicBezTo>
                  <a:pt x="19" y="65"/>
                  <a:pt x="21" y="64"/>
                  <a:pt x="23" y="63"/>
                </a:cubicBezTo>
                <a:cubicBezTo>
                  <a:pt x="31" y="54"/>
                  <a:pt x="31" y="54"/>
                  <a:pt x="31" y="54"/>
                </a:cubicBezTo>
                <a:cubicBezTo>
                  <a:pt x="31" y="53"/>
                  <a:pt x="32" y="52"/>
                  <a:pt x="32" y="50"/>
                </a:cubicBezTo>
                <a:cubicBezTo>
                  <a:pt x="40" y="42"/>
                  <a:pt x="40" y="42"/>
                  <a:pt x="40" y="42"/>
                </a:cubicBezTo>
                <a:close/>
                <a:moveTo>
                  <a:pt x="64" y="4"/>
                </a:moveTo>
                <a:cubicBezTo>
                  <a:pt x="60" y="1"/>
                  <a:pt x="56" y="0"/>
                  <a:pt x="52" y="0"/>
                </a:cubicBezTo>
                <a:cubicBezTo>
                  <a:pt x="48" y="0"/>
                  <a:pt x="44" y="2"/>
                  <a:pt x="41" y="5"/>
                </a:cubicBezTo>
                <a:cubicBezTo>
                  <a:pt x="33" y="15"/>
                  <a:pt x="33" y="15"/>
                  <a:pt x="33" y="15"/>
                </a:cubicBezTo>
                <a:cubicBezTo>
                  <a:pt x="30" y="18"/>
                  <a:pt x="29" y="22"/>
                  <a:pt x="29" y="26"/>
                </a:cubicBezTo>
                <a:cubicBezTo>
                  <a:pt x="29" y="29"/>
                  <a:pt x="30" y="31"/>
                  <a:pt x="31" y="32"/>
                </a:cubicBezTo>
                <a:cubicBezTo>
                  <a:pt x="38" y="24"/>
                  <a:pt x="38" y="24"/>
                  <a:pt x="38" y="24"/>
                </a:cubicBezTo>
                <a:cubicBezTo>
                  <a:pt x="38" y="23"/>
                  <a:pt x="39" y="21"/>
                  <a:pt x="40" y="20"/>
                </a:cubicBezTo>
                <a:cubicBezTo>
                  <a:pt x="47" y="11"/>
                  <a:pt x="47" y="11"/>
                  <a:pt x="47" y="11"/>
                </a:cubicBezTo>
                <a:cubicBezTo>
                  <a:pt x="49" y="10"/>
                  <a:pt x="51" y="9"/>
                  <a:pt x="53" y="9"/>
                </a:cubicBezTo>
                <a:cubicBezTo>
                  <a:pt x="55" y="9"/>
                  <a:pt x="56" y="9"/>
                  <a:pt x="58" y="10"/>
                </a:cubicBezTo>
                <a:cubicBezTo>
                  <a:pt x="58" y="10"/>
                  <a:pt x="58" y="10"/>
                  <a:pt x="58" y="10"/>
                </a:cubicBezTo>
                <a:cubicBezTo>
                  <a:pt x="60" y="12"/>
                  <a:pt x="60" y="14"/>
                  <a:pt x="61" y="16"/>
                </a:cubicBezTo>
                <a:cubicBezTo>
                  <a:pt x="61" y="17"/>
                  <a:pt x="60" y="19"/>
                  <a:pt x="59" y="21"/>
                </a:cubicBezTo>
                <a:cubicBezTo>
                  <a:pt x="51" y="30"/>
                  <a:pt x="51" y="30"/>
                  <a:pt x="51" y="30"/>
                </a:cubicBezTo>
                <a:cubicBezTo>
                  <a:pt x="50" y="31"/>
                  <a:pt x="49" y="32"/>
                  <a:pt x="48" y="32"/>
                </a:cubicBezTo>
                <a:cubicBezTo>
                  <a:pt x="41" y="41"/>
                  <a:pt x="41" y="41"/>
                  <a:pt x="41" y="41"/>
                </a:cubicBezTo>
                <a:cubicBezTo>
                  <a:pt x="42" y="41"/>
                  <a:pt x="44" y="42"/>
                  <a:pt x="46" y="41"/>
                </a:cubicBezTo>
                <a:cubicBezTo>
                  <a:pt x="50" y="41"/>
                  <a:pt x="55" y="39"/>
                  <a:pt x="57" y="36"/>
                </a:cubicBezTo>
                <a:cubicBezTo>
                  <a:pt x="65" y="27"/>
                  <a:pt x="65" y="27"/>
                  <a:pt x="65" y="27"/>
                </a:cubicBezTo>
                <a:cubicBezTo>
                  <a:pt x="68" y="23"/>
                  <a:pt x="70" y="19"/>
                  <a:pt x="69" y="15"/>
                </a:cubicBezTo>
                <a:cubicBezTo>
                  <a:pt x="69" y="11"/>
                  <a:pt x="67" y="7"/>
                  <a:pt x="64" y="4"/>
                </a:cubicBezTo>
                <a:cubicBezTo>
                  <a:pt x="64" y="4"/>
                  <a:pt x="64" y="4"/>
                  <a:pt x="64" y="4"/>
                </a:cubicBezTo>
                <a:close/>
                <a:moveTo>
                  <a:pt x="49" y="21"/>
                </a:moveTo>
                <a:cubicBezTo>
                  <a:pt x="48" y="19"/>
                  <a:pt x="45" y="19"/>
                  <a:pt x="43" y="21"/>
                </a:cubicBezTo>
                <a:cubicBezTo>
                  <a:pt x="22" y="45"/>
                  <a:pt x="22" y="45"/>
                  <a:pt x="22" y="45"/>
                </a:cubicBezTo>
                <a:cubicBezTo>
                  <a:pt x="21" y="47"/>
                  <a:pt x="21" y="50"/>
                  <a:pt x="23" y="52"/>
                </a:cubicBezTo>
                <a:cubicBezTo>
                  <a:pt x="23" y="52"/>
                  <a:pt x="23" y="52"/>
                  <a:pt x="23" y="52"/>
                </a:cubicBezTo>
                <a:cubicBezTo>
                  <a:pt x="25" y="53"/>
                  <a:pt x="27" y="53"/>
                  <a:pt x="29" y="51"/>
                </a:cubicBezTo>
                <a:cubicBezTo>
                  <a:pt x="50" y="27"/>
                  <a:pt x="50" y="27"/>
                  <a:pt x="50" y="27"/>
                </a:cubicBezTo>
                <a:cubicBezTo>
                  <a:pt x="51" y="25"/>
                  <a:pt x="51" y="22"/>
                  <a:pt x="49" y="21"/>
                </a:cubicBezTo>
                <a:close/>
              </a:path>
            </a:pathLst>
          </a:custGeom>
          <a:solidFill>
            <a:schemeClr val="accent6">
              <a:lumMod val="75000"/>
            </a:schemeClr>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TextBox 10"/>
          <p:cNvSpPr txBox="1"/>
          <p:nvPr/>
        </p:nvSpPr>
        <p:spPr>
          <a:xfrm>
            <a:off x="668740" y="600502"/>
            <a:ext cx="8475260" cy="920251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200000"/>
              </a:lnSpc>
            </a:pPr>
            <a:r>
              <a:rPr lang="zh-CN" altLang="en-US" sz="2400" smtClean="0">
                <a:latin typeface="微软雅黑" panose="020b0503020204020204" pitchFamily="34" charset="-122"/>
                <a:ea typeface="微软雅黑" panose="020b0503020204020204" pitchFamily="34" charset="-122"/>
              </a:rPr>
              <a:t>★</a:t>
            </a:r>
            <a:r>
              <a:rPr lang="zh-CN" altLang="en-US" sz="2400" b="1" smtClean="0">
                <a:latin typeface="+mn-ea"/>
              </a:rPr>
              <a:t>钴的主要化合物及其性质</a:t>
            </a:r>
            <a:endParaRPr lang="en-US" altLang="zh-CN" sz="2400" smtClean="0">
              <a:latin typeface="+mn-ea"/>
            </a:endParaRPr>
          </a:p>
          <a:p>
            <a:pPr algn="just">
              <a:lnSpc>
                <a:spcPct val="200000"/>
              </a:lnSpc>
            </a:pPr>
            <a:r>
              <a:rPr lang="en-US" altLang="zh-CN" sz="2000" b="1" smtClean="0">
                <a:latin typeface="+mn-ea"/>
              </a:rPr>
              <a:t>•  (7)</a:t>
            </a:r>
            <a:r>
              <a:rPr lang="zh-CN" altLang="zh-CN" sz="2000" b="1" smtClean="0">
                <a:latin typeface="+mn-ea"/>
              </a:rPr>
              <a:t>硫酸钴</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CoSO</a:t>
            </a:r>
            <a:r>
              <a:rPr lang="en-US" altLang="zh-CN" sz="2000" b="1" baseline="-25000" smtClean="0">
                <a:latin typeface="Times New Roman" panose="02020603050405020304" pitchFamily="18" charset="0"/>
                <a:cs typeface="Times New Roman" panose="02020603050405020304" pitchFamily="18" charset="0"/>
              </a:rPr>
              <a:t>4</a:t>
            </a:r>
            <a:r>
              <a:rPr lang="en-US" altLang="zh-CN" sz="2000" b="1" smtClean="0">
                <a:latin typeface="+mn-ea"/>
              </a:rPr>
              <a:t>)</a:t>
            </a:r>
            <a:r>
              <a:rPr lang="zh-CN" altLang="zh-CN" sz="2000" b="1" smtClean="0">
                <a:latin typeface="+mn-ea"/>
              </a:rPr>
              <a:t>：</a:t>
            </a:r>
            <a:endParaRPr lang="en-US" altLang="zh-CN" sz="2000" smtClean="0"/>
          </a:p>
          <a:p>
            <a:pPr>
              <a:lnSpc>
                <a:spcPct val="150000"/>
              </a:lnSpc>
            </a:pPr>
            <a:r>
              <a:rPr lang="zh-CN" altLang="en-US" sz="2000" b="1" smtClean="0"/>
              <a:t>玫瑰红色结晶。脱水后呈红色粉末，溶于水和甲醇， 微溶于乙醇。 </a:t>
            </a:r>
            <a:r>
              <a:rPr lang="zh-CN" altLang="en-US" sz="2000" b="1" smtClean="0">
                <a:solidFill>
                  <a:srgbClr val="0070C0"/>
                </a:solidFill>
              </a:rPr>
              <a:t>用于陶瓷釉料和油漆催干剂，也用于电镀、碱性电池、生产含钴颜料和其它钴产品，还用于催化剂、分析试剂、饲料添加剂、轮胎胶粘剂、立德粉添加剂等。</a:t>
            </a:r>
          </a:p>
          <a:p>
            <a:pPr>
              <a:lnSpc>
                <a:spcPct val="150000"/>
              </a:lnSpc>
            </a:pPr>
            <a:r>
              <a:rPr lang="zh-CN" altLang="en-US" sz="2000" b="1" smtClean="0"/>
              <a:t>通常可氧化钴为原料，用硫酸溶解后经蒸发结晶制得粉红色的硫酸钴晶体，主要反应如下：</a:t>
            </a:r>
          </a:p>
          <a:p>
            <a:pPr algn="ctr">
              <a:lnSpc>
                <a:spcPct val="150000"/>
              </a:lnSpc>
            </a:pPr>
            <a:r>
              <a:rPr lang="en-US" altLang="zh-CN" sz="2000" b="1" smtClean="0"/>
              <a:t>CoO+H</a:t>
            </a:r>
            <a:r>
              <a:rPr lang="en-US" altLang="zh-CN" sz="2000" b="1" baseline="-25000" smtClean="0"/>
              <a:t>2</a:t>
            </a:r>
            <a:r>
              <a:rPr lang="en-US" altLang="zh-CN" sz="2000" b="1" smtClean="0"/>
              <a:t>SO</a:t>
            </a:r>
            <a:r>
              <a:rPr lang="en-US" altLang="zh-CN" sz="2000" b="1" baseline="-25000" smtClean="0"/>
              <a:t>4</a:t>
            </a:r>
            <a:r>
              <a:rPr lang="en-US" altLang="zh-CN" sz="2000" b="1" smtClean="0"/>
              <a:t>=CoSO</a:t>
            </a:r>
            <a:r>
              <a:rPr lang="en-US" altLang="zh-CN" sz="2000" b="1" baseline="-25000" smtClean="0"/>
              <a:t>4</a:t>
            </a:r>
            <a:r>
              <a:rPr lang="en-US" altLang="zh-CN" sz="2000" b="1" smtClean="0"/>
              <a:t>+H₂O</a:t>
            </a:r>
            <a:endParaRPr lang="en-US" altLang="zh-CN" sz="2000" smtClean="0"/>
          </a:p>
          <a:p>
            <a:pPr algn="just">
              <a:lnSpc>
                <a:spcPct val="150000"/>
              </a:lnSpc>
            </a:pPr>
            <a:r>
              <a:rPr lang="en-US" altLang="zh-CN" sz="2000" b="1" smtClean="0">
                <a:latin typeface="+mn-ea"/>
              </a:rPr>
              <a:t>•  (8)</a:t>
            </a:r>
            <a:r>
              <a:rPr lang="zh-CN" altLang="zh-CN" sz="2000" b="1" smtClean="0">
                <a:latin typeface="+mn-ea"/>
              </a:rPr>
              <a:t>亚硫酸钴</a:t>
            </a:r>
            <a:r>
              <a:rPr lang="en-US" altLang="zh-CN" sz="2000" b="1" smtClean="0">
                <a:latin typeface="+mn-ea"/>
              </a:rPr>
              <a:t>(</a:t>
            </a:r>
            <a:r>
              <a:rPr lang="en-US" altLang="zh-CN" sz="2000" b="1" smtClean="0">
                <a:latin typeface="Times New Roman" panose="02020603050405020304" pitchFamily="18" charset="0"/>
                <a:cs typeface="Times New Roman" panose="02020603050405020304" pitchFamily="18" charset="0"/>
              </a:rPr>
              <a:t>CoSO</a:t>
            </a:r>
            <a:r>
              <a:rPr lang="en-US" altLang="zh-CN" sz="2000" b="1" baseline="-25000" smtClean="0">
                <a:latin typeface="Times New Roman" panose="02020603050405020304" pitchFamily="18" charset="0"/>
                <a:cs typeface="Times New Roman" panose="02020603050405020304" pitchFamily="18" charset="0"/>
              </a:rPr>
              <a:t>3</a:t>
            </a:r>
            <a:r>
              <a:rPr lang="en-US" altLang="zh-CN" sz="2000" b="1" smtClean="0">
                <a:latin typeface="+mn-ea"/>
              </a:rPr>
              <a:t>)</a:t>
            </a:r>
            <a:r>
              <a:rPr lang="zh-CN" altLang="zh-CN" sz="2000" b="1" smtClean="0">
                <a:latin typeface="+mn-ea"/>
              </a:rPr>
              <a:t>。向氢氧化钴的水悬浮液中通入二氧化硫，可以得到红色粒状的</a:t>
            </a:r>
            <a:r>
              <a:rPr lang="en-US" altLang="zh-CN" sz="2000" b="1" smtClean="0">
                <a:latin typeface="Times New Roman" panose="02020603050405020304" pitchFamily="18" charset="0"/>
                <a:cs typeface="Times New Roman" panose="02020603050405020304" pitchFamily="18" charset="0"/>
              </a:rPr>
              <a:t>CoSO</a:t>
            </a:r>
            <a:r>
              <a:rPr lang="en-US" altLang="zh-CN" sz="2000" b="1" baseline="-25000" smtClean="0">
                <a:latin typeface="Times New Roman" panose="02020603050405020304" pitchFamily="18" charset="0"/>
                <a:cs typeface="Times New Roman" panose="02020603050405020304" pitchFamily="18" charset="0"/>
              </a:rPr>
              <a:t>3</a:t>
            </a:r>
            <a:r>
              <a:rPr lang="zh-CN" altLang="zh-CN" sz="2000" b="1" smtClean="0">
                <a:latin typeface="Times New Roman" panose="02020603050405020304" pitchFamily="18" charset="0"/>
                <a:cs typeface="Times New Roman" panose="02020603050405020304" pitchFamily="18" charset="0"/>
              </a:rPr>
              <a:t>·</a:t>
            </a:r>
            <a:r>
              <a:rPr lang="en-US" altLang="zh-CN" sz="2000" b="1" smtClean="0">
                <a:latin typeface="Times New Roman" panose="02020603050405020304" pitchFamily="18" charset="0"/>
                <a:cs typeface="Times New Roman" panose="02020603050405020304" pitchFamily="18" charset="0"/>
              </a:rPr>
              <a:t>5H</a:t>
            </a:r>
            <a:r>
              <a:rPr lang="en-US" altLang="zh-CN" sz="2000" b="1" baseline="-25000" smtClean="0">
                <a:latin typeface="Times New Roman" panose="02020603050405020304" pitchFamily="18" charset="0"/>
                <a:cs typeface="Times New Roman" panose="02020603050405020304" pitchFamily="18" charset="0"/>
              </a:rPr>
              <a:t>2</a:t>
            </a:r>
            <a:r>
              <a:rPr lang="en-US" altLang="zh-CN" sz="2000" b="1" smtClean="0">
                <a:latin typeface="Times New Roman" panose="02020603050405020304" pitchFamily="18" charset="0"/>
                <a:cs typeface="Times New Roman" panose="02020603050405020304" pitchFamily="18" charset="0"/>
              </a:rPr>
              <a:t>O</a:t>
            </a:r>
            <a:r>
              <a:rPr lang="zh-CN" altLang="zh-CN" sz="2000" b="1" smtClean="0">
                <a:latin typeface="+mn-ea"/>
              </a:rPr>
              <a:t>晶体。它微溶于水，并容易与碱金属亚硫酸盐生成复盐。</a:t>
            </a: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endParaRPr lang="zh-CN" altLang="zh-CN" sz="2000" b="1" smtClean="0">
              <a:latin typeface="+mn-ea"/>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pic>
        <p:nvPicPr>
          <p:cNvPr id="6146" name="Picture 2"/>
          <p:cNvPicPr>
            <a:picLocks noChangeAspect="1" noChangeArrowheads="1"/>
          </p:cNvPicPr>
          <p:nvPr/>
        </p:nvPicPr>
        <p:blipFill>
          <a:blip r:embed="rId2"/>
          <a:stretch>
            <a:fillRect/>
          </a:stretch>
        </p:blipFill>
        <p:spPr bwMode="auto">
          <a:xfrm>
            <a:off x="6508348" y="427204"/>
            <a:ext cx="2105025" cy="1390650"/>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53" presetClass="entr" presetSubtype="16" dur="500" fill="hold" grpId="0" nodeType="withEffect">
                                  <p:stCondLst>
                                    <p:cond delay="250"/>
                                  </p:stCondLst>
                                  <p:childTnLst>
                                    <p:set>
                                      <p:cBhvr>
                                        <p:cTn id="14" dur="1" fill="hold">
                                          <p:stCondLst>
                                            <p:cond delay="0"/>
                                          </p:stCondLst>
                                        </p:cTn>
                                        <p:tgtEl>
                                          <p:spTgt spid="27"/>
                                        </p:tgtEl>
                                        <p:attrNameLst>
                                          <p:attrName>style.visibility</p:attrName>
                                        </p:attrNameLst>
                                      </p:cBhvr>
                                      <p:to>
                                        <p:strVal val="visible"/>
                                      </p:to>
                                    </p:set>
                                    <p:anim calcmode="lin" valueType="num">
                                      <p:cBhvr>
                                        <p:cTn id="15" dur="500" fill="hold"/>
                                        <p:tgtEl>
                                          <p:spTgt spid="27"/>
                                        </p:tgtEl>
                                        <p:attrNameLst>
                                          <p:attrName>ppt_w</p:attrName>
                                        </p:attrNameLst>
                                      </p:cBhvr>
                                      <p:tavLst>
                                        <p:tav tm="0">
                                          <p:val>
                                            <p:fltVal val="0"/>
                                          </p:val>
                                        </p:tav>
                                        <p:tav tm="100000">
                                          <p:val>
                                            <p:strVal val="#ppt_w"/>
                                          </p:val>
                                        </p:tav>
                                      </p:tavLst>
                                    </p:anim>
                                    <p:anim calcmode="lin" valueType="num">
                                      <p:cBhvr>
                                        <p:cTn id="16" dur="500" fill="hold"/>
                                        <p:tgtEl>
                                          <p:spTgt spid="27"/>
                                        </p:tgtEl>
                                        <p:attrNameLst>
                                          <p:attrName>ppt_h</p:attrName>
                                        </p:attrNameLst>
                                      </p:cBhvr>
                                      <p:tavLst>
                                        <p:tav tm="0">
                                          <p:val>
                                            <p:fltVal val="0"/>
                                          </p:val>
                                        </p:tav>
                                        <p:tav tm="100000">
                                          <p:val>
                                            <p:strVal val="#ppt_h"/>
                                          </p:val>
                                        </p:tav>
                                      </p:tavLst>
                                    </p:anim>
                                    <p:animEffect transition="in" filter="fade">
                                      <p:cBhvr>
                                        <p:cTn id="17" dur="500"/>
                                        <p:tgtEl>
                                          <p:spTgt spid="27"/>
                                        </p:tgtEl>
                                      </p:cBhvr>
                                    </p:animEffect>
                                  </p:childTnLst>
                                </p:cTn>
                              </p:par>
                              <p:par>
                                <p:cTn id="18" presetID="22" presetClass="entr" presetSubtype="4" dur="500" fill="hold" grpId="0" nodeType="withEffect">
                                  <p:stCondLst>
                                    <p:cond delay="250"/>
                                  </p:stCondLst>
                                  <p:childTnLst>
                                    <p:set>
                                      <p:cBhvr>
                                        <p:cTn id="19" dur="1" fill="hold">
                                          <p:stCondLst>
                                            <p:cond delay="0"/>
                                          </p:stCondLst>
                                        </p:cTn>
                                        <p:tgtEl>
                                          <p:spTgt spid="11"/>
                                        </p:tgtEl>
                                        <p:attrNameLst>
                                          <p:attrName>style.visibility</p:attrName>
                                        </p:attrNameLst>
                                      </p:cBhvr>
                                      <p:to>
                                        <p:strVal val="visible"/>
                                      </p:to>
                                    </p:set>
                                    <p:animEffect transition="in" filter="wipe(down)">
                                      <p:cBhvr>
                                        <p:cTn id="20"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27" grpId="0"/>
      <p:bldP spid="11"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1.1.2</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钴的应用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TextBox 10"/>
          <p:cNvSpPr txBox="1"/>
          <p:nvPr/>
        </p:nvSpPr>
        <p:spPr>
          <a:xfrm>
            <a:off x="1269242" y="1269242"/>
            <a:ext cx="7356143" cy="18158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en-US" altLang="zh-CN" sz="2400" b="1" smtClean="0">
              <a:latin typeface="+mn-ea"/>
            </a:endParaRPr>
          </a:p>
          <a:p>
            <a:pPr algn="just"/>
            <a:endParaRPr lang="en-US" altLang="zh-CN" sz="2400" smtClean="0">
              <a:latin typeface="+mn-ea"/>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sp>
        <p:nvSpPr>
          <p:cNvPr id="8" name="矩形 7"/>
          <p:cNvSpPr/>
          <p:nvPr/>
        </p:nvSpPr>
        <p:spPr>
          <a:xfrm>
            <a:off x="436728" y="1310185"/>
            <a:ext cx="2729553" cy="1310185"/>
          </a:xfrm>
          <a:prstGeom prst="rect">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长期以来，钴的矿物或钴的化合物一直被用作陶瓷、玻璃、珐琅的釉料</a:t>
            </a:r>
            <a:endParaRPr lang="zh-CN" altLang="en-US" b="1">
              <a:latin typeface="黑体" panose="02010609060101010101" pitchFamily="49" charset="-122"/>
              <a:ea typeface="黑体" panose="02010609060101010101" pitchFamily="49" charset="-122"/>
            </a:endParaRPr>
          </a:p>
        </p:txBody>
      </p:sp>
      <p:sp>
        <p:nvSpPr>
          <p:cNvPr id="10" name="矩形 9"/>
          <p:cNvSpPr/>
          <p:nvPr/>
        </p:nvSpPr>
        <p:spPr>
          <a:xfrm>
            <a:off x="3168553" y="1312460"/>
            <a:ext cx="2729553" cy="13101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smtClean="0">
                <a:solidFill>
                  <a:schemeClr val="accent6">
                    <a:lumMod val="75000"/>
                  </a:schemeClr>
                </a:solidFill>
                <a:latin typeface="微软雅黑" panose="020b0503020204020204" pitchFamily="34" charset="-122"/>
                <a:ea typeface="微软雅黑" panose="020b0503020204020204" pitchFamily="34" charset="-122"/>
              </a:rPr>
              <a:t>20</a:t>
            </a:r>
            <a:r>
              <a:rPr lang="zh-CN" altLang="en-US" b="1" smtClean="0">
                <a:solidFill>
                  <a:schemeClr val="accent6">
                    <a:lumMod val="75000"/>
                  </a:schemeClr>
                </a:solidFill>
                <a:latin typeface="微软雅黑" panose="020b0503020204020204" pitchFamily="34" charset="-122"/>
                <a:ea typeface="微软雅黑" panose="020b0503020204020204" pitchFamily="34" charset="-122"/>
              </a:rPr>
              <a:t>世纪，钴及其合金在电机、机械、化工、航空航天等工业部门得到了广泛应用</a:t>
            </a:r>
            <a:r>
              <a:rPr lang="zh-CN" altLang="en-US" b="1" smtClean="0">
                <a:latin typeface="微软雅黑" panose="020b0503020204020204" pitchFamily="34" charset="-122"/>
                <a:ea typeface="微软雅黑" panose="020b0503020204020204" pitchFamily="34" charset="-122"/>
              </a:rPr>
              <a:t>。</a:t>
            </a:r>
            <a:endParaRPr lang="zh-CN" altLang="en-US" b="1">
              <a:latin typeface="微软雅黑" panose="020b0503020204020204" pitchFamily="34" charset="-122"/>
              <a:ea typeface="微软雅黑" panose="020b0503020204020204" pitchFamily="34" charset="-122"/>
            </a:endParaRPr>
          </a:p>
        </p:txBody>
      </p:sp>
      <p:sp>
        <p:nvSpPr>
          <p:cNvPr id="12" name="矩形 11"/>
          <p:cNvSpPr/>
          <p:nvPr/>
        </p:nvSpPr>
        <p:spPr>
          <a:xfrm>
            <a:off x="5909479" y="1310185"/>
            <a:ext cx="2729553" cy="1310185"/>
          </a:xfrm>
          <a:prstGeom prst="rect">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latin typeface="微软雅黑" panose="020b0503020204020204" pitchFamily="34" charset="-122"/>
                <a:ea typeface="微软雅黑" panose="020b0503020204020204" pitchFamily="34" charset="-122"/>
              </a:rPr>
              <a:t>金属钴主要用于制取合金，其中司太立硬质合金已成为金属切削工具的最重要材料</a:t>
            </a:r>
            <a:endParaRPr lang="zh-CN" altLang="en-US" b="1">
              <a:latin typeface="微软雅黑" panose="020b0503020204020204" pitchFamily="34" charset="-122"/>
              <a:ea typeface="微软雅黑" panose="020b0503020204020204" pitchFamily="34" charset="-122"/>
            </a:endParaRPr>
          </a:p>
        </p:txBody>
      </p:sp>
      <p:sp>
        <p:nvSpPr>
          <p:cNvPr id="13" name="矩形 12"/>
          <p:cNvSpPr/>
          <p:nvPr/>
        </p:nvSpPr>
        <p:spPr>
          <a:xfrm>
            <a:off x="436727" y="2634018"/>
            <a:ext cx="2729553" cy="13101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smtClean="0">
                <a:solidFill>
                  <a:schemeClr val="accent6">
                    <a:lumMod val="75000"/>
                  </a:schemeClr>
                </a:solidFill>
                <a:latin typeface="微软雅黑" panose="020b0503020204020204" pitchFamily="34" charset="-122"/>
                <a:ea typeface="微软雅黑" panose="020b0503020204020204" pitchFamily="34" charset="-122"/>
              </a:rPr>
              <a:t>航空涡轮机的结构材料使用含钴</a:t>
            </a:r>
            <a:r>
              <a:rPr lang="en-US" altLang="zh-CN" b="1" smtClean="0">
                <a:solidFill>
                  <a:schemeClr val="accent6">
                    <a:lumMod val="75000"/>
                  </a:schemeClr>
                </a:solidFill>
                <a:latin typeface="微软雅黑" panose="020b0503020204020204" pitchFamily="34" charset="-122"/>
                <a:ea typeface="微软雅黑" panose="020b0503020204020204" pitchFamily="34" charset="-122"/>
              </a:rPr>
              <a:t>20%~27%</a:t>
            </a:r>
            <a:r>
              <a:rPr lang="zh-CN" altLang="en-US" b="1" smtClean="0">
                <a:solidFill>
                  <a:schemeClr val="accent6">
                    <a:lumMod val="75000"/>
                  </a:schemeClr>
                </a:solidFill>
                <a:latin typeface="微软雅黑" panose="020b0503020204020204" pitchFamily="34" charset="-122"/>
                <a:ea typeface="微软雅黑" panose="020b0503020204020204" pitchFamily="34" charset="-122"/>
              </a:rPr>
              <a:t>的钴基合金</a:t>
            </a:r>
            <a:endParaRPr lang="zh-CN" altLang="en-US" b="1">
              <a:solidFill>
                <a:schemeClr val="accent6">
                  <a:lumMod val="75000"/>
                </a:schemeClr>
              </a:solidFill>
              <a:latin typeface="微软雅黑" panose="020b0503020204020204" pitchFamily="34" charset="-122"/>
              <a:ea typeface="微软雅黑" panose="020b0503020204020204" pitchFamily="34" charset="-122"/>
            </a:endParaRPr>
          </a:p>
        </p:txBody>
      </p:sp>
      <p:sp>
        <p:nvSpPr>
          <p:cNvPr id="14" name="矩形 13"/>
          <p:cNvSpPr/>
          <p:nvPr/>
        </p:nvSpPr>
        <p:spPr>
          <a:xfrm>
            <a:off x="3168556" y="2636292"/>
            <a:ext cx="2729553" cy="1310185"/>
          </a:xfrm>
          <a:prstGeom prst="rect">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b="1" smtClean="0">
                <a:latin typeface="微软雅黑" panose="020b0503020204020204" pitchFamily="34" charset="-122"/>
                <a:ea typeface="微软雅黑" panose="020b0503020204020204" pitchFamily="34" charset="-122"/>
              </a:rPr>
              <a:t>用核反应堆供热、钴基合金用于汞作热介质的涡轮发电机，可以不检修而连续工作一年以上</a:t>
            </a:r>
            <a:endParaRPr lang="zh-CN" altLang="zh-CN" b="1">
              <a:latin typeface="微软雅黑" panose="020b0503020204020204" pitchFamily="34" charset="-122"/>
              <a:ea typeface="微软雅黑" panose="020b0503020204020204" pitchFamily="34" charset="-122"/>
            </a:endParaRPr>
          </a:p>
        </p:txBody>
      </p:sp>
      <p:sp>
        <p:nvSpPr>
          <p:cNvPr id="15" name="矩形 14"/>
          <p:cNvSpPr/>
          <p:nvPr/>
        </p:nvSpPr>
        <p:spPr>
          <a:xfrm>
            <a:off x="5911753" y="2636293"/>
            <a:ext cx="2729553" cy="13101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sz="1600" b="1" smtClean="0">
                <a:solidFill>
                  <a:schemeClr val="accent6">
                    <a:lumMod val="75000"/>
                  </a:schemeClr>
                </a:solidFill>
                <a:latin typeface="微软雅黑" panose="020b0503020204020204" pitchFamily="34" charset="-122"/>
                <a:ea typeface="微软雅黑" panose="020b0503020204020204" pitchFamily="34" charset="-122"/>
              </a:rPr>
              <a:t>钴基高温合金是以钴作为主要成分的，可以制成焊丝，其粉末用于硬面堆焊、热喷涂、喷焊等工艺，也可制成铸锻件和粉末冶金件</a:t>
            </a:r>
            <a:endParaRPr lang="zh-CN" altLang="zh-CN" sz="1600" b="1">
              <a:solidFill>
                <a:schemeClr val="accent6">
                  <a:lumMod val="75000"/>
                </a:schemeClr>
              </a:solidFill>
              <a:latin typeface="微软雅黑" panose="020b0503020204020204" pitchFamily="34" charset="-122"/>
              <a:ea typeface="微软雅黑" panose="020b0503020204020204" pitchFamily="34" charset="-122"/>
            </a:endParaRPr>
          </a:p>
        </p:txBody>
      </p:sp>
      <p:sp>
        <p:nvSpPr>
          <p:cNvPr id="16" name="矩形 15"/>
          <p:cNvSpPr/>
          <p:nvPr/>
        </p:nvSpPr>
        <p:spPr>
          <a:xfrm>
            <a:off x="441275" y="3948753"/>
            <a:ext cx="2729553" cy="1310185"/>
          </a:xfrm>
          <a:prstGeom prst="rect">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sz="1400" b="1" smtClean="0">
                <a:latin typeface="微软雅黑" panose="020b0503020204020204" pitchFamily="34" charset="-122"/>
                <a:ea typeface="微软雅黑" panose="020b0503020204020204" pitchFamily="34" charset="-122"/>
              </a:rPr>
              <a:t>随着锂电池手机的发展，四氧化二钴的用量不断扩大，四氧化三钴主要用作锂电池钴酸锂负极材料。钴在电池方面的消费量约占总消费量的</a:t>
            </a:r>
            <a:r>
              <a:rPr lang="en-US" altLang="zh-CN" sz="1400" b="1" smtClean="0">
                <a:latin typeface="微软雅黑" panose="020b0503020204020204" pitchFamily="34" charset="-122"/>
                <a:ea typeface="微软雅黑" panose="020b0503020204020204" pitchFamily="34" charset="-122"/>
              </a:rPr>
              <a:t>50</a:t>
            </a:r>
            <a:r>
              <a:rPr lang="zh-CN" altLang="zh-CN" sz="1400" b="1" smtClean="0">
                <a:latin typeface="微软雅黑" panose="020b0503020204020204" pitchFamily="34" charset="-122"/>
                <a:ea typeface="微软雅黑" panose="020b0503020204020204" pitchFamily="34" charset="-122"/>
              </a:rPr>
              <a:t>％</a:t>
            </a:r>
            <a:endParaRPr lang="zh-CN" altLang="zh-CN" sz="1400" b="1">
              <a:latin typeface="微软雅黑" panose="020b0503020204020204" pitchFamily="34" charset="-122"/>
              <a:ea typeface="微软雅黑" panose="020b0503020204020204" pitchFamily="34" charset="-122"/>
            </a:endParaRPr>
          </a:p>
        </p:txBody>
      </p:sp>
      <p:sp>
        <p:nvSpPr>
          <p:cNvPr id="19" name="矩形 18"/>
          <p:cNvSpPr/>
          <p:nvPr/>
        </p:nvSpPr>
        <p:spPr>
          <a:xfrm>
            <a:off x="3184475" y="3962400"/>
            <a:ext cx="2729553" cy="1310185"/>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zh-CN" b="1" smtClean="0">
                <a:solidFill>
                  <a:schemeClr val="accent6">
                    <a:lumMod val="75000"/>
                  </a:schemeClr>
                </a:solidFill>
                <a:latin typeface="微软雅黑" panose="020b0503020204020204" pitchFamily="34" charset="-122"/>
                <a:ea typeface="微软雅黑" panose="020b0503020204020204" pitchFamily="34" charset="-122"/>
              </a:rPr>
              <a:t>钴的有机化合物有着广泛的用途，在油漆行业中用作催化剂；在化工生产中用于碳氢化合物的水合、脱硫、氧化、还原</a:t>
            </a:r>
            <a:endParaRPr lang="zh-CN" altLang="zh-CN">
              <a:solidFill>
                <a:schemeClr val="accent6">
                  <a:lumMod val="75000"/>
                </a:schemeClr>
              </a:solidFill>
            </a:endParaRPr>
          </a:p>
        </p:txBody>
      </p:sp>
      <p:sp>
        <p:nvSpPr>
          <p:cNvPr id="20" name="矩形 19"/>
          <p:cNvSpPr/>
          <p:nvPr/>
        </p:nvSpPr>
        <p:spPr>
          <a:xfrm>
            <a:off x="5902654" y="3951027"/>
            <a:ext cx="2729553" cy="1310185"/>
          </a:xfrm>
          <a:prstGeom prst="rect">
            <a:avLst/>
          </a:prstGeom>
          <a:solidFill>
            <a:schemeClr val="accent6">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just"/>
            <a:r>
              <a:rPr lang="zh-CN" altLang="zh-CN" sz="1600" b="1" smtClean="0">
                <a:latin typeface="微软雅黑" panose="020b0503020204020204" pitchFamily="34" charset="-122"/>
                <a:ea typeface="微软雅黑" panose="020b0503020204020204" pitchFamily="34" charset="-122"/>
              </a:rPr>
              <a:t>在陶瓷行业中，钴的氧化物可作为釉底的颜料，景德镇瓷器中就加入了少量氧化钴</a:t>
            </a:r>
            <a:r>
              <a:rPr lang="zh-CN" altLang="en-US" sz="1600" b="1" smtClean="0">
                <a:latin typeface="微软雅黑" panose="020b0503020204020204" pitchFamily="34" charset="-122"/>
                <a:ea typeface="微软雅黑" panose="020b0503020204020204" pitchFamily="34" charset="-122"/>
              </a:rPr>
              <a:t>，可</a:t>
            </a:r>
            <a:r>
              <a:rPr lang="zh-CN" altLang="zh-CN" sz="1600" b="1" smtClean="0">
                <a:latin typeface="微软雅黑" panose="020b0503020204020204" pitchFamily="34" charset="-122"/>
                <a:ea typeface="微软雅黑" panose="020b0503020204020204" pitchFamily="34" charset="-122"/>
              </a:rPr>
              <a:t>使黄色中和成白色，从而得到高质</a:t>
            </a:r>
            <a:r>
              <a:rPr lang="zh-CN" altLang="en-US" sz="1600" b="1" smtClean="0">
                <a:latin typeface="微软雅黑" panose="020b0503020204020204" pitchFamily="34" charset="-122"/>
                <a:ea typeface="微软雅黑" panose="020b0503020204020204" pitchFamily="34" charset="-122"/>
              </a:rPr>
              <a:t>量</a:t>
            </a:r>
            <a:r>
              <a:rPr lang="zh-CN" altLang="zh-CN" sz="1600" b="1" smtClean="0">
                <a:latin typeface="微软雅黑" panose="020b0503020204020204" pitchFamily="34" charset="-122"/>
                <a:ea typeface="微软雅黑" panose="020b0503020204020204" pitchFamily="34" charset="-122"/>
              </a:rPr>
              <a:t>的瓷器</a:t>
            </a:r>
            <a:endParaRPr lang="zh-CN" altLang="en-US" sz="1600" b="1">
              <a:latin typeface="微软雅黑" panose="020b0503020204020204" pitchFamily="34" charset="-122"/>
              <a:ea typeface="微软雅黑" panose="020b0503020204020204" pitchFamily="34" charset="-122"/>
            </a:endParaRPr>
          </a:p>
        </p:txBody>
      </p:sp>
      <p:pic>
        <p:nvPicPr>
          <p:cNvPr id="8194" name="Picture 2"/>
          <p:cNvPicPr>
            <a:picLocks noChangeAspect="1" noChangeArrowheads="1"/>
          </p:cNvPicPr>
          <p:nvPr/>
        </p:nvPicPr>
        <p:blipFill>
          <a:blip r:embed="rId2"/>
          <a:stretch>
            <a:fillRect/>
          </a:stretch>
        </p:blipFill>
        <p:spPr bwMode="auto">
          <a:xfrm>
            <a:off x="6812876" y="0"/>
            <a:ext cx="1835824" cy="1314450"/>
          </a:xfrm>
          <a:prstGeom prst="rect">
            <a:avLst/>
          </a:prstGeom>
          <a:noFill/>
          <a:ln w="9525">
            <a:noFill/>
            <a:miter lim="800000"/>
          </a:ln>
        </p:spPr>
      </p:pic>
      <p:pic>
        <p:nvPicPr>
          <p:cNvPr id="8195" name="Picture 3"/>
          <p:cNvPicPr>
            <a:picLocks noChangeAspect="1" noChangeArrowheads="1"/>
          </p:cNvPicPr>
          <p:nvPr/>
        </p:nvPicPr>
        <p:blipFill>
          <a:blip r:embed="rId3"/>
          <a:stretch>
            <a:fillRect/>
          </a:stretch>
        </p:blipFill>
        <p:spPr bwMode="auto">
          <a:xfrm>
            <a:off x="4100514" y="0"/>
            <a:ext cx="2743198" cy="1339595"/>
          </a:xfrm>
          <a:prstGeom prst="rect">
            <a:avLst/>
          </a:prstGeom>
          <a:noFill/>
          <a:ln w="9525">
            <a:noFill/>
            <a:miter lim="800000"/>
          </a:ln>
        </p:spPr>
      </p:pic>
      <p:pic>
        <p:nvPicPr>
          <p:cNvPr id="8196" name="Picture 4"/>
          <p:cNvPicPr>
            <a:picLocks noChangeAspect="1" noChangeArrowheads="1"/>
          </p:cNvPicPr>
          <p:nvPr/>
        </p:nvPicPr>
        <p:blipFill>
          <a:blip r:embed="rId4"/>
          <a:stretch>
            <a:fillRect/>
          </a:stretch>
        </p:blipFill>
        <p:spPr bwMode="auto">
          <a:xfrm>
            <a:off x="5029200" y="5296510"/>
            <a:ext cx="3581399" cy="1561490"/>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22" presetClass="entr" presetSubtype="4" dur="500" fill="hold" grpId="0" nodeType="withEffect">
                                  <p:stCondLst>
                                    <p:cond delay="250"/>
                                  </p:stCondLst>
                                  <p:childTnLst>
                                    <p:set>
                                      <p:cBhvr>
                                        <p:cTn id="14" dur="1" fill="hold">
                                          <p:stCondLst>
                                            <p:cond delay="0"/>
                                          </p:stCondLst>
                                        </p:cTn>
                                        <p:tgtEl>
                                          <p:spTgt spid="11"/>
                                        </p:tgtEl>
                                        <p:attrNameLst>
                                          <p:attrName>style.visibility</p:attrName>
                                        </p:attrNameLst>
                                      </p:cBhvr>
                                      <p:to>
                                        <p:strVal val="visible"/>
                                      </p:to>
                                    </p:set>
                                    <p:animEffect transition="in" filter="wipe(down)">
                                      <p:cBhvr>
                                        <p:cTn id="15" dur="500"/>
                                        <p:tgtEl>
                                          <p:spTgt spid="11"/>
                                        </p:tgtEl>
                                      </p:cBhvr>
                                    </p:animEffect>
                                  </p:childTnLst>
                                </p:cTn>
                              </p:par>
                              <p:par>
                                <p:cTn id="16" presetID="22" presetClass="entr" presetSubtype="4" dur="500" fill="hold" grpId="0" nodeType="withEffect">
                                  <p:stCondLst>
                                    <p:cond delay="250"/>
                                  </p:stCondLst>
                                  <p:childTnLst>
                                    <p:set>
                                      <p:cBhvr>
                                        <p:cTn id="17" dur="1" fill="hold">
                                          <p:stCondLst>
                                            <p:cond delay="0"/>
                                          </p:stCondLst>
                                        </p:cTn>
                                        <p:tgtEl>
                                          <p:spTgt spid="8"/>
                                        </p:tgtEl>
                                        <p:attrNameLst>
                                          <p:attrName>style.visibility</p:attrName>
                                        </p:attrNameLst>
                                      </p:cBhvr>
                                      <p:to>
                                        <p:strVal val="visible"/>
                                      </p:to>
                                    </p:set>
                                    <p:animEffect transition="in" filter="wipe(down)">
                                      <p:cBhvr>
                                        <p:cTn id="18" dur="500"/>
                                        <p:tgtEl>
                                          <p:spTgt spid="8"/>
                                        </p:tgtEl>
                                      </p:cBhvr>
                                    </p:animEffect>
                                  </p:childTnLst>
                                </p:cTn>
                              </p:par>
                            </p:childTnLst>
                          </p:cTn>
                        </p:par>
                        <p:par>
                          <p:cTn id="19" fill="hold" nodeType="afterGroup">
                            <p:stCondLst>
                              <p:cond delay="750"/>
                            </p:stCondLst>
                            <p:childTnLst>
                              <p:par>
                                <p:cTn id="20" presetID="22" presetClass="entr" presetSubtype="4" dur="500" fill="hold" grpId="0" nodeType="after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childTnLst>
                          </p:cTn>
                        </p:par>
                        <p:par>
                          <p:cTn id="23" fill="hold" nodeType="afterGroup">
                            <p:stCondLst>
                              <p:cond delay="1250"/>
                            </p:stCondLst>
                            <p:childTnLst>
                              <p:par>
                                <p:cTn id="24" presetID="22" presetClass="entr" presetSubtype="4" dur="500" fill="hold" grpId="0" nodeType="afterEffect">
                                  <p:stCondLst>
                                    <p:cond delay="0"/>
                                  </p:stCondLst>
                                  <p:childTnLst>
                                    <p:set>
                                      <p:cBhvr>
                                        <p:cTn id="25" dur="1" fill="hold">
                                          <p:stCondLst>
                                            <p:cond delay="0"/>
                                          </p:stCondLst>
                                        </p:cTn>
                                        <p:tgtEl>
                                          <p:spTgt spid="12"/>
                                        </p:tgtEl>
                                        <p:attrNameLst>
                                          <p:attrName>style.visibility</p:attrName>
                                        </p:attrNameLst>
                                      </p:cBhvr>
                                      <p:to>
                                        <p:strVal val="visible"/>
                                      </p:to>
                                    </p:set>
                                    <p:animEffect transition="in" filter="wipe(down)">
                                      <p:cBhvr>
                                        <p:cTn id="26" dur="500"/>
                                        <p:tgtEl>
                                          <p:spTgt spid="12"/>
                                        </p:tgtEl>
                                      </p:cBhvr>
                                    </p:animEffect>
                                  </p:childTnLst>
                                </p:cTn>
                              </p:par>
                            </p:childTnLst>
                          </p:cTn>
                        </p:par>
                        <p:par>
                          <p:cTn id="27" fill="hold" nodeType="afterGroup">
                            <p:stCondLst>
                              <p:cond delay="1750"/>
                            </p:stCondLst>
                            <p:childTnLst>
                              <p:par>
                                <p:cTn id="28" presetID="22" presetClass="entr" presetSubtype="4" dur="500" fill="hold" grpId="0" nodeType="afterEffect">
                                  <p:stCondLst>
                                    <p:cond delay="0"/>
                                  </p:stCondLst>
                                  <p:childTnLst>
                                    <p:set>
                                      <p:cBhvr>
                                        <p:cTn id="29" dur="1" fill="hold">
                                          <p:stCondLst>
                                            <p:cond delay="0"/>
                                          </p:stCondLst>
                                        </p:cTn>
                                        <p:tgtEl>
                                          <p:spTgt spid="13"/>
                                        </p:tgtEl>
                                        <p:attrNameLst>
                                          <p:attrName>style.visibility</p:attrName>
                                        </p:attrNameLst>
                                      </p:cBhvr>
                                      <p:to>
                                        <p:strVal val="visible"/>
                                      </p:to>
                                    </p:set>
                                    <p:animEffect transition="in" filter="wipe(down)">
                                      <p:cBhvr>
                                        <p:cTn id="30" dur="500"/>
                                        <p:tgtEl>
                                          <p:spTgt spid="13"/>
                                        </p:tgtEl>
                                      </p:cBhvr>
                                    </p:animEffect>
                                  </p:childTnLst>
                                </p:cTn>
                              </p:par>
                            </p:childTnLst>
                          </p:cTn>
                        </p:par>
                        <p:par>
                          <p:cTn id="31" fill="hold" nodeType="afterGroup">
                            <p:stCondLst>
                              <p:cond delay="2250"/>
                            </p:stCondLst>
                            <p:childTnLst>
                              <p:par>
                                <p:cTn id="32" presetID="22" presetClass="entr" presetSubtype="4" dur="500" fill="hold" grpId="0" nodeType="after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wipe(down)">
                                      <p:cBhvr>
                                        <p:cTn id="34" dur="500"/>
                                        <p:tgtEl>
                                          <p:spTgt spid="14"/>
                                        </p:tgtEl>
                                      </p:cBhvr>
                                    </p:animEffect>
                                  </p:childTnLst>
                                </p:cTn>
                              </p:par>
                            </p:childTnLst>
                          </p:cTn>
                        </p:par>
                        <p:par>
                          <p:cTn id="35" fill="hold" nodeType="afterGroup">
                            <p:stCondLst>
                              <p:cond delay="2750"/>
                            </p:stCondLst>
                            <p:childTnLst>
                              <p:par>
                                <p:cTn id="36" presetID="22" presetClass="entr" presetSubtype="4" dur="500" fill="hold" grpId="0" nodeType="afterEffect">
                                  <p:stCondLst>
                                    <p:cond delay="0"/>
                                  </p:stCondLst>
                                  <p:childTnLst>
                                    <p:set>
                                      <p:cBhvr>
                                        <p:cTn id="37" dur="1" fill="hold">
                                          <p:stCondLst>
                                            <p:cond delay="0"/>
                                          </p:stCondLst>
                                        </p:cTn>
                                        <p:tgtEl>
                                          <p:spTgt spid="15"/>
                                        </p:tgtEl>
                                        <p:attrNameLst>
                                          <p:attrName>style.visibility</p:attrName>
                                        </p:attrNameLst>
                                      </p:cBhvr>
                                      <p:to>
                                        <p:strVal val="visible"/>
                                      </p:to>
                                    </p:set>
                                    <p:animEffect transition="in" filter="wipe(down)">
                                      <p:cBhvr>
                                        <p:cTn id="38" dur="500"/>
                                        <p:tgtEl>
                                          <p:spTgt spid="15"/>
                                        </p:tgtEl>
                                      </p:cBhvr>
                                    </p:animEffect>
                                  </p:childTnLst>
                                </p:cTn>
                              </p:par>
                            </p:childTnLst>
                          </p:cTn>
                        </p:par>
                        <p:par>
                          <p:cTn id="39" fill="hold" nodeType="afterGroup">
                            <p:stCondLst>
                              <p:cond delay="3250"/>
                            </p:stCondLst>
                            <p:childTnLst>
                              <p:par>
                                <p:cTn id="40" presetID="22" presetClass="entr" presetSubtype="4" dur="50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Effect transition="in" filter="wipe(down)">
                                      <p:cBhvr>
                                        <p:cTn id="42" dur="500"/>
                                        <p:tgtEl>
                                          <p:spTgt spid="16"/>
                                        </p:tgtEl>
                                      </p:cBhvr>
                                    </p:animEffect>
                                  </p:childTnLst>
                                </p:cTn>
                              </p:par>
                            </p:childTnLst>
                          </p:cTn>
                        </p:par>
                        <p:par>
                          <p:cTn id="43" fill="hold" nodeType="afterGroup">
                            <p:stCondLst>
                              <p:cond delay="3750"/>
                            </p:stCondLst>
                            <p:childTnLst>
                              <p:par>
                                <p:cTn id="44" presetID="22" presetClass="entr" presetSubtype="4" dur="50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animEffect transition="in" filter="wipe(down)">
                                      <p:cBhvr>
                                        <p:cTn id="46" dur="500"/>
                                        <p:tgtEl>
                                          <p:spTgt spid="19"/>
                                        </p:tgtEl>
                                      </p:cBhvr>
                                    </p:animEffect>
                                  </p:childTnLst>
                                </p:cTn>
                              </p:par>
                            </p:childTnLst>
                          </p:cTn>
                        </p:par>
                        <p:par>
                          <p:cTn id="47" fill="hold" nodeType="afterGroup">
                            <p:stCondLst>
                              <p:cond delay="4250"/>
                            </p:stCondLst>
                            <p:childTnLst>
                              <p:par>
                                <p:cTn id="48" presetID="22" presetClass="entr" presetSubtype="4" dur="500" fill="hold" grpId="0" nodeType="afterEffect">
                                  <p:stCondLst>
                                    <p:cond delay="0"/>
                                  </p:stCondLst>
                                  <p:childTnLst>
                                    <p:set>
                                      <p:cBhvr>
                                        <p:cTn id="49" dur="1" fill="hold">
                                          <p:stCondLst>
                                            <p:cond delay="0"/>
                                          </p:stCondLst>
                                        </p:cTn>
                                        <p:tgtEl>
                                          <p:spTgt spid="20"/>
                                        </p:tgtEl>
                                        <p:attrNameLst>
                                          <p:attrName>style.visibility</p:attrName>
                                        </p:attrNameLst>
                                      </p:cBhvr>
                                      <p:to>
                                        <p:strVal val="visible"/>
                                      </p:to>
                                    </p:set>
                                    <p:animEffect transition="in" filter="wipe(down)">
                                      <p:cBhvr>
                                        <p:cTn id="50" dur="500"/>
                                        <p:tgtEl>
                                          <p:spTgt spid="20"/>
                                        </p:tgtEl>
                                      </p:cBhvr>
                                    </p:animEffect>
                                  </p:childTnLst>
                                </p:cTn>
                              </p:par>
                            </p:childTnLst>
                          </p:cTn>
                        </p:par>
                        <p:par>
                          <p:cTn id="51" fill="hold" nodeType="afterGroup">
                            <p:stCondLst>
                              <p:cond delay="4750"/>
                            </p:stCondLst>
                            <p:childTnLst>
                              <p:par>
                                <p:cTn id="52" presetID="22" presetClass="entr" presetSubtype="4" dur="500" fill="hold" nodeType="afterEffect">
                                  <p:stCondLst>
                                    <p:cond delay="0"/>
                                  </p:stCondLst>
                                  <p:childTnLst>
                                    <p:set>
                                      <p:cBhvr>
                                        <p:cTn id="53" dur="1" fill="hold">
                                          <p:stCondLst>
                                            <p:cond delay="0"/>
                                          </p:stCondLst>
                                        </p:cTn>
                                        <p:tgtEl>
                                          <p:spTgt spid="8195"/>
                                        </p:tgtEl>
                                        <p:attrNameLst>
                                          <p:attrName>style.visibility</p:attrName>
                                        </p:attrNameLst>
                                      </p:cBhvr>
                                      <p:to>
                                        <p:strVal val="visible"/>
                                      </p:to>
                                    </p:set>
                                    <p:animEffect transition="in" filter="wipe(down)">
                                      <p:cBhvr>
                                        <p:cTn id="54" dur="500"/>
                                        <p:tgtEl>
                                          <p:spTgt spid="8195"/>
                                        </p:tgtEl>
                                      </p:cBhvr>
                                    </p:animEffect>
                                  </p:childTnLst>
                                </p:cTn>
                              </p:par>
                            </p:childTnLst>
                          </p:cTn>
                        </p:par>
                        <p:par>
                          <p:cTn id="55" fill="hold" nodeType="afterGroup">
                            <p:stCondLst>
                              <p:cond delay="5250"/>
                            </p:stCondLst>
                            <p:childTnLst>
                              <p:par>
                                <p:cTn id="56" presetID="22" presetClass="entr" presetSubtype="4" dur="500" fill="hold" nodeType="afterEffect">
                                  <p:stCondLst>
                                    <p:cond delay="0"/>
                                  </p:stCondLst>
                                  <p:childTnLst>
                                    <p:set>
                                      <p:cBhvr>
                                        <p:cTn id="57" dur="1" fill="hold">
                                          <p:stCondLst>
                                            <p:cond delay="0"/>
                                          </p:stCondLst>
                                        </p:cTn>
                                        <p:tgtEl>
                                          <p:spTgt spid="8194"/>
                                        </p:tgtEl>
                                        <p:attrNameLst>
                                          <p:attrName>style.visibility</p:attrName>
                                        </p:attrNameLst>
                                      </p:cBhvr>
                                      <p:to>
                                        <p:strVal val="visible"/>
                                      </p:to>
                                    </p:set>
                                    <p:animEffect transition="in" filter="wipe(down)">
                                      <p:cBhvr>
                                        <p:cTn id="58" dur="500"/>
                                        <p:tgtEl>
                                          <p:spTgt spid="8194"/>
                                        </p:tgtEl>
                                      </p:cBhvr>
                                    </p:animEffect>
                                  </p:childTnLst>
                                </p:cTn>
                              </p:par>
                            </p:childTnLst>
                          </p:cTn>
                        </p:par>
                        <p:par>
                          <p:cTn id="59" fill="hold" nodeType="afterGroup">
                            <p:stCondLst>
                              <p:cond delay="5750"/>
                            </p:stCondLst>
                            <p:childTnLst>
                              <p:par>
                                <p:cTn id="60" presetID="22" presetClass="entr" presetSubtype="4" dur="500" fill="hold" nodeType="afterEffect">
                                  <p:stCondLst>
                                    <p:cond delay="0"/>
                                  </p:stCondLst>
                                  <p:childTnLst>
                                    <p:set>
                                      <p:cBhvr>
                                        <p:cTn id="61" dur="1" fill="hold">
                                          <p:stCondLst>
                                            <p:cond delay="0"/>
                                          </p:stCondLst>
                                        </p:cTn>
                                        <p:tgtEl>
                                          <p:spTgt spid="8196"/>
                                        </p:tgtEl>
                                        <p:attrNameLst>
                                          <p:attrName>style.visibility</p:attrName>
                                        </p:attrNameLst>
                                      </p:cBhvr>
                                      <p:to>
                                        <p:strVal val="visible"/>
                                      </p:to>
                                    </p:set>
                                    <p:animEffect transition="in" filter="wipe(down)">
                                      <p:cBhvr>
                                        <p:cTn id="62" dur="5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1" grpId="0"/>
      <p:bldP spid="8" grpId="0"/>
      <p:bldP spid="10" grpId="0"/>
      <p:bldP spid="12" grpId="0"/>
      <p:bldP spid="13" grpId="0"/>
      <p:bldP spid="14" grpId="0"/>
      <p:bldP spid="15" grpId="0"/>
      <p:bldP spid="16" grpId="0"/>
      <p:bldP spid="19" grpId="0"/>
      <p:bldP spid="20"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1.1.2</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钴的应用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TextBox 10"/>
          <p:cNvSpPr txBox="1"/>
          <p:nvPr/>
        </p:nvSpPr>
        <p:spPr>
          <a:xfrm>
            <a:off x="477671" y="1351129"/>
            <a:ext cx="8229601" cy="18158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en-US" altLang="zh-CN" sz="2400" b="1" smtClean="0">
              <a:latin typeface="+mn-ea"/>
            </a:endParaRPr>
          </a:p>
          <a:p>
            <a:pPr algn="just"/>
            <a:endParaRPr lang="en-US" altLang="zh-CN" sz="2400" smtClean="0">
              <a:latin typeface="+mn-ea"/>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sp>
        <p:nvSpPr>
          <p:cNvPr id="21" name="矩形 20"/>
          <p:cNvSpPr/>
          <p:nvPr/>
        </p:nvSpPr>
        <p:spPr>
          <a:xfrm>
            <a:off x="0" y="937357"/>
            <a:ext cx="9144000" cy="38318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smtClean="0">
                <a:solidFill>
                  <a:srgbClr val="FF0000"/>
                </a:solidFill>
              </a:rPr>
              <a:t>硬质合金与超级合金</a:t>
            </a:r>
            <a:endParaRPr lang="zh-CN" altLang="en-US" smtClean="0">
              <a:solidFill>
                <a:srgbClr val="FF0000"/>
              </a:solidFill>
            </a:endParaRPr>
          </a:p>
          <a:p>
            <a:pPr>
              <a:lnSpc>
                <a:spcPct val="150000"/>
              </a:lnSpc>
            </a:pPr>
            <a:r>
              <a:rPr lang="zh-CN" altLang="en-US" smtClean="0"/>
              <a:t>含有一定量钴的刀具钢可以显著提高钢耐磨性和切削性能，钴将合金组成中其他金属碳化物晶粒结合在一起，使合金具更高的韧性，并减少对冲击的敏感性能，这种合金熔焊在零件表面，可使零件的寿命提高</a:t>
            </a:r>
            <a:r>
              <a:rPr lang="en-US" altLang="zh-CN" smtClean="0"/>
              <a:t>3-7</a:t>
            </a:r>
            <a:r>
              <a:rPr lang="zh-CN" altLang="en-US" smtClean="0"/>
              <a:t>倍。含钴</a:t>
            </a:r>
            <a:r>
              <a:rPr lang="en-US" altLang="zh-CN" smtClean="0"/>
              <a:t>50%</a:t>
            </a:r>
            <a:r>
              <a:rPr lang="zh-CN" altLang="en-US" smtClean="0"/>
              <a:t>以上的司太立特硬质合金即使加热到</a:t>
            </a:r>
            <a:r>
              <a:rPr lang="en-US" altLang="zh-CN" smtClean="0"/>
              <a:t>1000℃</a:t>
            </a:r>
            <a:r>
              <a:rPr lang="zh-CN" altLang="en-US" smtClean="0"/>
              <a:t>也不会失去其原有的硬度。温度在</a:t>
            </a:r>
            <a:r>
              <a:rPr lang="en-US" altLang="zh-CN" smtClean="0"/>
              <a:t>1038℃</a:t>
            </a:r>
            <a:r>
              <a:rPr lang="zh-CN" altLang="en-US" smtClean="0"/>
              <a:t>以上时，钴基合金的优越性就显露无遗，特别适合用于制作高效率的高温发动机和汽轮机等，因此钴基合金被广泛地应用在航空航天和现代军事领域中。在航空涡轮发动机的结构材料中使用含</a:t>
            </a:r>
            <a:r>
              <a:rPr lang="en-US" altLang="zh-CN" smtClean="0"/>
              <a:t>20%-27%</a:t>
            </a:r>
            <a:r>
              <a:rPr lang="zh-CN" altLang="en-US" smtClean="0">
                <a:hlinkClick r:id="rId2"/>
              </a:rPr>
              <a:t>铬</a:t>
            </a:r>
            <a:r>
              <a:rPr lang="zh-CN" altLang="en-US" smtClean="0"/>
              <a:t>的钴基合金 可在不使用任何保护涂层的条件下 材料达到很高的抗氧化性。核反应堆供热工作室热介质涡轮发动机可以不检修而连续运转一年以上。</a:t>
            </a:r>
            <a:endParaRPr lang="zh-CN" altLang="en-US"/>
          </a:p>
        </p:txBody>
      </p:sp>
      <p:pic>
        <p:nvPicPr>
          <p:cNvPr id="10242" name="Picture 2"/>
          <p:cNvPicPr>
            <a:picLocks noChangeAspect="1" noChangeArrowheads="1"/>
          </p:cNvPicPr>
          <p:nvPr/>
        </p:nvPicPr>
        <p:blipFill>
          <a:blip r:embed="rId3"/>
          <a:stretch>
            <a:fillRect/>
          </a:stretch>
        </p:blipFill>
        <p:spPr bwMode="auto">
          <a:xfrm>
            <a:off x="4258101" y="4398878"/>
            <a:ext cx="4435879" cy="2177209"/>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22" presetClass="entr" presetSubtype="4" dur="500" fill="hold" grpId="0" nodeType="withEffect">
                                  <p:stCondLst>
                                    <p:cond delay="250"/>
                                  </p:stCondLst>
                                  <p:childTnLst>
                                    <p:set>
                                      <p:cBhvr>
                                        <p:cTn id="14" dur="1" fill="hold">
                                          <p:stCondLst>
                                            <p:cond delay="0"/>
                                          </p:stCondLst>
                                        </p:cTn>
                                        <p:tgtEl>
                                          <p:spTgt spid="11"/>
                                        </p:tgtEl>
                                        <p:attrNameLst>
                                          <p:attrName>style.visibility</p:attrName>
                                        </p:attrNameLst>
                                      </p:cBhvr>
                                      <p:to>
                                        <p:strVal val="visible"/>
                                      </p:to>
                                    </p:set>
                                    <p:animEffect transition="in" filter="wipe(down)">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1"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1.1.2</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钴的应用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TextBox 10"/>
          <p:cNvSpPr txBox="1"/>
          <p:nvPr/>
        </p:nvSpPr>
        <p:spPr>
          <a:xfrm>
            <a:off x="477671" y="1351129"/>
            <a:ext cx="8229601" cy="18158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en-US" altLang="zh-CN" sz="2400" b="1" smtClean="0">
              <a:latin typeface="+mn-ea"/>
            </a:endParaRPr>
          </a:p>
          <a:p>
            <a:pPr algn="just"/>
            <a:endParaRPr lang="en-US" altLang="zh-CN" sz="2400" smtClean="0">
              <a:latin typeface="+mn-ea"/>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sp>
        <p:nvSpPr>
          <p:cNvPr id="21" name="矩形 20"/>
          <p:cNvSpPr/>
          <p:nvPr/>
        </p:nvSpPr>
        <p:spPr>
          <a:xfrm>
            <a:off x="0" y="937357"/>
            <a:ext cx="9144000" cy="46198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b="1" smtClean="0">
                <a:solidFill>
                  <a:srgbClr val="FF0000"/>
                </a:solidFill>
              </a:rPr>
              <a:t>电池材料</a:t>
            </a:r>
            <a:endParaRPr lang="zh-CN" altLang="en-US" smtClean="0">
              <a:solidFill>
                <a:srgbClr val="FF0000"/>
              </a:solidFill>
            </a:endParaRPr>
          </a:p>
          <a:p>
            <a:pPr>
              <a:lnSpc>
                <a:spcPct val="150000"/>
              </a:lnSpc>
            </a:pPr>
            <a:r>
              <a:rPr lang="zh-CN" altLang="en-US" smtClean="0"/>
              <a:t>目前钴的消耗量近</a:t>
            </a:r>
            <a:r>
              <a:rPr lang="en-US" altLang="zh-CN" smtClean="0"/>
              <a:t>40%</a:t>
            </a:r>
            <a:r>
              <a:rPr lang="zh-CN" altLang="en-US" smtClean="0"/>
              <a:t>用于充电电池材料，如用于</a:t>
            </a:r>
            <a:r>
              <a:rPr lang="zh-CN" altLang="en-US" smtClean="0">
                <a:hlinkClick r:id="rId2"/>
              </a:rPr>
              <a:t>锂</a:t>
            </a:r>
            <a:r>
              <a:rPr lang="zh-CN" altLang="en-US" smtClean="0"/>
              <a:t>离子电池的钴酸锂，用于镍氢电池的氧化亚钴等。钴最主要的用途是用于锂电池，锂离子电池的核心之一是它的正极材料，其中要用到钴酸锂</a:t>
            </a:r>
            <a:r>
              <a:rPr lang="en-US" altLang="zh-CN" smtClean="0"/>
              <a:t>(LiCoO2), </a:t>
            </a:r>
            <a:r>
              <a:rPr lang="zh-CN" altLang="en-US" smtClean="0"/>
              <a:t>钴酸锂属于固体电解质，具有高能量密度和高的环保安全性。锂电池的优势在于电压范围宽，高能量密度，环保</a:t>
            </a:r>
            <a:r>
              <a:rPr lang="en-US" altLang="zh-CN" smtClean="0"/>
              <a:t>(</a:t>
            </a:r>
            <a:r>
              <a:rPr lang="zh-CN" altLang="en-US" smtClean="0"/>
              <a:t>和</a:t>
            </a:r>
            <a:r>
              <a:rPr lang="en-US" altLang="zh-CN" smtClean="0"/>
              <a:t>Ni-Cd</a:t>
            </a:r>
            <a:r>
              <a:rPr lang="zh-CN" altLang="en-US" smtClean="0"/>
              <a:t>、</a:t>
            </a:r>
            <a:r>
              <a:rPr lang="en-US" altLang="zh-CN" smtClean="0"/>
              <a:t>Ni-Mn</a:t>
            </a:r>
            <a:r>
              <a:rPr lang="zh-CN" altLang="en-US" smtClean="0"/>
              <a:t>相比较</a:t>
            </a:r>
            <a:r>
              <a:rPr lang="en-US" altLang="zh-CN" smtClean="0"/>
              <a:t>)</a:t>
            </a:r>
            <a:r>
              <a:rPr lang="zh-CN" altLang="en-US" smtClean="0"/>
              <a:t>。作为锂电池主要材料的钴酸锂的世界需求量</a:t>
            </a:r>
            <a:r>
              <a:rPr lang="en-US" altLang="zh-CN" smtClean="0"/>
              <a:t>2008</a:t>
            </a:r>
            <a:r>
              <a:rPr lang="zh-CN" altLang="en-US" smtClean="0"/>
              <a:t>年为</a:t>
            </a:r>
            <a:r>
              <a:rPr lang="en-US" altLang="zh-CN" smtClean="0"/>
              <a:t>3.29</a:t>
            </a:r>
            <a:r>
              <a:rPr lang="zh-CN" altLang="en-US" smtClean="0"/>
              <a:t>万吨（折合金属钴为</a:t>
            </a:r>
            <a:r>
              <a:rPr lang="en-US" altLang="zh-CN" smtClean="0"/>
              <a:t>1.97</a:t>
            </a:r>
            <a:r>
              <a:rPr lang="zh-CN" altLang="en-US" smtClean="0"/>
              <a:t>万吨</a:t>
            </a:r>
            <a:r>
              <a:rPr lang="en-US" altLang="zh-CN" smtClean="0"/>
              <a:t>)</a:t>
            </a:r>
            <a:r>
              <a:rPr lang="zh-CN" altLang="en-US" smtClean="0"/>
              <a:t>，产锂电池的主要国家集中在亚洲，分别是日本占</a:t>
            </a:r>
            <a:r>
              <a:rPr lang="en-US" altLang="zh-CN" smtClean="0"/>
              <a:t>40%(32%)</a:t>
            </a:r>
            <a:r>
              <a:rPr lang="zh-CN" altLang="en-US" smtClean="0"/>
              <a:t>、韩国占到</a:t>
            </a:r>
            <a:r>
              <a:rPr lang="en-US" altLang="zh-CN" smtClean="0"/>
              <a:t>30%(22%)</a:t>
            </a:r>
            <a:r>
              <a:rPr lang="zh-CN" altLang="en-US" smtClean="0"/>
              <a:t>中国占到</a:t>
            </a:r>
            <a:r>
              <a:rPr lang="en-US" altLang="zh-CN" smtClean="0"/>
              <a:t>28%(44%)</a:t>
            </a:r>
            <a:r>
              <a:rPr lang="zh-CN" altLang="en-US" smtClean="0"/>
              <a:t>，其中括号内为实际生产份额因为不少贴牌日本、韩国产的、实际产地在中国。</a:t>
            </a:r>
          </a:p>
          <a:p>
            <a:pPr>
              <a:lnSpc>
                <a:spcPct val="150000"/>
              </a:lnSpc>
            </a:pPr>
            <a:r>
              <a:rPr lang="zh-CN" altLang="en-US" smtClean="0"/>
              <a:t>据统计，</a:t>
            </a:r>
            <a:r>
              <a:rPr lang="en-US" altLang="zh-CN" smtClean="0"/>
              <a:t>2014</a:t>
            </a:r>
            <a:r>
              <a:rPr lang="zh-CN" altLang="en-US" smtClean="0"/>
              <a:t>年我国钴酸锂行业钴消费量约</a:t>
            </a:r>
            <a:r>
              <a:rPr lang="en-US" altLang="zh-CN" smtClean="0"/>
              <a:t>2.7</a:t>
            </a:r>
            <a:r>
              <a:rPr lang="zh-CN" altLang="en-US" smtClean="0"/>
              <a:t>万吨，同比增加</a:t>
            </a:r>
            <a:r>
              <a:rPr lang="en-US" altLang="zh-CN" smtClean="0"/>
              <a:t>28.6%</a:t>
            </a:r>
            <a:r>
              <a:rPr lang="zh-CN" altLang="en-US" smtClean="0"/>
              <a:t>；而</a:t>
            </a:r>
            <a:r>
              <a:rPr lang="en-US" altLang="zh-CN" smtClean="0"/>
              <a:t>2014</a:t>
            </a:r>
            <a:r>
              <a:rPr lang="zh-CN" altLang="en-US" smtClean="0"/>
              <a:t>年国内钴酸锂的产能在</a:t>
            </a:r>
            <a:r>
              <a:rPr lang="en-US" altLang="zh-CN" smtClean="0"/>
              <a:t>6</a:t>
            </a:r>
            <a:r>
              <a:rPr lang="zh-CN" altLang="en-US" smtClean="0"/>
              <a:t>万吨，实际产量约为</a:t>
            </a:r>
            <a:r>
              <a:rPr lang="en-US" altLang="zh-CN" smtClean="0"/>
              <a:t>4.5</a:t>
            </a:r>
            <a:r>
              <a:rPr lang="zh-CN" altLang="en-US" smtClean="0"/>
              <a:t>万吨。</a:t>
            </a:r>
          </a:p>
          <a:p>
            <a:pPr>
              <a:lnSpc>
                <a:spcPct val="150000"/>
              </a:lnSpc>
            </a:pPr>
            <a:endParaRPr lang="zh-CN" altLang="en-US"/>
          </a:p>
        </p:txBody>
      </p:sp>
      <p:pic>
        <p:nvPicPr>
          <p:cNvPr id="11266" name="Picture 2"/>
          <p:cNvPicPr>
            <a:picLocks noChangeAspect="1" noChangeArrowheads="1"/>
          </p:cNvPicPr>
          <p:nvPr/>
        </p:nvPicPr>
        <p:blipFill>
          <a:blip r:embed="rId3"/>
          <a:stretch>
            <a:fillRect/>
          </a:stretch>
        </p:blipFill>
        <p:spPr bwMode="auto">
          <a:xfrm>
            <a:off x="1346864" y="5009157"/>
            <a:ext cx="6286500" cy="1971675"/>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22" presetClass="entr" presetSubtype="4" dur="500" fill="hold" grpId="0" nodeType="withEffect">
                                  <p:stCondLst>
                                    <p:cond delay="250"/>
                                  </p:stCondLst>
                                  <p:childTnLst>
                                    <p:set>
                                      <p:cBhvr>
                                        <p:cTn id="14" dur="1" fill="hold">
                                          <p:stCondLst>
                                            <p:cond delay="0"/>
                                          </p:stCondLst>
                                        </p:cTn>
                                        <p:tgtEl>
                                          <p:spTgt spid="11"/>
                                        </p:tgtEl>
                                        <p:attrNameLst>
                                          <p:attrName>style.visibility</p:attrName>
                                        </p:attrNameLst>
                                      </p:cBhvr>
                                      <p:to>
                                        <p:strVal val="visible"/>
                                      </p:to>
                                    </p:set>
                                    <p:animEffect transition="in" filter="wipe(down)">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1"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组合 18"/>
          <p:cNvGrpSpPr/>
          <p:nvPr/>
        </p:nvGrpSpPr>
        <p:grpSpPr>
          <a:xfrm>
            <a:off x="611187" y="261275"/>
            <a:ext cx="666069" cy="664458"/>
            <a:chOff x="611187" y="261275"/>
            <a:chExt cx="666069" cy="664458"/>
          </a:xfrm>
          <a:solidFill>
            <a:schemeClr val="accent6">
              <a:lumMod val="60000"/>
              <a:lumOff val="40000"/>
            </a:schemeClr>
          </a:solidFill>
        </p:grpSpPr>
        <p:sp>
          <p:nvSpPr>
            <p:cNvPr id="9" name="矩形 8"/>
            <p:cNvSpPr>
              <a:spLocks noChangeAspect="1"/>
            </p:cNvSpPr>
            <p:nvPr/>
          </p:nvSpPr>
          <p:spPr>
            <a:xfrm>
              <a:off x="611187" y="261275"/>
              <a:ext cx="538925" cy="537622"/>
            </a:xfrm>
            <a:prstGeom prst="rect">
              <a:avLst/>
            </a:prstGeom>
            <a:solidFill>
              <a:schemeClr val="accent6">
                <a:lumMod val="75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a:spLocks noChangeAspect="1"/>
            </p:cNvSpPr>
            <p:nvPr/>
          </p:nvSpPr>
          <p:spPr>
            <a:xfrm>
              <a:off x="880650" y="530086"/>
              <a:ext cx="396606" cy="39564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schemeClr val="accent6">
                    <a:lumMod val="60000"/>
                    <a:lumOff val="40000"/>
                  </a:schemeClr>
                </a:solidFill>
              </a:endParaRPr>
            </a:p>
          </p:txBody>
        </p:sp>
      </p:grpSp>
      <p:sp>
        <p:nvSpPr>
          <p:cNvPr id="18" name="文本框 17"/>
          <p:cNvSpPr txBox="1"/>
          <p:nvPr/>
        </p:nvSpPr>
        <p:spPr>
          <a:xfrm>
            <a:off x="1419575" y="376320"/>
            <a:ext cx="7113238"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chemeClr val="tx1">
                    <a:lumMod val="85000"/>
                    <a:lumOff val="15000"/>
                  </a:schemeClr>
                </a:solidFill>
                <a:latin typeface="微软雅黑" panose="020b0503020204020204" pitchFamily="34" charset="-122"/>
                <a:ea typeface="微软雅黑" panose="020b0503020204020204" pitchFamily="34" charset="-122"/>
              </a:rPr>
              <a:t>1.1.2</a:t>
            </a:r>
            <a:r>
              <a:rPr lang="zh-CN" altLang="en-US" sz="2400" b="1" smtClean="0">
                <a:solidFill>
                  <a:schemeClr val="tx1">
                    <a:lumMod val="85000"/>
                    <a:lumOff val="15000"/>
                  </a:schemeClr>
                </a:solidFill>
                <a:latin typeface="微软雅黑" panose="020b0503020204020204" pitchFamily="34" charset="-122"/>
                <a:ea typeface="微软雅黑" panose="020b0503020204020204" pitchFamily="34" charset="-122"/>
              </a:rPr>
              <a:t>钴的应用</a:t>
            </a:r>
            <a:endParaRPr lang="en-US" altLang="zh-CN" sz="2400" b="1">
              <a:solidFill>
                <a:schemeClr val="tx1">
                  <a:lumMod val="85000"/>
                  <a:lumOff val="15000"/>
                </a:schemeClr>
              </a:solidFill>
              <a:latin typeface="微软雅黑" panose="020b0503020204020204" pitchFamily="34" charset="-122"/>
              <a:ea typeface="微软雅黑" panose="020b0503020204020204" pitchFamily="34" charset="-122"/>
            </a:endParaRPr>
          </a:p>
        </p:txBody>
      </p:sp>
      <p:sp>
        <p:nvSpPr>
          <p:cNvPr id="11" name="TextBox 10"/>
          <p:cNvSpPr txBox="1"/>
          <p:nvPr/>
        </p:nvSpPr>
        <p:spPr>
          <a:xfrm>
            <a:off x="477671" y="1351129"/>
            <a:ext cx="8229601" cy="181588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endParaRPr lang="en-US" altLang="zh-CN" sz="2400" b="1" smtClean="0">
              <a:latin typeface="+mn-ea"/>
            </a:endParaRPr>
          </a:p>
          <a:p>
            <a:pPr algn="just"/>
            <a:endParaRPr lang="en-US" altLang="zh-CN" sz="2400" smtClean="0">
              <a:latin typeface="+mn-ea"/>
            </a:endParaRPr>
          </a:p>
          <a:p>
            <a:pPr algn="just"/>
            <a:endParaRPr lang="en-US" altLang="zh-CN" sz="2000" b="1" smtClean="0">
              <a:latin typeface="+mn-ea"/>
            </a:endParaRPr>
          </a:p>
          <a:p>
            <a:pPr algn="just"/>
            <a:r>
              <a:rPr lang="en-US" altLang="zh-CN" sz="2000" smtClean="0">
                <a:latin typeface="+mn-ea"/>
              </a:rPr>
              <a:t> </a:t>
            </a:r>
            <a:endParaRPr lang="zh-CN" altLang="en-US" sz="2000" smtClean="0">
              <a:latin typeface="+mn-ea"/>
            </a:endParaRPr>
          </a:p>
          <a:p>
            <a:pPr algn="just"/>
            <a:endParaRPr lang="zh-CN" altLang="zh-CN" sz="2400" smtClean="0">
              <a:latin typeface="+mn-ea"/>
            </a:endParaRPr>
          </a:p>
        </p:txBody>
      </p:sp>
      <p:sp>
        <p:nvSpPr>
          <p:cNvPr id="21" name="矩形 20"/>
          <p:cNvSpPr/>
          <p:nvPr/>
        </p:nvSpPr>
        <p:spPr>
          <a:xfrm>
            <a:off x="245660" y="1455972"/>
            <a:ext cx="4967785" cy="39703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zh-CN" altLang="en-US" b="1" smtClean="0">
                <a:solidFill>
                  <a:srgbClr val="FF0000"/>
                </a:solidFill>
              </a:rPr>
              <a:t>医疗行业</a:t>
            </a:r>
          </a:p>
          <a:p>
            <a:pPr>
              <a:lnSpc>
                <a:spcPct val="200000"/>
              </a:lnSpc>
            </a:pPr>
            <a:r>
              <a:rPr lang="zh-CN" altLang="en-US" smtClean="0"/>
              <a:t>钴在医疗领域中也有广泛应用，钴的放射性同位素，可治疗皮肤病和恶性肿瘤，在青霉素中加入适量的钴，可以提高其疗效，对造血具有特殊功效的维生素</a:t>
            </a:r>
            <a:r>
              <a:rPr lang="en-US" altLang="zh-CN" smtClean="0"/>
              <a:t>B12(</a:t>
            </a:r>
            <a:r>
              <a:rPr lang="zh-CN" altLang="en-US" smtClean="0"/>
              <a:t>别名钴胺素</a:t>
            </a:r>
            <a:r>
              <a:rPr lang="en-US" altLang="zh-CN" smtClean="0"/>
              <a:t>)</a:t>
            </a:r>
            <a:r>
              <a:rPr lang="zh-CN" altLang="en-US" smtClean="0"/>
              <a:t>中，钴含量高达</a:t>
            </a:r>
            <a:r>
              <a:rPr lang="en-US" altLang="zh-CN" smtClean="0"/>
              <a:t>4.5%</a:t>
            </a:r>
            <a:r>
              <a:rPr lang="zh-CN" altLang="en-US" smtClean="0"/>
              <a:t>，此外，在人工关节材料和牙料填充剂中，也用到钴。</a:t>
            </a:r>
            <a:endParaRPr lang="zh-CN" altLang="en-US"/>
          </a:p>
        </p:txBody>
      </p:sp>
      <p:pic>
        <p:nvPicPr>
          <p:cNvPr id="12290" name="Picture 2"/>
          <p:cNvPicPr>
            <a:picLocks noChangeAspect="1" noChangeArrowheads="1"/>
          </p:cNvPicPr>
          <p:nvPr/>
        </p:nvPicPr>
        <p:blipFill>
          <a:blip r:embed="rId2"/>
          <a:stretch>
            <a:fillRect/>
          </a:stretch>
        </p:blipFill>
        <p:spPr bwMode="auto">
          <a:xfrm>
            <a:off x="5500048" y="469324"/>
            <a:ext cx="3201822" cy="2214026"/>
          </a:xfrm>
          <a:prstGeom prst="rect">
            <a:avLst/>
          </a:prstGeom>
          <a:noFill/>
          <a:ln w="9525">
            <a:noFill/>
            <a:miter lim="800000"/>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53" presetClass="entr" presetSubtype="16" dur="50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22" presetClass="entr" presetSubtype="8" dur="500" fill="hold" grpId="0" nodeType="withEffect">
                                  <p:stCondLst>
                                    <p:cond delay="250"/>
                                  </p:stCondLst>
                                  <p:childTnLst>
                                    <p:set>
                                      <p:cBhvr>
                                        <p:cTn id="11" dur="1" fill="hold">
                                          <p:stCondLst>
                                            <p:cond delay="0"/>
                                          </p:stCondLst>
                                        </p:cTn>
                                        <p:tgtEl>
                                          <p:spTgt spid="18"/>
                                        </p:tgtEl>
                                        <p:attrNameLst>
                                          <p:attrName>style.visibility</p:attrName>
                                        </p:attrNameLst>
                                      </p:cBhvr>
                                      <p:to>
                                        <p:strVal val="visible"/>
                                      </p:to>
                                    </p:set>
                                    <p:animEffect transition="in" filter="wipe(left)">
                                      <p:cBhvr>
                                        <p:cTn id="12" dur="500"/>
                                        <p:tgtEl>
                                          <p:spTgt spid="18"/>
                                        </p:tgtEl>
                                      </p:cBhvr>
                                    </p:animEffect>
                                  </p:childTnLst>
                                </p:cTn>
                              </p:par>
                              <p:par>
                                <p:cTn id="13" presetID="22" presetClass="entr" presetSubtype="4" dur="500" fill="hold" grpId="0" nodeType="withEffect">
                                  <p:stCondLst>
                                    <p:cond delay="250"/>
                                  </p:stCondLst>
                                  <p:childTnLst>
                                    <p:set>
                                      <p:cBhvr>
                                        <p:cTn id="14" dur="1" fill="hold">
                                          <p:stCondLst>
                                            <p:cond delay="0"/>
                                          </p:stCondLst>
                                        </p:cTn>
                                        <p:tgtEl>
                                          <p:spTgt spid="11"/>
                                        </p:tgtEl>
                                        <p:attrNameLst>
                                          <p:attrName>style.visibility</p:attrName>
                                        </p:attrNameLst>
                                      </p:cBhvr>
                                      <p:to>
                                        <p:strVal val="visible"/>
                                      </p:to>
                                    </p:set>
                                    <p:animEffect transition="in" filter="wipe(down)">
                                      <p:cBhvr>
                                        <p:cTn id="1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P spid="11"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https://d.book118.com/446242023202010040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学术蓝">
      <a:dk1>
        <a:sysClr val="windowText" lastClr="000000"/>
      </a:dk1>
      <a:lt1>
        <a:sysClr val="window" lastClr="FFFFFF"/>
      </a:lt1>
      <a:dk2>
        <a:srgbClr val="44546A"/>
      </a:dk2>
      <a:lt2>
        <a:srgbClr val="E7E6E6"/>
      </a:lt2>
      <a:accent1>
        <a:srgbClr val="0070C0"/>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主题">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23</Slides>
  <Notes>1</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23</vt:i4>
      </vt:variant>
    </vt:vector>
  </HeadingPairs>
  <TitlesOfParts>
    <vt:vector baseType="lpstr" size="32">
      <vt:lpstr>Arial</vt:lpstr>
      <vt:lpstr>Calibri</vt:lpstr>
      <vt:lpstr>Calibri Light</vt:lpstr>
      <vt:lpstr>宋体</vt:lpstr>
      <vt:lpstr>方正静蕾简体</vt:lpstr>
      <vt:lpstr>微软雅黑</vt:lpstr>
      <vt:lpstr>Times New Roman</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2024-09-07T06:52:08.176</cp:lastPrinted>
  <dcterms:created xsi:type="dcterms:W3CDTF">2024-09-06T22:52:08Z</dcterms:created>
  <dcterms:modified xsi:type="dcterms:W3CDTF">2024-09-06T22:52:10Z</dcterms:modified>
</cp:coreProperties>
</file>