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D7BFEAA-5947-4F87-A4C1-DDB2167334D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375512-5999-4F78-A7EA-9499A4954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54B8E-FB12-450A-9075-9FEBC21C8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C8D6E7-545B-452C-B361-202532DD0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865102-E9E1-4AF7-BE17-2B434A848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F1193B-FC34-4796-BCBA-374C816596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A1652D-2B87-4B41-B97B-152BB487B0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099318-BCEB-4564-B59A-56ADF77FB0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10D5B0-08AB-4844-8343-5427D5AD51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23F24F-450F-4DD1-8B4C-3D0DAA427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729DF-40DC-43EA-9668-1496454E0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81ED8-A948-4599-AD6C-506E2AA55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7F52E50-A2CB-4459-B1ED-4A394A287CF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D343973-C838-481B-9261-218649C7057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4313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鬼城行业安全生产规章制度培训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鬼城行业概述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安全生产规章制度建立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安全生产培训机制建设</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安全意识和责任落实</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安全生产管理监督</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安全生产规章制度培训实施效果评估</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鬼城行业概述</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鬼城行业概念介绍</a:t>
            </a:r>
            <a:endParaRPr lang="en-US" sz="3600" b="0" strike="noStrike" spc="-1">
              <a:solidFill>
                <a:schemeClr val="dk1"/>
              </a:solidFill>
              <a:latin typeface="Arial"/>
            </a:endParaRPr>
          </a:p>
        </p:txBody>
      </p:sp>
      <p:sp>
        <p:nvSpPr>
          <p:cNvPr id="8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无人居住的城市</a:t>
            </a:r>
            <a:endParaRPr lang="en-US" sz="1600" b="0" strike="noStrike" spc="-1">
              <a:solidFill>
                <a:srgbClr val="000000"/>
              </a:solidFill>
              <a:latin typeface="Arial"/>
            </a:endParaRPr>
          </a:p>
        </p:txBody>
      </p:sp>
      <p:sp>
        <p:nvSpPr>
          <p:cNvPr id="8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定义</a:t>
            </a:r>
            <a:endParaRPr lang="en-US" sz="2000" b="0" strike="noStrike" spc="-1">
              <a:solidFill>
                <a:srgbClr val="000000"/>
              </a:solidFill>
              <a:latin typeface="Arial"/>
            </a:endParaRPr>
          </a:p>
        </p:txBody>
      </p:sp>
      <p:sp>
        <p:nvSpPr>
          <p:cNvPr id="8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人口外流导致</a:t>
            </a:r>
            <a:endParaRPr lang="en-US" sz="1600" b="0" strike="noStrike" spc="-1">
              <a:solidFill>
                <a:srgbClr val="000000"/>
              </a:solidFill>
              <a:latin typeface="Arial"/>
            </a:endParaRPr>
          </a:p>
        </p:txBody>
      </p:sp>
      <p:sp>
        <p:nvSpPr>
          <p:cNvPr id="8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原因</a:t>
            </a:r>
            <a:endParaRPr lang="en-US" sz="2000" b="0" strike="noStrike" spc="-1">
              <a:solidFill>
                <a:srgbClr val="000000"/>
              </a:solidFill>
              <a:latin typeface="Arial"/>
            </a:endParaRPr>
          </a:p>
        </p:txBody>
      </p:sp>
      <p:sp>
        <p:nvSpPr>
          <p:cNvPr id="9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经济停滞等</a:t>
            </a:r>
            <a:endParaRPr lang="en-US" sz="1600" b="0" strike="noStrike" spc="-1">
              <a:solidFill>
                <a:srgbClr val="000000"/>
              </a:solidFill>
              <a:latin typeface="Arial"/>
            </a:endParaRPr>
          </a:p>
        </p:txBody>
      </p:sp>
      <p:sp>
        <p:nvSpPr>
          <p:cNvPr id="9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特点</a:t>
            </a:r>
            <a:endParaRPr lang="en-US" sz="2000" b="0" strike="noStrike" spc="-1">
              <a:solidFill>
                <a:srgbClr val="000000"/>
              </a:solidFill>
              <a:latin typeface="Arial"/>
            </a:endParaRPr>
          </a:p>
        </p:txBody>
      </p:sp>
      <p:sp>
        <p:nvSpPr>
          <p:cNvPr id="9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鬼城行业现状分析</a:t>
            </a:r>
            <a:endParaRPr lang="en-US" sz="3600" b="0" strike="noStrike" spc="-1">
              <a:solidFill>
                <a:schemeClr val="dk1"/>
              </a:solidFill>
              <a:latin typeface="Arial"/>
            </a:endParaRPr>
          </a:p>
        </p:txBody>
      </p:sp>
      <p:sp>
        <p:nvSpPr>
          <p:cNvPr id="9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安全隐患、环境污染</a:t>
            </a:r>
            <a:endParaRPr lang="en-US" sz="1600" b="0" strike="noStrike" spc="-1">
              <a:solidFill>
                <a:srgbClr val="000000"/>
              </a:solidFill>
              <a:latin typeface="Arial"/>
            </a:endParaRPr>
          </a:p>
        </p:txBody>
      </p:sp>
      <p:sp>
        <p:nvSpPr>
          <p:cNvPr id="9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问题</a:t>
            </a:r>
            <a:endParaRPr lang="en-US" sz="2000" b="0" strike="noStrike" spc="-1">
              <a:solidFill>
                <a:srgbClr val="000000"/>
              </a:solidFill>
              <a:latin typeface="Arial"/>
            </a:endParaRPr>
          </a:p>
        </p:txBody>
      </p:sp>
      <p:sp>
        <p:nvSpPr>
          <p:cNvPr id="9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资源浪费等</a:t>
            </a:r>
            <a:endParaRPr lang="en-US" sz="1600" b="0" strike="noStrike" spc="-1">
              <a:solidFill>
                <a:srgbClr val="000000"/>
              </a:solidFill>
              <a:latin typeface="Arial"/>
            </a:endParaRPr>
          </a:p>
        </p:txBody>
      </p:sp>
      <p:sp>
        <p:nvSpPr>
          <p:cNvPr id="9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挑战</a:t>
            </a:r>
            <a:endParaRPr lang="en-US" sz="2000" b="0" strike="noStrike" spc="-1">
              <a:solidFill>
                <a:srgbClr val="000000"/>
              </a:solidFill>
              <a:latin typeface="Arial"/>
            </a:endParaRPr>
          </a:p>
        </p:txBody>
      </p:sp>
      <p:sp>
        <p:nvSpPr>
          <p:cNvPr id="10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加强管理</a:t>
            </a:r>
            <a:endParaRPr lang="en-US" sz="1600" b="0" strike="noStrike" spc="-1">
              <a:solidFill>
                <a:srgbClr val="000000"/>
              </a:solidFill>
              <a:latin typeface="Arial"/>
            </a:endParaRPr>
          </a:p>
        </p:txBody>
      </p:sp>
      <p:sp>
        <p:nvSpPr>
          <p:cNvPr id="10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解决方案</a:t>
            </a:r>
            <a:endParaRPr lang="en-US" sz="2000" b="0" strike="noStrike" spc="-1">
              <a:solidFill>
                <a:srgbClr val="000000"/>
              </a:solidFill>
              <a:latin typeface="Arial"/>
            </a:endParaRPr>
          </a:p>
        </p:txBody>
      </p:sp>
      <p:sp>
        <p:nvSpPr>
          <p:cNvPr id="10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行业安全生产重要性</a:t>
            </a:r>
            <a:endParaRPr lang="en-US" sz="3600" b="0" strike="noStrike" spc="-1">
              <a:solidFill>
                <a:schemeClr val="dk1"/>
              </a:solidFill>
              <a:latin typeface="Arial"/>
            </a:endParaRPr>
          </a:p>
        </p:txBody>
      </p:sp>
      <p:sp>
        <p:nvSpPr>
          <p:cNvPr id="10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规章制度培训</a:t>
            </a:r>
            <a:endParaRPr lang="en-US" sz="1600" b="0" strike="noStrike" spc="-1">
              <a:solidFill>
                <a:srgbClr val="000000"/>
              </a:solidFill>
              <a:latin typeface="Arial"/>
            </a:endParaRPr>
          </a:p>
        </p:txBody>
      </p:sp>
      <p:sp>
        <p:nvSpPr>
          <p:cNvPr id="10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关键性</a:t>
            </a:r>
            <a:endParaRPr lang="en-US" sz="2000" b="0" strike="noStrike" spc="-1">
              <a:solidFill>
                <a:srgbClr val="000000"/>
              </a:solidFill>
              <a:latin typeface="Arial"/>
            </a:endParaRPr>
          </a:p>
        </p:txBody>
      </p:sp>
      <p:sp>
        <p:nvSpPr>
          <p:cNvPr id="10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必须引起注意</a:t>
            </a:r>
            <a:endParaRPr lang="en-US" sz="1600" b="0" strike="noStrike" spc="-1">
              <a:solidFill>
                <a:srgbClr val="000000"/>
              </a:solidFill>
              <a:latin typeface="Arial"/>
            </a:endParaRPr>
          </a:p>
        </p:txBody>
      </p:sp>
      <p:sp>
        <p:nvSpPr>
          <p:cNvPr id="1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重视程度</a:t>
            </a:r>
            <a:endParaRPr lang="en-US" sz="2000" b="0" strike="noStrike" spc="-1">
              <a:solidFill>
                <a:srgbClr val="000000"/>
              </a:solidFill>
              <a:latin typeface="Arial"/>
            </a:endParaRPr>
          </a:p>
        </p:txBody>
      </p:sp>
      <p:sp>
        <p:nvSpPr>
          <p:cNvPr id="11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5"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鬼城行业发展前景</a:t>
            </a:r>
            <a:endParaRPr lang="en-US" sz="3600" b="0" strike="noStrike" spc="-1">
              <a:solidFill>
                <a:schemeClr val="dk1"/>
              </a:solidFill>
              <a:latin typeface="Arial"/>
            </a:endParaRPr>
          </a:p>
        </p:txBody>
      </p:sp>
      <p:sp>
        <p:nvSpPr>
          <p:cNvPr id="1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可持续发展</a:t>
            </a:r>
            <a:endParaRPr lang="en-US" sz="1600" b="0" strike="noStrike" spc="-1">
              <a:solidFill>
                <a:srgbClr val="000000"/>
              </a:solidFill>
              <a:latin typeface="Arial"/>
            </a:endParaRPr>
          </a:p>
        </p:txBody>
      </p:sp>
      <p:sp>
        <p:nvSpPr>
          <p:cNvPr id="1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潜力</a:t>
            </a:r>
            <a:endParaRPr lang="en-US" sz="2000" b="0" strike="noStrike" spc="-1">
              <a:solidFill>
                <a:srgbClr val="000000"/>
              </a:solidFill>
              <a:latin typeface="Arial"/>
            </a:endParaRPr>
          </a:p>
        </p:txBody>
      </p:sp>
      <p:sp>
        <p:nvSpPr>
          <p:cNvPr id="1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规范制度培训</a:t>
            </a:r>
            <a:endParaRPr lang="en-US" sz="1600" b="0" strike="noStrike" spc="-1">
              <a:solidFill>
                <a:srgbClr val="000000"/>
              </a:solidFill>
              <a:latin typeface="Arial"/>
            </a:endParaRPr>
          </a:p>
        </p:txBody>
      </p:sp>
      <p:sp>
        <p:nvSpPr>
          <p:cNvPr id="1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管理方式</a:t>
            </a:r>
            <a:endParaRPr lang="en-US" sz="2000" b="0" strike="noStrike" spc="-1">
              <a:solidFill>
                <a:srgbClr val="000000"/>
              </a:solidFill>
              <a:latin typeface="Arial"/>
            </a:endParaRPr>
          </a:p>
        </p:txBody>
      </p:sp>
      <p:sp>
        <p:nvSpPr>
          <p:cNvPr id="1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实现发展</a:t>
            </a:r>
            <a:endParaRPr lang="en-US" sz="1600" b="0" strike="noStrike" spc="-1">
              <a:solidFill>
                <a:srgbClr val="000000"/>
              </a:solidFill>
              <a:latin typeface="Arial"/>
            </a:endParaRPr>
          </a:p>
        </p:txBody>
      </p:sp>
      <p:sp>
        <p:nvSpPr>
          <p:cNvPr id="1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目标</a:t>
            </a:r>
            <a:endParaRPr lang="en-US" sz="2000" b="0" strike="noStrike" spc="-1">
              <a:solidFill>
                <a:srgbClr val="000000"/>
              </a:solidFill>
              <a:latin typeface="Arial"/>
            </a:endParaRPr>
          </a:p>
        </p:txBody>
      </p:sp>
      <p:sp>
        <p:nvSpPr>
          <p:cNvPr id="1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2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安全生产规章制度培训</a:t>
            </a:r>
            <a:endParaRPr lang="en-US" sz="3600" b="0" strike="noStrike" spc="-1">
              <a:solidFill>
                <a:schemeClr val="dk1"/>
              </a:solidFill>
              <a:latin typeface="Arial"/>
            </a:endParaRPr>
          </a:p>
        </p:txBody>
      </p:sp>
      <p:sp>
        <p:nvSpPr>
          <p:cNvPr id="126"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鬼城行业的规章制度培训对于确保行业可持续发展至关重要。只有通过加强管理和培训，才能有效应对安全隐患、环境污染等问题，实现行业的稳步发展。</a:t>
            </a:r>
            <a:endParaRPr lang="en-US" sz="2000" b="0" strike="noStrike" spc="-1">
              <a:solidFill>
                <a:srgbClr val="000000"/>
              </a:solidFill>
              <a:latin typeface="Arial"/>
            </a:endParaRPr>
          </a:p>
        </p:txBody>
      </p:sp>
      <p:sp>
        <p:nvSpPr>
          <p:cNvPr id="12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安全生产规章制度建立</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规章制度建立目的</a:t>
            </a:r>
            <a:endParaRPr lang="en-US" sz="3600" b="0" strike="noStrike" spc="-1">
              <a:solidFill>
                <a:schemeClr val="dk1"/>
              </a:solidFill>
              <a:latin typeface="Arial"/>
            </a:endParaRPr>
          </a:p>
        </p:txBody>
      </p:sp>
      <p:sp>
        <p:nvSpPr>
          <p:cNvPr id="135"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建立安全生产规章制度的目的是为了保障鬼城行业从业人员的安全和健康。在鬼城行业，因为环境特殊，安全事故的发生可能性较高，因此制定规章制度尤为重要。仅仅依靠个人意识和经验是远远不够的，需要有明确的制度来规范行业的安全生产。</a:t>
            </a:r>
            <a:endParaRPr lang="en-US" sz="2000" b="0" strike="noStrike" spc="-1">
              <a:solidFill>
                <a:srgbClr val="000000"/>
              </a:solidFill>
              <a:latin typeface="Arial"/>
            </a:endParaRPr>
          </a:p>
        </p:txBody>
      </p:sp>
      <p:sp>
        <p:nvSpPr>
          <p:cNvPr id="13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规章制度建立范围</a:t>
            </a:r>
            <a:endParaRPr lang="en-US" sz="3600" b="0" strike="noStrike" spc="-1">
              <a:solidFill>
                <a:schemeClr val="dk1"/>
              </a:solidFill>
              <a:latin typeface="Arial"/>
            </a:endParaRPr>
          </a:p>
        </p:txBody>
      </p:sp>
      <p:sp>
        <p:nvSpPr>
          <p:cNvPr id="14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涵盖鬼城行业的所有环节</a:t>
            </a:r>
            <a:endParaRPr lang="en-US" sz="1600" b="0" strike="noStrike" spc="-1">
              <a:solidFill>
                <a:srgbClr val="000000"/>
              </a:solidFill>
              <a:latin typeface="Arial"/>
            </a:endParaRPr>
          </a:p>
        </p:txBody>
      </p:sp>
      <p:sp>
        <p:nvSpPr>
          <p:cNvPr id="14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环节覆盖</a:t>
            </a:r>
            <a:endParaRPr lang="en-US" sz="2000" b="0" strike="noStrike" spc="-1">
              <a:solidFill>
                <a:srgbClr val="000000"/>
              </a:solidFill>
              <a:latin typeface="Arial"/>
            </a:endParaRPr>
          </a:p>
        </p:txBody>
      </p:sp>
      <p:sp>
        <p:nvSpPr>
          <p:cNvPr id="14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包括行业内外的相关方面</a:t>
            </a:r>
            <a:endParaRPr lang="en-US" sz="1600" b="0" strike="noStrike" spc="-1">
              <a:solidFill>
                <a:srgbClr val="000000"/>
              </a:solidFill>
              <a:latin typeface="Arial"/>
            </a:endParaRPr>
          </a:p>
        </p:txBody>
      </p:sp>
      <p:sp>
        <p:nvSpPr>
          <p:cNvPr id="14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相关方面</a:t>
            </a:r>
            <a:endParaRPr lang="en-US" sz="2000" b="0" strike="noStrike" spc="-1">
              <a:solidFill>
                <a:srgbClr val="000000"/>
              </a:solidFill>
              <a:latin typeface="Arial"/>
            </a:endParaRPr>
          </a:p>
        </p:txBody>
      </p:sp>
      <p:sp>
        <p:nvSpPr>
          <p:cNvPr id="14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确保全方位覆盖，不留死角</a:t>
            </a:r>
            <a:endParaRPr lang="en-US" sz="1600" b="0" strike="noStrike" spc="-1">
              <a:solidFill>
                <a:srgbClr val="000000"/>
              </a:solidFill>
              <a:latin typeface="Arial"/>
            </a:endParaRPr>
          </a:p>
        </p:txBody>
      </p:sp>
      <p:sp>
        <p:nvSpPr>
          <p:cNvPr id="14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全面性</a:t>
            </a:r>
            <a:endParaRPr lang="en-US" sz="2000" b="0" strike="noStrike" spc="-1">
              <a:solidFill>
                <a:srgbClr val="000000"/>
              </a:solidFill>
              <a:latin typeface="Arial"/>
            </a:endParaRPr>
          </a:p>
        </p:txBody>
      </p:sp>
      <p:sp>
        <p:nvSpPr>
          <p:cNvPr id="14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规章制度建立流程</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深入了解行业现状和安全隐患</a:t>
            </a:r>
            <a:endParaRPr lang="en-US" sz="1600" b="0" strike="noStrike" spc="-1">
              <a:solidFill>
                <a:srgbClr val="000000"/>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调研阶段</a:t>
            </a:r>
            <a:endParaRPr lang="en-US" sz="2000" b="0" strike="noStrike" spc="-1">
              <a:solidFill>
                <a:srgbClr val="000000"/>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经过相关部门审批和确认</a:t>
            </a:r>
            <a:endParaRPr lang="en-US" sz="1600" b="0" strike="noStrike" spc="-1">
              <a:solidFill>
                <a:srgbClr val="000000"/>
              </a:solidFill>
              <a:latin typeface="Arial"/>
            </a:endParaRPr>
          </a:p>
        </p:txBody>
      </p:sp>
      <p:sp>
        <p:nvSpPr>
          <p:cNvPr id="1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审批阶段</a:t>
            </a:r>
            <a:endParaRPr lang="en-US" sz="2000" b="0" strike="noStrike" spc="-1">
              <a:solidFill>
                <a:srgbClr val="000000"/>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制订符合实际情况的规章制度</a:t>
            </a:r>
            <a:endParaRPr lang="en-US" sz="1600" b="0" strike="noStrike" spc="-1">
              <a:solidFill>
                <a:srgbClr val="000000"/>
              </a:solidFill>
              <a:latin typeface="Arial"/>
            </a:endParaRPr>
          </a:p>
        </p:txBody>
      </p:sp>
      <p:sp>
        <p:nvSpPr>
          <p:cNvPr id="1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制定阶段</a:t>
            </a:r>
            <a:endParaRPr lang="en-US" sz="2000" b="0" strike="noStrike" spc="-1">
              <a:solidFill>
                <a:srgbClr val="000000"/>
              </a:solidFill>
              <a:latin typeface="Arial"/>
            </a:endParaRPr>
          </a:p>
        </p:txBody>
      </p:sp>
      <p:sp>
        <p:nvSpPr>
          <p:cNvPr id="15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适应实际</a:t>
            </a:r>
            <a:endParaRPr lang="en-US" sz="1800" b="0" strike="noStrike" spc="-1">
              <a:solidFill>
                <a:srgbClr val="000000"/>
              </a:solidFill>
              <a:latin typeface="Arial"/>
            </a:endParaRPr>
          </a:p>
        </p:txBody>
      </p:sp>
      <p:sp>
        <p:nvSpPr>
          <p:cNvPr id="16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要考虑鬼城行业的特殊情况</a:t>
            </a:r>
            <a:endParaRPr lang="en-US" sz="14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可操作性</a:t>
            </a:r>
            <a:endParaRPr lang="en-US" sz="1800" b="0" strike="noStrike" spc="-1">
              <a:solidFill>
                <a:srgbClr val="000000"/>
              </a:solidFill>
              <a:latin typeface="Arial"/>
            </a:endParaRPr>
          </a:p>
        </p:txBody>
      </p:sp>
      <p:sp>
        <p:nvSpPr>
          <p:cNvPr id="16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规章制度要易于执行</a:t>
            </a:r>
            <a:endParaRPr lang="en-US" sz="14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实用性</a:t>
            </a:r>
            <a:endParaRPr lang="en-US" sz="1800" b="0" strike="noStrike" spc="-1">
              <a:solidFill>
                <a:srgbClr val="000000"/>
              </a:solidFill>
              <a:latin typeface="Arial"/>
            </a:endParaRPr>
          </a:p>
        </p:txBody>
      </p:sp>
      <p:sp>
        <p:nvSpPr>
          <p:cNvPr id="16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规章制度要能解决实际问题</a:t>
            </a:r>
            <a:endParaRPr lang="en-US" sz="1400" b="0" strike="noStrike" spc="-1">
              <a:solidFill>
                <a:srgbClr val="000000"/>
              </a:solidFill>
              <a:latin typeface="Arial"/>
            </a:endParaRPr>
          </a:p>
        </p:txBody>
      </p:sp>
      <p:sp>
        <p:nvSpPr>
          <p:cNvPr id="16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规章制度建立标准</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符合法规</a:t>
            </a:r>
            <a:endParaRPr lang="en-US" sz="1800" b="0" strike="noStrike" spc="-1">
              <a:solidFill>
                <a:srgbClr val="000000"/>
              </a:solidFill>
              <a:latin typeface="Arial"/>
            </a:endParaRPr>
          </a:p>
        </p:txBody>
      </p:sp>
      <p:sp>
        <p:nvSpPr>
          <p:cNvPr id="17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要符合国家法律法规要求</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4"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安全生产规章制度的重要性</a:t>
            </a:r>
            <a:endParaRPr lang="en-US" sz="2800" b="0" strike="noStrike" spc="-1">
              <a:solidFill>
                <a:srgbClr val="000000"/>
              </a:solidFill>
              <a:latin typeface="Arial"/>
            </a:endParaRPr>
          </a:p>
        </p:txBody>
      </p:sp>
      <p:sp>
        <p:nvSpPr>
          <p:cNvPr id="175"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鬼城行业，安全生产规章制度的建立是至关重要的。只有有了规范的制度，从业人员才能有明确的行为准则，提高安全意识，确保工作的安全进行。同时，规章制度也是对行业发展的保障，为企业经营和从业人员的健康发展提供支持和保障。</a:t>
            </a:r>
            <a:endParaRPr lang="en-US" sz="18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7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安全生产培训机制建设</a:t>
            </a:r>
            <a:endParaRPr lang="en-US" sz="3600" b="0" strike="noStrike" spc="-1">
              <a:solidFill>
                <a:schemeClr val="dk1"/>
              </a:solidFill>
              <a:latin typeface="Arial"/>
            </a:endParaRPr>
          </a:p>
        </p:txBody>
      </p:sp>
      <p:sp>
        <p:nvSpPr>
          <p:cNvPr id="1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建立安全生产培训机制的必要性</a:t>
            </a:r>
            <a:endParaRPr lang="en-US" sz="2800" b="0" strike="noStrike" spc="-1">
              <a:solidFill>
                <a:srgbClr val="000000"/>
              </a:solidFill>
              <a:latin typeface="Arial"/>
            </a:endParaRPr>
          </a:p>
        </p:txBody>
      </p:sp>
      <p:sp>
        <p:nvSpPr>
          <p:cNvPr id="1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建立健全的安全生产培训机制是提高从业人员安全意识和技能水平的重要保障。只有通过系统的培训，员工才能了解安全规章制度，掌握应急处理技能，有效预防事故的发生。</a:t>
            </a:r>
            <a:endParaRPr lang="en-US" sz="18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安全培训对象的确定</a:t>
            </a:r>
            <a:endParaRPr lang="en-US" sz="3600" b="0" strike="noStrike" spc="-1">
              <a:solidFill>
                <a:schemeClr val="dk1"/>
              </a:solidFill>
              <a:latin typeface="Arial"/>
            </a:endParaRPr>
          </a:p>
        </p:txBody>
      </p:sp>
      <p:sp>
        <p:nvSpPr>
          <p:cNvPr id="1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包括管理人员和普通员工</a:t>
            </a:r>
            <a:endParaRPr lang="en-US" sz="1600" b="0" strike="noStrike" spc="-1">
              <a:solidFill>
                <a:srgbClr val="000000"/>
              </a:solidFill>
              <a:latin typeface="Arial"/>
            </a:endParaRPr>
          </a:p>
        </p:txBody>
      </p:sp>
      <p:sp>
        <p:nvSpPr>
          <p:cNvPr id="1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所有从业人员</a:t>
            </a:r>
            <a:endParaRPr lang="en-US" sz="2000" b="0" strike="noStrike" spc="-1">
              <a:solidFill>
                <a:srgbClr val="000000"/>
              </a:solidFill>
              <a:latin typeface="Arial"/>
            </a:endParaRPr>
          </a:p>
        </p:txBody>
      </p:sp>
      <p:sp>
        <p:nvSpPr>
          <p:cNvPr id="1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把安全培训面向所有员工，建立起全员参与的安全文化</a:t>
            </a:r>
            <a:endParaRPr lang="en-US" sz="1600" b="0" strike="noStrike" spc="-1">
              <a:solidFill>
                <a:srgbClr val="000000"/>
              </a:solidFill>
              <a:latin typeface="Arial"/>
            </a:endParaRPr>
          </a:p>
        </p:txBody>
      </p:sp>
      <p:sp>
        <p:nvSpPr>
          <p:cNvPr id="1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广泛覆盖</a:t>
            </a:r>
            <a:endParaRPr lang="en-US" sz="2000" b="0" strike="noStrike" spc="-1">
              <a:solidFill>
                <a:srgbClr val="000000"/>
              </a:solidFill>
              <a:latin typeface="Arial"/>
            </a:endParaRPr>
          </a:p>
        </p:txBody>
      </p:sp>
      <p:sp>
        <p:nvSpPr>
          <p:cNvPr id="1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不管是管理层还是基层员工，都应接受相应的安全培训</a:t>
            </a:r>
            <a:endParaRPr lang="en-US" sz="1600" b="0" strike="noStrike" spc="-1">
              <a:solidFill>
                <a:srgbClr val="000000"/>
              </a:solidFill>
              <a:latin typeface="Arial"/>
            </a:endParaRPr>
          </a:p>
        </p:txBody>
      </p:sp>
      <p:sp>
        <p:nvSpPr>
          <p:cNvPr id="1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不分职务</a:t>
            </a:r>
            <a:endParaRPr lang="en-US" sz="2000" b="0" strike="noStrike" spc="-1">
              <a:solidFill>
                <a:srgbClr val="000000"/>
              </a:solidFill>
              <a:latin typeface="Arial"/>
            </a:endParaRPr>
          </a:p>
        </p:txBody>
      </p:sp>
      <p:sp>
        <p:nvSpPr>
          <p:cNvPr id="1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应急处理</a:t>
            </a:r>
            <a:endParaRPr lang="en-US" sz="1800" b="0" strike="noStrike" spc="-1">
              <a:solidFill>
                <a:srgbClr val="000000"/>
              </a:solidFill>
              <a:latin typeface="Arial"/>
            </a:endParaRPr>
          </a:p>
        </p:txBody>
      </p:sp>
      <p:sp>
        <p:nvSpPr>
          <p:cNvPr id="20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学习火灾、地震等应急处理程序</a:t>
            </a:r>
            <a:endParaRPr lang="en-US" sz="1400" b="0" strike="noStrike" spc="-1">
              <a:solidFill>
                <a:srgbClr val="000000"/>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安全技能</a:t>
            </a:r>
            <a:endParaRPr lang="en-US" sz="1800" b="0" strike="noStrike" spc="-1">
              <a:solidFill>
                <a:srgbClr val="000000"/>
              </a:solidFill>
              <a:latin typeface="Arial"/>
            </a:endParaRPr>
          </a:p>
        </p:txBody>
      </p:sp>
      <p:sp>
        <p:nvSpPr>
          <p:cNvPr id="20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提升员工的紧急救援、消防知识和技能</a:t>
            </a:r>
            <a:endParaRPr lang="en-US" sz="1400" b="0" strike="noStrike" spc="-1">
              <a:solidFill>
                <a:srgbClr val="000000"/>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责任意识</a:t>
            </a:r>
            <a:endParaRPr lang="en-US" sz="1800" b="0" strike="noStrike" spc="-1">
              <a:solidFill>
                <a:srgbClr val="000000"/>
              </a:solidFill>
              <a:latin typeface="Arial"/>
            </a:endParaRPr>
          </a:p>
        </p:txBody>
      </p:sp>
      <p:sp>
        <p:nvSpPr>
          <p:cNvPr id="20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明确个人和集体的安全责任</a:t>
            </a:r>
            <a:endParaRPr lang="en-US" sz="1400" b="0" strike="noStrike" spc="-1">
              <a:solidFill>
                <a:srgbClr val="000000"/>
              </a:solidFill>
              <a:latin typeface="Arial"/>
            </a:endParaRPr>
          </a:p>
        </p:txBody>
      </p:sp>
      <p:sp>
        <p:nvSpPr>
          <p:cNvPr id="2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安全培训内容设置</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安全知识</a:t>
            </a:r>
            <a:endParaRPr lang="en-US" sz="1800" b="0" strike="noStrike" spc="-1">
              <a:solidFill>
                <a:srgbClr val="000000"/>
              </a:solidFill>
              <a:latin typeface="Arial"/>
            </a:endParaRPr>
          </a:p>
        </p:txBody>
      </p:sp>
      <p:sp>
        <p:nvSpPr>
          <p:cNvPr id="21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包括事故类型、预防方法、应急处理等</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安全培训方式选择</a:t>
            </a:r>
            <a:endParaRPr lang="en-US" sz="3600" b="0" strike="noStrike" spc="-1">
              <a:solidFill>
                <a:schemeClr val="dk1"/>
              </a:solidFill>
              <a:latin typeface="Arial"/>
            </a:endParaRPr>
          </a:p>
        </p:txBody>
      </p:sp>
      <p:sp>
        <p:nvSpPr>
          <p:cNvPr id="21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传授理论知识，适合大规模培训</a:t>
            </a:r>
            <a:endParaRPr lang="en-US" sz="1600" b="0" strike="noStrike" spc="-1">
              <a:solidFill>
                <a:srgbClr val="000000"/>
              </a:solidFill>
              <a:latin typeface="Arial"/>
            </a:endParaRPr>
          </a:p>
        </p:txBody>
      </p:sp>
      <p:sp>
        <p:nvSpPr>
          <p:cNvPr id="21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课堂培训</a:t>
            </a:r>
            <a:endParaRPr lang="en-US" sz="2000" b="0" strike="noStrike" spc="-1">
              <a:solidFill>
                <a:srgbClr val="000000"/>
              </a:solidFill>
              <a:latin typeface="Arial"/>
            </a:endParaRPr>
          </a:p>
        </p:txBody>
      </p:sp>
      <p:sp>
        <p:nvSpPr>
          <p:cNvPr id="2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实地操作，让员工真实体验危险情境</a:t>
            </a:r>
            <a:endParaRPr lang="en-US" sz="1600" b="0" strike="noStrike" spc="-1">
              <a:solidFill>
                <a:srgbClr val="000000"/>
              </a:solidFill>
              <a:latin typeface="Arial"/>
            </a:endParaRPr>
          </a:p>
        </p:txBody>
      </p:sp>
      <p:sp>
        <p:nvSpPr>
          <p:cNvPr id="2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现场演练</a:t>
            </a:r>
            <a:endParaRPr lang="en-US" sz="2000" b="0" strike="noStrike" spc="-1">
              <a:solidFill>
                <a:srgbClr val="000000"/>
              </a:solidFill>
              <a:latin typeface="Arial"/>
            </a:endParaRPr>
          </a:p>
        </p:txBody>
      </p:sp>
      <p:sp>
        <p:nvSpPr>
          <p:cNvPr id="2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灵活、便捷，方便员工随时随地学习</a:t>
            </a:r>
            <a:endParaRPr lang="en-US" sz="1600" b="0" strike="noStrike" spc="-1">
              <a:solidFill>
                <a:srgbClr val="000000"/>
              </a:solidFill>
              <a:latin typeface="Arial"/>
            </a:endParaRPr>
          </a:p>
        </p:txBody>
      </p:sp>
      <p:sp>
        <p:nvSpPr>
          <p:cNvPr id="2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在线培训</a:t>
            </a:r>
            <a:endParaRPr lang="en-US" sz="2000" b="0" strike="noStrike" spc="-1">
              <a:solidFill>
                <a:srgbClr val="000000"/>
              </a:solidFill>
              <a:latin typeface="Arial"/>
            </a:endParaRPr>
          </a:p>
        </p:txBody>
      </p:sp>
      <p:sp>
        <p:nvSpPr>
          <p:cNvPr id="22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https://d.book118.com/446243131012010104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鬼城行业安全生产规章制度培训</vt:lpstr>
      <vt:lpstr>目录</vt:lpstr>
      <vt:lpstr>第一章 鬼城行业概述</vt:lpstr>
      <vt:lpstr>鬼城行业概念介绍</vt:lpstr>
      <vt:lpstr>鬼城行业现状分析</vt:lpstr>
      <vt:lpstr>行业安全生产重要性</vt:lpstr>
      <vt:lpstr>鬼城行业发展前景</vt:lpstr>
      <vt:lpstr>安全生产规章制度培训</vt:lpstr>
      <vt:lpstr>第二章 安全生产规章制度建立</vt:lpstr>
      <vt:lpstr>规章制度建立目的</vt:lpstr>
      <vt:lpstr>规章制度建立范围</vt:lpstr>
      <vt:lpstr>规章制度建立流程</vt:lpstr>
      <vt:lpstr>规章制度建立标准</vt:lpstr>
      <vt:lpstr> </vt:lpstr>
      <vt:lpstr>第3章 安全生产培训机制建设</vt:lpstr>
      <vt:lpstr> </vt:lpstr>
      <vt:lpstr>安全培训对象的确定</vt:lpstr>
      <vt:lpstr>安全培训内容设置</vt:lpstr>
      <vt:lpstr>安全培训方式选择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2024-09-29T14:43:54.612</cp:lastPrinted>
  <dcterms:created xsi:type="dcterms:W3CDTF">2024-09-29T06:43:54Z</dcterms:created>
  <dcterms:modified xsi:type="dcterms:W3CDTF">2024-09-29T06:43:56Z</dcterms:modified>
</cp:coreProperties>
</file>