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ADBF5CF-AEFB-40C1-8915-CA3DF0C2C63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5" name="PlaceHolder 1"/>
          <p:cNvSpPr>
            <a:spLocks noGrp="1"/>
          </p:cNvSpPr>
          <p:nvPr>
            <p:ph type="sldImg"/>
          </p:nvPr>
        </p:nvSpPr>
        <p:spPr>
          <a:xfrm>
            <a:off x="685800" y="1143000"/>
            <a:ext cx="5486040" cy="3085920"/>
          </a:xfrm>
          <a:prstGeom prst="rect">
            <a:avLst/>
          </a:prstGeom>
          <a:ln w="0">
            <a:noFill/>
          </a:ln>
        </p:spPr>
      </p:sp>
      <p:sp>
        <p:nvSpPr>
          <p:cNvPr id="44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8" name="PlaceHolder 1"/>
          <p:cNvSpPr>
            <a:spLocks noGrp="1"/>
          </p:cNvSpPr>
          <p:nvPr>
            <p:ph type="sldImg"/>
          </p:nvPr>
        </p:nvSpPr>
        <p:spPr>
          <a:xfrm>
            <a:off x="685800" y="1143000"/>
            <a:ext cx="5486040" cy="3085920"/>
          </a:xfrm>
          <a:prstGeom prst="rect">
            <a:avLst/>
          </a:prstGeom>
          <a:ln w="0">
            <a:noFill/>
          </a:ln>
        </p:spPr>
      </p:sp>
      <p:sp>
        <p:nvSpPr>
          <p:cNvPr id="44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1" name="PlaceHolder 1"/>
          <p:cNvSpPr>
            <a:spLocks noGrp="1"/>
          </p:cNvSpPr>
          <p:nvPr>
            <p:ph type="sldImg"/>
          </p:nvPr>
        </p:nvSpPr>
        <p:spPr>
          <a:xfrm>
            <a:off x="685800" y="1143000"/>
            <a:ext cx="5486040" cy="3085920"/>
          </a:xfrm>
          <a:prstGeom prst="rect">
            <a:avLst/>
          </a:prstGeom>
          <a:ln w="0">
            <a:noFill/>
          </a:ln>
        </p:spPr>
      </p:sp>
      <p:sp>
        <p:nvSpPr>
          <p:cNvPr id="452"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3"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2B2B06-5AA3-44F0-82FB-37C1EF9D4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0D2BB-B602-4047-800D-0D3FB026D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02785A-CAEC-4B89-8B15-5D10823D9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922B23-6C6C-4B86-A03F-022C76D7D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0E5DE0-24B6-44EE-BE25-E725FBF40C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F94723-07D8-40B6-913A-C2AADCBE70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4C1345-D156-453D-993C-4ABAD569E0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1852D6-FB5B-4B9E-A53C-679B8BA119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0F97A1-6661-4728-ADC6-31CA55FCD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E429A-CAF0-4B29-B853-BA48695E9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A07EF-C21D-4592-818E-2A4FFCE34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96825AD-7A03-486D-95F4-80D1F467BC2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EF3DB37-1C28-42DC-AE3E-1B8D9D9E78D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10043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如何在企业管理中展现得体的礼仪</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企业管理中的礼仪意义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沟通礼仪在企业管理中的重要性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商务社交礼仪的重要性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团队合作中的礼仪准则</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领导者的礼仪修养</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企业管理中的礼仪意义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企业管理中的礼仪意义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在企业管理中，礼仪扮演着至关重要的角色。良好的礼仪能够提升企业形象，增进员工之间的关系，传递积极向上的企业文化，展现专业形象和魅力。礼仪不仅仅是一种形式，更是一种态度和文化的体现。</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企业管理中的礼仪概述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企业形象和员工关系</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礼仪重要性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企业形象和员工关系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礼仪影响</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文化和价值观</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礼仪态度</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礼仪对企业成功的关键性</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职场交往</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增强人际关系</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企业发展</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建立积极文化</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个人专业形象</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提升形象魅力</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商务餐桌礼仪重要性</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在商务场合，餐桌礼仪尤为重要</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礼品赠送接受注意事项</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送礼和接受礼物需谨慎，不可过分</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企业管理中常见的礼仪问题</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沟通礼仪导致误解</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不当沟通可能引发不必要的冲突</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如何提升企业管理中的礼仪水平</a:t>
            </a:r>
            <a:endParaRPr lang="en-US" sz="3600" b="0" strike="noStrike" spc="-1">
              <a:solidFill>
                <a:schemeClr val="dk1"/>
              </a:solidFill>
              <a:latin typeface="Arial"/>
            </a:endParaRPr>
          </a:p>
        </p:txBody>
      </p:sp>
      <p:sp>
        <p:nvSpPr>
          <p:cNvPr id="11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提升职场素养</a:t>
            </a:r>
            <a:endParaRPr lang="en-US" sz="2000" b="0" strike="noStrike" spc="-1">
              <a:solidFill>
                <a:srgbClr val="000000"/>
              </a:solidFill>
              <a:latin typeface="Arial"/>
            </a:endParaRPr>
          </a:p>
        </p:txBody>
      </p:sp>
      <p:sp>
        <p:nvSpPr>
          <p:cNvPr id="11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培训员工礼仪意识</a:t>
            </a:r>
            <a:endParaRPr lang="en-US" sz="3000" b="0" strike="noStrike" spc="-1">
              <a:solidFill>
                <a:srgbClr val="000000"/>
              </a:solidFill>
              <a:latin typeface="Arial"/>
            </a:endParaRPr>
          </a:p>
        </p:txBody>
      </p:sp>
      <p:sp>
        <p:nvSpPr>
          <p:cNvPr id="11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塑造团队精神</a:t>
            </a:r>
            <a:endParaRPr lang="en-US" sz="2000" b="0" strike="noStrike" spc="-1">
              <a:solidFill>
                <a:srgbClr val="000000"/>
              </a:solidFill>
              <a:latin typeface="Arial"/>
            </a:endParaRPr>
          </a:p>
        </p:txBody>
      </p:sp>
      <p:sp>
        <p:nvSpPr>
          <p:cNvPr id="12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沟通合作礼仪规范</a:t>
            </a:r>
            <a:endParaRPr lang="en-US" sz="3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形成一体共识</a:t>
            </a:r>
            <a:endParaRPr lang="en-US" sz="2000" b="0" strike="noStrike" spc="-1">
              <a:solidFill>
                <a:srgbClr val="000000"/>
              </a:solidFill>
              <a:latin typeface="Arial"/>
            </a:endParaRPr>
          </a:p>
        </p:txBody>
      </p:sp>
      <p:sp>
        <p:nvSpPr>
          <p:cNvPr id="12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建设企业文化</a:t>
            </a:r>
            <a:endParaRPr lang="en-US" sz="3000" b="0" strike="noStrike" spc="-1">
              <a:solidFill>
                <a:srgbClr val="000000"/>
              </a:solidFill>
              <a:latin typeface="Arial"/>
            </a:endParaRPr>
          </a:p>
        </p:txBody>
      </p:sp>
      <p:sp>
        <p:nvSpPr>
          <p:cNvPr id="12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沟通礼仪在企业管理中的重要性</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沟通礼仪的定义</a:t>
            </a:r>
            <a:endParaRPr lang="en-US" sz="3600" b="0" strike="noStrike" spc="-1">
              <a:solidFill>
                <a:schemeClr val="dk1"/>
              </a:solidFill>
              <a:latin typeface="Arial"/>
            </a:endParaRPr>
          </a:p>
        </p:txBody>
      </p:sp>
      <p:sp>
        <p:nvSpPr>
          <p:cNvPr id="12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尊重他人意见，礼貌待人</a:t>
            </a:r>
            <a:endParaRPr lang="en-US" sz="2000" b="0" strike="noStrike" spc="-1">
              <a:solidFill>
                <a:srgbClr val="000000"/>
              </a:solidFill>
              <a:latin typeface="Arial"/>
            </a:endParaRPr>
          </a:p>
        </p:txBody>
      </p:sp>
      <p:sp>
        <p:nvSpPr>
          <p:cNvPr id="13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什么是良好的沟通礼仪</a:t>
            </a:r>
            <a:endParaRPr lang="en-US" sz="3000" b="0" strike="noStrike" spc="-1">
              <a:solidFill>
                <a:srgbClr val="000000"/>
              </a:solidFill>
              <a:latin typeface="Arial"/>
            </a:endParaRPr>
          </a:p>
        </p:txBody>
      </p:sp>
      <p:sp>
        <p:nvSpPr>
          <p:cNvPr id="13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持续学习和反思自身沟通方式</a:t>
            </a:r>
            <a:endParaRPr lang="en-US" sz="2000" b="0" strike="noStrike" spc="-1">
              <a:solidFill>
                <a:srgbClr val="000000"/>
              </a:solidFill>
              <a:latin typeface="Arial"/>
            </a:endParaRPr>
          </a:p>
        </p:txBody>
      </p:sp>
      <p:sp>
        <p:nvSpPr>
          <p:cNvPr id="13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如何提升沟通礼仪水平</a:t>
            </a:r>
            <a:endParaRPr lang="en-US" sz="3000" b="0" strike="noStrike" spc="-1">
              <a:solidFill>
                <a:srgbClr val="000000"/>
              </a:solidFill>
              <a:latin typeface="Arial"/>
            </a:endParaRPr>
          </a:p>
        </p:txBody>
      </p:sp>
      <p:sp>
        <p:nvSpPr>
          <p:cNvPr id="1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建立良好的职业形象，促进合作关系</a:t>
            </a:r>
            <a:endParaRPr lang="en-US" sz="2000" b="0" strike="noStrike" spc="-1">
              <a:solidFill>
                <a:srgbClr val="000000"/>
              </a:solidFill>
              <a:latin typeface="Arial"/>
            </a:endParaRPr>
          </a:p>
        </p:txBody>
      </p:sp>
      <p:sp>
        <p:nvSpPr>
          <p:cNvPr id="13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沟通礼仪在企业管理中的关键作用</a:t>
            </a:r>
            <a:endParaRPr lang="en-US" sz="3000" b="0" strike="noStrike" spc="-1">
              <a:solidFill>
                <a:srgbClr val="000000"/>
              </a:solidFill>
              <a:latin typeface="Arial"/>
            </a:endParaRPr>
          </a:p>
        </p:txBody>
      </p:sp>
      <p:sp>
        <p:nvSpPr>
          <p:cNvPr id="13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有效沟通的重要性</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有效沟通是成功管理的基石</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沟通礼仪对于建立信任和减少误解的重要性</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避免使用冲突性语言，尊重他人感受</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如何避免语言暴力和不当言行</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促进问题解决，提高团队生产力</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沟通礼仪对于解决问题和提升效率的影响</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有效倾听和表达的技巧</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积极倾听他人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清晰表达自己观点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避免打断对话</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如何应对不同沟通风格和个性</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灵活适应不同沟通方式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尊重他人沟通风格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建立互信关系</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职场沟通技巧</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如何在职场中进行有效的沟通</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明确表达观点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倾听他人意见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避免中伤他人</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团队沟通的重要性</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定期团队会议，畅所欲言</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如何建立良好的团队沟通氛围</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协作解决问题，共同实现目标</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如何通过团队沟通实现目标的协同作用</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尊重他人意见，分享信息透明</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团队沟通中的礼仪准则</a:t>
            </a:r>
            <a:endParaRPr lang="en-US" sz="3000" b="0" strike="noStrike" spc="-1">
              <a:solidFill>
                <a:srgbClr val="000000"/>
              </a:solidFill>
              <a:latin typeface="Arial"/>
            </a:endParaRPr>
          </a:p>
        </p:txBody>
      </p:sp>
      <p:sp>
        <p:nvSpPr>
          <p:cNvPr id="16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在企业管理中，展现得体的沟通礼仪是至关重要的。通过理解沟通礼仪的定义，有效沟通的重要性，以及掌握职场沟通技巧和团队沟通的重要性，我们可以建立良好的管理关系，提高工作效率，实现团队目标。</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商务社交礼仪的重要性</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商务社交礼仪的定义</a:t>
            </a:r>
            <a:endParaRPr lang="en-US" sz="3600" b="0" strike="noStrike" spc="-1">
              <a:solidFill>
                <a:schemeClr val="dk1"/>
              </a:solidFill>
              <a:latin typeface="Arial"/>
            </a:endParaRPr>
          </a:p>
        </p:txBody>
      </p:sp>
      <p:sp>
        <p:nvSpPr>
          <p:cNvPr id="17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商务社交礼仪在商务活动中扮演着至关重要的角色。它不仅仅是一种形式，更是一种展现专业素养和关系维护能力的方式。通过恰当的商务社交礼仪，可以有效地建立商业关系并展现专业形象。</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商务社交礼仪的基本原则</a:t>
            </a:r>
            <a:endParaRPr lang="en-US" sz="3600" b="0" strike="noStrike" spc="-1">
              <a:solidFill>
                <a:schemeClr val="dk1"/>
              </a:solidFill>
              <a:latin typeface="Arial"/>
            </a:endParaRPr>
          </a:p>
        </p:txBody>
      </p:sp>
      <p:sp>
        <p:nvSpPr>
          <p:cNvPr id="17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如何在商务社交场合中展现得体的仪态</a:t>
            </a:r>
            <a:endParaRPr lang="en-US" sz="2000" b="0" strike="noStrike" spc="-1">
              <a:solidFill>
                <a:srgbClr val="000000"/>
              </a:solidFill>
              <a:latin typeface="Arial"/>
            </a:endParaRPr>
          </a:p>
        </p:txBody>
      </p:sp>
      <p:sp>
        <p:nvSpPr>
          <p:cNvPr id="17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得体的外表形象</a:t>
            </a:r>
            <a:endParaRPr lang="en-US" sz="3000" b="0" strike="noStrike" spc="-1">
              <a:solidFill>
                <a:srgbClr val="000000"/>
              </a:solidFill>
              <a:latin typeface="Arial"/>
            </a:endParaRPr>
          </a:p>
        </p:txBody>
      </p:sp>
      <p:sp>
        <p:nvSpPr>
          <p:cNvPr id="18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如何应对突发情况和问题</a:t>
            </a:r>
            <a:endParaRPr lang="en-US" sz="2000" b="0" strike="noStrike" spc="-1">
              <a:solidFill>
                <a:srgbClr val="000000"/>
              </a:solidFill>
              <a:latin typeface="Arial"/>
            </a:endParaRPr>
          </a:p>
        </p:txBody>
      </p:sp>
      <p:sp>
        <p:nvSpPr>
          <p:cNvPr id="18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谨言慎行</a:t>
            </a:r>
            <a:endParaRPr lang="en-US" sz="3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商务社交礼仪中的注意事项和禁忌</a:t>
            </a:r>
            <a:endParaRPr lang="en-US" sz="2000" b="0" strike="noStrike" spc="-1">
              <a:solidFill>
                <a:srgbClr val="000000"/>
              </a:solidFill>
              <a:latin typeface="Arial"/>
            </a:endParaRPr>
          </a:p>
        </p:txBody>
      </p:sp>
      <p:sp>
        <p:nvSpPr>
          <p:cNvPr id="18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知礼知礼仪</a:t>
            </a:r>
            <a:endParaRPr lang="en-US" sz="3000" b="0" strike="noStrike" spc="-1">
              <a:solidFill>
                <a:srgbClr val="000000"/>
              </a:solidFill>
              <a:latin typeface="Arial"/>
            </a:endParaRPr>
          </a:p>
        </p:txBody>
      </p:sp>
      <p:sp>
        <p:nvSpPr>
          <p:cNvPr id="18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商务社交场合中的仪态</a:t>
            </a:r>
            <a:endParaRPr lang="en-US" sz="3600" b="0" strike="noStrike" spc="-1">
              <a:solidFill>
                <a:schemeClr val="dk1"/>
              </a:solidFill>
              <a:latin typeface="Arial"/>
            </a:endParaRPr>
          </a:p>
        </p:txBody>
      </p:sp>
      <p:sp>
        <p:nvSpPr>
          <p:cNvPr id="18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穿着和仪表在商务社交场合中的重要性</a:t>
            </a:r>
            <a:endParaRPr lang="en-US" sz="1500" b="0" strike="noStrike" spc="-1">
              <a:solidFill>
                <a:srgbClr val="000000"/>
              </a:solidFill>
              <a:latin typeface="Arial"/>
            </a:endParaRPr>
          </a:p>
        </p:txBody>
      </p:sp>
      <p:sp>
        <p:nvSpPr>
          <p:cNvPr id="18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着装与仪表</a:t>
            </a:r>
            <a:endParaRPr lang="en-US" sz="2200" b="0" strike="noStrike" spc="-1">
              <a:solidFill>
                <a:srgbClr val="000000"/>
              </a:solidFill>
              <a:latin typeface="Arial"/>
            </a:endParaRPr>
          </a:p>
        </p:txBody>
      </p:sp>
      <p:sp>
        <p:nvSpPr>
          <p:cNvPr id="19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如何选择适合的着装和打扮</a:t>
            </a:r>
            <a:endParaRPr lang="en-US" sz="1500" b="0" strike="noStrike" spc="-1">
              <a:solidFill>
                <a:srgbClr val="000000"/>
              </a:solidFill>
              <a:latin typeface="Arial"/>
            </a:endParaRPr>
          </a:p>
        </p:txBody>
      </p:sp>
      <p:sp>
        <p:nvSpPr>
          <p:cNvPr id="19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打扮得体</a:t>
            </a:r>
            <a:endParaRPr lang="en-US" sz="2200" b="0" strike="noStrike" spc="-1">
              <a:solidFill>
                <a:srgbClr val="000000"/>
              </a:solidFill>
              <a:latin typeface="Arial"/>
            </a:endParaRPr>
          </a:p>
        </p:txBody>
      </p:sp>
      <p:sp>
        <p:nvSpPr>
          <p:cNvPr id="19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餐桌礼仪和商务社交场合的相关问题</a:t>
            </a:r>
            <a:endParaRPr lang="en-US" sz="1500" b="0" strike="noStrike" spc="-1">
              <a:solidFill>
                <a:srgbClr val="000000"/>
              </a:solidFill>
              <a:latin typeface="Arial"/>
            </a:endParaRPr>
          </a:p>
        </p:txBody>
      </p:sp>
      <p:sp>
        <p:nvSpPr>
          <p:cNvPr id="19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饮食礼仪</a:t>
            </a:r>
            <a:endParaRPr lang="en-US" sz="2200" b="0" strike="noStrike" spc="-1">
              <a:solidFill>
                <a:srgbClr val="000000"/>
              </a:solidFill>
              <a:latin typeface="Arial"/>
            </a:endParaRPr>
          </a:p>
        </p:txBody>
      </p:sp>
      <p:sp>
        <p:nvSpPr>
          <p:cNvPr id="19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商务社交礼仪的案例分析</a:t>
            </a:r>
            <a:endParaRPr lang="en-US" sz="3500" b="0" strike="noStrike" spc="-1">
              <a:solidFill>
                <a:srgbClr val="000000"/>
              </a:solidFill>
              <a:latin typeface="Arial"/>
            </a:endParaRPr>
          </a:p>
        </p:txBody>
      </p:sp>
      <p:sp>
        <p:nvSpPr>
          <p:cNvPr id="19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对成功企业家和商务领袖的商务社交礼仪进行案例分析，我们可以从他们身上学到许多关于如何恰当地展现商务社交礼仪的经验和技巧。学习优秀人士的行为举止，对于我们的职业发展也至关重要。商务社交礼仪不仅是一种外在表现，更是一种塑造职业形象的关键因素。</a:t>
            </a:r>
            <a:endParaRPr lang="en-US" sz="25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展现专业素养</a:t>
            </a:r>
            <a:endParaRPr lang="en-US" sz="2200" b="0" strike="noStrike" spc="-1">
              <a:solidFill>
                <a:srgbClr val="000000"/>
              </a:solidFill>
              <a:latin typeface="Arial"/>
            </a:endParaRPr>
          </a:p>
        </p:txBody>
      </p:sp>
      <p:sp>
        <p:nvSpPr>
          <p:cNvPr id="20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展现专业形象，增强职场竞争力</a:t>
            </a:r>
            <a:endParaRPr lang="en-US" sz="1500" b="0" strike="noStrike" spc="-1">
              <a:solidFill>
                <a:srgbClr val="000000"/>
              </a:solidFill>
              <a:latin typeface="Arial"/>
            </a:endParaRPr>
          </a:p>
        </p:txBody>
      </p:sp>
      <p:sp>
        <p:nvSpPr>
          <p:cNvPr id="2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提升职业声誉</a:t>
            </a:r>
            <a:endParaRPr lang="en-US" sz="2200" b="0" strike="noStrike" spc="-1">
              <a:solidFill>
                <a:srgbClr val="000000"/>
              </a:solidFill>
              <a:latin typeface="Arial"/>
            </a:endParaRPr>
          </a:p>
        </p:txBody>
      </p:sp>
      <p:sp>
        <p:nvSpPr>
          <p:cNvPr id="20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良好的商务社交礼仪能够提升个人职业声誉和影响力</a:t>
            </a:r>
            <a:endParaRPr lang="en-US" sz="1500" b="0" strike="noStrike" spc="-1">
              <a:solidFill>
                <a:srgbClr val="000000"/>
              </a:solidFill>
              <a:latin typeface="Arial"/>
            </a:endParaRPr>
          </a:p>
        </p:txBody>
      </p:sp>
      <p:sp>
        <p:nvSpPr>
          <p:cNvPr id="2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商务社交礼仪对于职业发展的重要性</a:t>
            </a:r>
            <a:endParaRPr lang="en-US" sz="3600" b="0" strike="noStrike" spc="-1">
              <a:solidFill>
                <a:schemeClr val="dk1"/>
              </a:solidFill>
              <a:latin typeface="Arial"/>
            </a:endParaRPr>
          </a:p>
        </p:txBody>
      </p:sp>
      <p:sp>
        <p:nvSpPr>
          <p:cNvPr id="2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建立信任</a:t>
            </a:r>
            <a:endParaRPr lang="en-US" sz="2200" b="0" strike="noStrike" spc="-1">
              <a:solidFill>
                <a:srgbClr val="000000"/>
              </a:solidFill>
              <a:latin typeface="Arial"/>
            </a:endParaRPr>
          </a:p>
        </p:txBody>
      </p:sp>
      <p:sp>
        <p:nvSpPr>
          <p:cNvPr id="21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通过恰当的商务社交礼仪，可以建立信任和良好关系</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团队合作中的礼仪准则</a:t>
            </a:r>
            <a:endParaRPr lang="en-US" sz="3600" b="0" strike="noStrike" spc="-1">
              <a:solidFill>
                <a:schemeClr val="dk1"/>
              </a:solidFill>
              <a:latin typeface="Arial"/>
            </a:endParaRPr>
          </a:p>
        </p:txBody>
      </p:sp>
      <p:sp>
        <p:nvSpPr>
          <p:cNvPr id="21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团队合作的定义</a:t>
            </a:r>
            <a:endParaRPr lang="en-US" sz="3600" b="0" strike="noStrike" spc="-1">
              <a:solidFill>
                <a:schemeClr val="dk1"/>
              </a:solidFill>
              <a:latin typeface="Arial"/>
            </a:endParaRPr>
          </a:p>
        </p:txBody>
      </p:sp>
      <p:sp>
        <p:nvSpPr>
          <p:cNvPr id="2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团队合作是指多个成员共同协作，共同努力以实现共同的目标。在团队合作中，礼仪准则和原则是确保团队成员之间相互尊重、相互合作的基础。只有通过良好的团队合作，团队才能有效地达成共同目标。</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团队合作中的沟通礼仪</a:t>
            </a:r>
            <a:endParaRPr lang="en-US" sz="3600" b="0" strike="noStrike" spc="-1">
              <a:solidFill>
                <a:schemeClr val="dk1"/>
              </a:solidFill>
              <a:latin typeface="Arial"/>
            </a:endParaRPr>
          </a:p>
        </p:txBody>
      </p:sp>
      <p:sp>
        <p:nvSpPr>
          <p:cNvPr id="21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有效沟通是团队合作中至关重要的一环，能够促进团队成员之间的理解和信任。</a:t>
            </a:r>
            <a:endParaRPr lang="en-US" sz="2000" b="0" strike="noStrike" spc="-1">
              <a:solidFill>
                <a:srgbClr val="000000"/>
              </a:solidFill>
              <a:latin typeface="Arial"/>
            </a:endParaRPr>
          </a:p>
        </p:txBody>
      </p:sp>
      <p:sp>
        <p:nvSpPr>
          <p:cNvPr id="22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沟通在团队合作中的重要性</a:t>
            </a:r>
            <a:endParaRPr lang="en-US" sz="3000" b="0" strike="noStrike" spc="-1">
              <a:solidFill>
                <a:srgbClr val="000000"/>
              </a:solidFill>
              <a:latin typeface="Arial"/>
            </a:endParaRPr>
          </a:p>
        </p:txBody>
      </p:sp>
      <p:sp>
        <p:nvSpPr>
          <p:cNvPr id="22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尊重他人意见、倾听他人观点、表达自己观点的礼貌方式是团队合作中的沟通礼仪。</a:t>
            </a:r>
            <a:endParaRPr lang="en-US" sz="2000" b="0" strike="noStrike" spc="-1">
              <a:solidFill>
                <a:srgbClr val="000000"/>
              </a:solidFill>
              <a:latin typeface="Arial"/>
            </a:endParaRPr>
          </a:p>
        </p:txBody>
      </p:sp>
      <p:sp>
        <p:nvSpPr>
          <p:cNvPr id="22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团队合作中的沟通礼仪技巧</a:t>
            </a:r>
            <a:endParaRPr lang="en-US" sz="3000" b="0" strike="noStrike" spc="-1">
              <a:solidFill>
                <a:srgbClr val="000000"/>
              </a:solidFill>
              <a:latin typeface="Arial"/>
            </a:endParaRPr>
          </a:p>
        </p:txBody>
      </p:sp>
      <p:sp>
        <p:nvSpPr>
          <p:cNvPr id="22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通过清晰的沟通方式和方式，可以确保任务的顺利完成和团队目标的达成。</a:t>
            </a:r>
            <a:endParaRPr lang="en-US" sz="2000" b="0" strike="noStrike" spc="-1">
              <a:solidFill>
                <a:srgbClr val="000000"/>
              </a:solidFill>
              <a:latin typeface="Arial"/>
            </a:endParaRPr>
          </a:p>
        </p:txBody>
      </p:sp>
      <p:sp>
        <p:nvSpPr>
          <p:cNvPr id="22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如何有效沟通和协调团队工作</a:t>
            </a:r>
            <a:endParaRPr lang="en-US" sz="3000" b="0" strike="noStrike" spc="-1">
              <a:solidFill>
                <a:srgbClr val="000000"/>
              </a:solidFill>
              <a:latin typeface="Arial"/>
            </a:endParaRPr>
          </a:p>
        </p:txBody>
      </p:sp>
      <p:sp>
        <p:nvSpPr>
          <p:cNvPr id="22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快速解决团队内部矛盾的技巧</a:t>
            </a:r>
            <a:endParaRPr lang="en-US" sz="2200" b="0" strike="noStrike" spc="-1">
              <a:solidFill>
                <a:srgbClr val="000000"/>
              </a:solidFill>
              <a:latin typeface="Arial"/>
            </a:endParaRPr>
          </a:p>
        </p:txBody>
      </p:sp>
      <p:sp>
        <p:nvSpPr>
          <p:cNvPr id="23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及时沟通，不拖延矛盾</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寻求中立角色的协调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勇于道歉和认错，缓解紧张气氛</a:t>
            </a:r>
            <a:endParaRPr lang="en-US" sz="1500" b="0" strike="noStrike" spc="-1">
              <a:solidFill>
                <a:srgbClr val="000000"/>
              </a:solidFill>
              <a:latin typeface="Arial"/>
            </a:endParaRPr>
          </a:p>
        </p:txBody>
      </p:sp>
      <p:sp>
        <p:nvSpPr>
          <p:cNvPr id="2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如何避免团队合作中的问题和分歧</a:t>
            </a:r>
            <a:endParaRPr lang="en-US" sz="2200" b="0" strike="noStrike" spc="-1">
              <a:solidFill>
                <a:srgbClr val="000000"/>
              </a:solidFill>
              <a:latin typeface="Arial"/>
            </a:endParaRPr>
          </a:p>
        </p:txBody>
      </p:sp>
      <p:sp>
        <p:nvSpPr>
          <p:cNvPr id="23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明确分工和责任，避免任务不清晰导致的问题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定期沟通，及时发现和解决潜在矛盾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建立公开透明的沟通机制</a:t>
            </a:r>
            <a:endParaRPr lang="en-US" sz="1500" b="0" strike="noStrike" spc="-1">
              <a:solidFill>
                <a:srgbClr val="000000"/>
              </a:solidFill>
              <a:latin typeface="Arial"/>
            </a:endParaRPr>
          </a:p>
        </p:txBody>
      </p:sp>
      <p:sp>
        <p:nvSpPr>
          <p:cNvPr id="2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3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团队合作中的冲突处理礼仪</a:t>
            </a:r>
            <a:endParaRPr lang="en-US" sz="3600" b="0" strike="noStrike" spc="-1">
              <a:solidFill>
                <a:schemeClr val="dk1"/>
              </a:solidFill>
              <a:latin typeface="Arial"/>
            </a:endParaRPr>
          </a:p>
        </p:txBody>
      </p:sp>
      <p:sp>
        <p:nvSpPr>
          <p:cNvPr id="2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如何正确处理团队中的冲突</a:t>
            </a:r>
            <a:endParaRPr lang="en-US" sz="2200" b="0" strike="noStrike" spc="-1">
              <a:solidFill>
                <a:srgbClr val="000000"/>
              </a:solidFill>
              <a:latin typeface="Arial"/>
            </a:endParaRPr>
          </a:p>
        </p:txBody>
      </p:sp>
      <p:sp>
        <p:nvSpPr>
          <p:cNvPr id="24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冷静分析问题，找出矛盾的根源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寻求妥善解决方案，避免情绪化处理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与当事人平等沟通，寻求共识</a:t>
            </a:r>
            <a:endParaRPr lang="en-US" sz="1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团队合作成功的案例分析</a:t>
            </a:r>
            <a:endParaRPr lang="en-US" sz="3500" b="0" strike="noStrike" spc="-1">
              <a:solidFill>
                <a:srgbClr val="000000"/>
              </a:solidFill>
              <a:latin typeface="Arial"/>
            </a:endParaRPr>
          </a:p>
        </p:txBody>
      </p:sp>
      <p:sp>
        <p:nvSpPr>
          <p:cNvPr id="24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成功团队的合作模式和礼仪准则值得学习和借鉴。通过建立并维护高效的团队合作氛围，企业可以提升团队的整体绩效和凝聚力。团队合作成功案例对于企业管理具有重要的启示和指导意义。</a:t>
            </a:r>
            <a:endParaRPr lang="en-US" sz="2500" b="0" strike="noStrike" spc="-1">
              <a:solidFill>
                <a:srgbClr val="000000"/>
              </a:solidFill>
              <a:latin typeface="Arial"/>
            </a:endParaRPr>
          </a:p>
        </p:txBody>
      </p:sp>
      <p:sp>
        <p:nvSpPr>
          <p:cNvPr id="2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https://d.book118.com/447010043012006055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173</Paragraphs>
  <Slides>26</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如何在企业管理中展现得体的礼仪</vt:lpstr>
      <vt:lpstr>目录</vt:lpstr>
      <vt:lpstr>第1章 企业管理中的礼仪意义</vt:lpstr>
      <vt:lpstr> </vt:lpstr>
      <vt:lpstr>企业管理中的礼仪概述</vt:lpstr>
      <vt:lpstr>礼仪对企业成功的关键性</vt:lpstr>
      <vt:lpstr>企业管理中常见的礼仪问题</vt:lpstr>
      <vt:lpstr>如何提升企业管理中的礼仪水平</vt:lpstr>
      <vt:lpstr>第2章 沟通礼仪在企业管理中的重要性</vt:lpstr>
      <vt:lpstr>沟通礼仪的定义</vt:lpstr>
      <vt:lpstr>有效沟通的重要性</vt:lpstr>
      <vt:lpstr>职场沟通技巧</vt:lpstr>
      <vt:lpstr>团队沟通的重要性</vt:lpstr>
      <vt:lpstr>总结</vt:lpstr>
      <vt:lpstr>第3章 商务社交礼仪的重要性</vt:lpstr>
      <vt:lpstr>商务社交礼仪的定义</vt:lpstr>
      <vt:lpstr>商务社交礼仪的基本原则</vt:lpstr>
      <vt:lpstr>商务社交场合中的仪态</vt:lpstr>
      <vt:lpstr> </vt:lpstr>
      <vt:lpstr>商务社交礼仪对于职业发展的重要性</vt:lpstr>
      <vt:lpstr>第4章 团队合作中的礼仪准则</vt:lpstr>
      <vt:lpstr>团队合作的定义</vt:lpstr>
      <vt:lpstr>团队合作中的沟通礼仪</vt:lpstr>
      <vt:lpstr>团队合作中的冲突处理礼仪</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2024-09-29T14:49:11.168</cp:lastPrinted>
  <dcterms:created xsi:type="dcterms:W3CDTF">2024-09-29T06:49:11Z</dcterms:created>
  <dcterms:modified xsi:type="dcterms:W3CDTF">2024-09-29T06:49:13Z</dcterms:modified>
</cp:coreProperties>
</file>