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 ContentType="application/vnd.ms-excel"/>
  <Default Extension="doc" ContentType="application/msword"/>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5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203B46-A624-458A-9D62-D62269D22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F2804-C19E-4F70-AD4C-9AC97F101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894661-248A-4048-839F-0783FEF4F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BEB781-F9C5-41DC-A58B-2AEAD0256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24F1C5-C61C-4E40-99E7-5873DDBE31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ABD6CF-BD45-4D44-B81C-E1EA36D5B5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BFD143-2E67-4194-A73B-F3BFD606F6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23D9B4-2A26-40CD-A2B9-23FCB69BB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F856EE-C7C2-41A2-98F8-416CDBDC3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BC0E6-75E2-49B2-9831-3E6E285DA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41A9E-17B8-4DDF-8433-2FCB49EE5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slideLayout" Target="../slideLayouts/slideLayout41.xml" /><Relationship Id="rId11" Type="http://schemas.openxmlformats.org/officeDocument/2006/relationships/slideLayout" Target="../slideLayouts/slideLayout42.xml" /><Relationship Id="rId12" Type="http://schemas.openxmlformats.org/officeDocument/2006/relationships/theme" Target="../theme/theme3.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slideLayout" Target="../slideLayouts/slideLayout36.xml" /><Relationship Id="rId6" Type="http://schemas.openxmlformats.org/officeDocument/2006/relationships/slideLayout" Target="../slideLayouts/slideLayout37.xml" /><Relationship Id="rId7" Type="http://schemas.openxmlformats.org/officeDocument/2006/relationships/slideLayout" Target="../slideLayouts/slideLayout38.xml" /><Relationship Id="rId8" Type="http://schemas.openxmlformats.org/officeDocument/2006/relationships/slideLayout" Target="../slideLayouts/slideLayout39.xml" /><Relationship Id="rId9" Type="http://schemas.openxmlformats.org/officeDocument/2006/relationships/slideLayout" Target="../slideLayouts/slideLayout4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3074" name="标题占位符 1"/>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t>单击此处编辑母版标题样式</a:t>
            </a:r>
          </a:p>
        </p:txBody>
      </p:sp>
      <p:sp>
        <p:nvSpPr>
          <p:cNvPr id="3075" name="文本占位符 2"/>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3076" name="日期占位符 3"/>
          <p:cNvSpPr>
            <a:spLocks noGrp="1"/>
          </p:cNvSpPr>
          <p:nvPr>
            <p:ph type="dt" sz="half" idx="2"/>
          </p:nvPr>
        </p:nvSpPr>
        <p:spPr>
          <a:xfrm>
            <a:off x="457200" y="6356350"/>
            <a:ext cx="2133600" cy="365125"/>
          </a:xfrm>
          <a:prstGeom prst="rect">
            <a:avLst/>
          </a:prstGeom>
        </p:spPr>
        <p:txBody>
          <a:bodyPr rtlCol="0" anchor="ctr" anchorCtr="0"/>
          <a:lstStyle>
            <a:defPPr algn="l"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1F9250EC-D0F7-4006-9101-46ECFC0F2467}" type="datetime1">
              <a:rPr lang="zh-CN" altLang="en-US" sz="1200">
                <a:solidFill>
                  <a:srgbClr val="898989"/>
                </a:solidFill>
                <a:latin typeface="Calibri" pitchFamily="34" charset="0"/>
              </a:rPr>
              <a:t>*</a:t>
            </a:fld>
            <a:endParaRPr lang="en-US" altLang="zh-CN" sz="1200">
              <a:solidFill>
                <a:srgbClr val="898989"/>
              </a:solidFill>
              <a:latin typeface="Calibri" pitchFamily="34" charset="0"/>
            </a:endParaRPr>
          </a:p>
        </p:txBody>
      </p:sp>
      <p:sp>
        <p:nvSpPr>
          <p:cNvPr id="3077" name="页脚占位符 4"/>
          <p:cNvSpPr>
            <a:spLocks noGrp="1"/>
          </p:cNvSpPr>
          <p:nvPr>
            <p:ph type="ftr" sz="quarter" idx="3"/>
          </p:nvPr>
        </p:nvSpPr>
        <p:spPr>
          <a:xfrm>
            <a:off x="3124200" y="6356350"/>
            <a:ext cx="2895600" cy="365125"/>
          </a:xfrm>
          <a:prstGeom prst="rect">
            <a:avLst/>
          </a:prstGeom>
        </p:spPr>
        <p:txBody>
          <a:bodyPr rtlCol="0" anchor="ctr" anchorCtr="0"/>
          <a:lstStyle>
            <a:defPPr algn="l"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r>
              <a:rPr lang="en-US" altLang="zh-CN" sz="1200">
                <a:solidFill>
                  <a:srgbClr val="898989"/>
                </a:solidFill>
                <a:latin typeface="Calibri" pitchFamily="34" charset="0"/>
              </a:rPr>
              <a:t>《</a:t>
            </a:r>
            <a:r>
              <a:rPr lang="zh-CN" altLang="en-US" sz="1200">
                <a:solidFill>
                  <a:srgbClr val="898989"/>
                </a:solidFill>
                <a:latin typeface="Calibri" pitchFamily="34" charset="0"/>
              </a:rPr>
              <a:t>供应链管理</a:t>
            </a:r>
            <a:r>
              <a:rPr lang="en-US" altLang="zh-CN" sz="1200">
                <a:solidFill>
                  <a:srgbClr val="898989"/>
                </a:solidFill>
                <a:latin typeface="Calibri" pitchFamily="34" charset="0"/>
              </a:rPr>
              <a:t>》</a:t>
            </a:r>
            <a:r>
              <a:rPr lang="zh-CN" altLang="en-US" sz="1200">
                <a:solidFill>
                  <a:srgbClr val="898989"/>
                </a:solidFill>
                <a:latin typeface="Calibri" pitchFamily="34" charset="0"/>
              </a:rPr>
              <a:t>第</a:t>
            </a:r>
            <a:r>
              <a:rPr lang="en-US" altLang="zh-CN" sz="1200">
                <a:solidFill>
                  <a:srgbClr val="898989"/>
                </a:solidFill>
                <a:latin typeface="Calibri" pitchFamily="34" charset="0"/>
              </a:rPr>
              <a:t>3</a:t>
            </a:r>
            <a:r>
              <a:rPr lang="zh-CN" altLang="en-US" sz="1200">
                <a:solidFill>
                  <a:srgbClr val="898989"/>
                </a:solidFill>
                <a:latin typeface="Calibri" pitchFamily="34" charset="0"/>
              </a:rPr>
              <a:t>版 马士华  林  勇  编著</a:t>
            </a:r>
          </a:p>
        </p:txBody>
      </p:sp>
      <p:sp>
        <p:nvSpPr>
          <p:cNvPr id="3078" name="灯片编号占位符 5"/>
          <p:cNvSpPr>
            <a:spLocks noGrp="1"/>
          </p:cNvSpPr>
          <p:nvPr>
            <p:ph type="sldNum" sz="quarter" idx="4"/>
          </p:nvPr>
        </p:nvSpPr>
        <p:spPr>
          <a:xfrm>
            <a:off x="6553200" y="6356350"/>
            <a:ext cx="2133600" cy="365125"/>
          </a:xfrm>
          <a:prstGeom prst="rect">
            <a:avLst/>
          </a:prstGeom>
        </p:spPr>
        <p:txBody>
          <a:bodyPr rtlCol="0" anchor="ctr" anchorCtr="0"/>
          <a:lstStyle>
            <a:defPPr algn="l"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24B47815-0474-4C36-A5D3-25AFBFD9D5C4}" type="slidenum">
              <a:rPr lang="zh-CN" altLang="en-US" sz="1200">
                <a:solidFill>
                  <a:srgbClr val="898989"/>
                </a:solidFill>
                <a:latin typeface="Calibri" pitchFamily="34" charset="0"/>
              </a:rPr>
              <a:t>*</a:t>
            </a:fld>
            <a:endParaRPr lang="en-US" altLang="zh-CN" sz="1200">
              <a:solidFill>
                <a:srgbClr val="898989"/>
              </a:solidFill>
              <a:latin typeface="Calibri" pitchFamily="34" charset="0"/>
            </a:endParaRP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ea typeface="宋体"/>
        </a:defRPr>
      </a:lvl2pPr>
      <a:lvl3pPr algn="ctr" rtl="0" eaLnBrk="0" fontAlgn="base" hangingPunct="0">
        <a:spcBef>
          <a:spcPct val="0"/>
        </a:spcBef>
        <a:spcAft>
          <a:spcPct val="0"/>
        </a:spcAft>
        <a:defRPr sz="4400">
          <a:solidFill>
            <a:schemeClr val="tx1"/>
          </a:solidFill>
          <a:latin typeface="Calibri" pitchFamily="34" charset="0"/>
          <a:ea typeface="宋体"/>
        </a:defRPr>
      </a:lvl3pPr>
      <a:lvl4pPr algn="ctr" rtl="0" eaLnBrk="0" fontAlgn="base" hangingPunct="0">
        <a:spcBef>
          <a:spcPct val="0"/>
        </a:spcBef>
        <a:spcAft>
          <a:spcPct val="0"/>
        </a:spcAft>
        <a:defRPr sz="4400">
          <a:solidFill>
            <a:schemeClr val="tx1"/>
          </a:solidFill>
          <a:latin typeface="Calibri" pitchFamily="34" charset="0"/>
          <a:ea typeface="宋体"/>
        </a:defRPr>
      </a:lvl4pPr>
      <a:lvl5pPr algn="ctr" rtl="0" eaLnBrk="0" fontAlgn="base" hangingPunct="0">
        <a:spcBef>
          <a:spcPct val="0"/>
        </a:spcBef>
        <a:spcAft>
          <a:spcPct val="0"/>
        </a:spcAft>
        <a:defRPr sz="4400">
          <a:solidFill>
            <a:schemeClr val="tx1"/>
          </a:solidFill>
          <a:latin typeface="Calibri" pitchFamily="34" charset="0"/>
          <a:ea typeface="宋体"/>
        </a:defRPr>
      </a:lvl5pPr>
      <a:lvl6pPr marL="457200" algn="ctr" rtl="0" fontAlgn="base">
        <a:spcBef>
          <a:spcPct val="0"/>
        </a:spcBef>
        <a:spcAft>
          <a:spcPct val="0"/>
        </a:spcAft>
        <a:defRPr sz="4400">
          <a:solidFill>
            <a:schemeClr val="tx1"/>
          </a:solidFill>
          <a:latin typeface="Calibri" pitchFamily="34" charset="0"/>
          <a:ea typeface="宋体"/>
        </a:defRPr>
      </a:lvl6pPr>
      <a:lvl7pPr marL="914400" algn="ctr" rtl="0" fontAlgn="base">
        <a:spcBef>
          <a:spcPct val="0"/>
        </a:spcBef>
        <a:spcAft>
          <a:spcPct val="0"/>
        </a:spcAft>
        <a:defRPr sz="4400">
          <a:solidFill>
            <a:schemeClr val="tx1"/>
          </a:solidFill>
          <a:latin typeface="Calibri" pitchFamily="34" charset="0"/>
          <a:ea typeface="宋体"/>
        </a:defRPr>
      </a:lvl7pPr>
      <a:lvl8pPr marL="1371600" algn="ctr" rtl="0" fontAlgn="base">
        <a:spcBef>
          <a:spcPct val="0"/>
        </a:spcBef>
        <a:spcAft>
          <a:spcPct val="0"/>
        </a:spcAft>
        <a:defRPr sz="4400">
          <a:solidFill>
            <a:schemeClr val="tx1"/>
          </a:solidFill>
          <a:latin typeface="Calibri" pitchFamily="34" charset="0"/>
          <a:ea typeface="宋体"/>
        </a:defRPr>
      </a:lvl8pPr>
      <a:lvl9pPr marL="1828800" algn="ctr" rtl="0" fontAlgn="base">
        <a:spcBef>
          <a:spcPct val="0"/>
        </a:spcBef>
        <a:spcAft>
          <a:spcPct val="0"/>
        </a:spcAft>
        <a:defRPr sz="4400">
          <a:solidFill>
            <a:schemeClr val="tx1"/>
          </a:solidFill>
          <a:latin typeface="Calibri" pitchFamily="34" charset="0"/>
          <a:ea typeface="宋体"/>
        </a:defRPr>
      </a:lvl9pPr>
    </p:titleStyle>
    <p:bodyStyle>
      <a:lvl1pPr marL="342900" indent="-342900" algn="l" defTabSz="914400" rtl="0" eaLnBrk="0" fontAlgn="base" hangingPunct="0">
        <a:lnSpc>
          <a:spcPct val="100000"/>
        </a:lnSpc>
        <a:spcBef>
          <a:spcPct val="20000"/>
        </a:spcBef>
        <a:spcAft>
          <a:spcPct val="0"/>
        </a:spcAft>
        <a:buClrTx/>
        <a:buSzTx/>
        <a:buFont typeface="Arial"/>
        <a:buChar char="•"/>
        <a:defRPr kumimoji="0"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oleObject" Target="../embeddings/oleObject1.xls" TargetMode="Internal" /><Relationship Id="rId3" Type="http://schemas.openxmlformats.org/officeDocument/2006/relationships/image" Target="../media/image2.emf" /><Relationship Id="rId4" Type="http://schemas.openxmlformats.org/officeDocument/2006/relationships/oleObject" Target="../embeddings/oleObject2.doc" TargetMode="Internal" /><Relationship Id="rId5" Type="http://schemas.openxmlformats.org/officeDocument/2006/relationships/image" Target="../media/image3.emf" /><Relationship Id="rId6" Type="http://schemas.openxmlformats.org/officeDocument/2006/relationships/image" Target="../media/image1.jpeg" /><Relationship Id="rId7" Type="http://schemas.openxmlformats.org/officeDocument/2006/relationships/vmlDrawing" Target="../drawings/vmlDrawing1.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oleObject" Target="../embeddings/oleObject3.doc" TargetMode="Internal" /><Relationship Id="rId3" Type="http://schemas.openxmlformats.org/officeDocument/2006/relationships/image" Target="../media/image4.emf" /><Relationship Id="rId4" Type="http://schemas.openxmlformats.org/officeDocument/2006/relationships/image" Target="../media/image1.jpeg" /><Relationship Id="rId5" Type="http://schemas.openxmlformats.org/officeDocument/2006/relationships/vmlDrawing" Target="../drawings/vmlDrawing2.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34023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algn="ctr"/>
            <a:r>
              <a:rPr sz="5628">
                <a:solidFill>
                  <a:srgbClr val="000000"/>
                </a:solidFill>
                <a:ea typeface="方正姚体"/>
              </a:rPr>
              <a:t>第七讲供应链环境下的生产组织与管理</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098" name="标题 1"/>
          <p:cNvSpPr/>
          <p:nvPr>
            <p:ph type="title" idx="4294967295"/>
          </p:nvPr>
        </p:nvSpPr>
        <p:spPr>
          <a:xfrm>
            <a:off x="457200" y="346075"/>
            <a:ext cx="8229600" cy="9398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b="1">
                <a:solidFill>
                  <a:srgbClr val="000000"/>
                </a:solidFill>
                <a:latin typeface="华文行楷" pitchFamily="2" charset="-122"/>
                <a:ea typeface="方正姚体"/>
              </a:rPr>
              <a:t>第</a:t>
            </a:r>
            <a:r>
              <a:rPr lang="en-US" altLang="zh-CN" sz="3600" b="1">
                <a:solidFill>
                  <a:srgbClr val="000000"/>
                </a:solidFill>
                <a:latin typeface="华文行楷" pitchFamily="2" charset="-122"/>
                <a:ea typeface="方正姚体"/>
              </a:rPr>
              <a:t>7</a:t>
            </a:r>
            <a:r>
              <a:rPr lang="zh-CN" altLang="en-US" sz="3600" b="1">
                <a:solidFill>
                  <a:srgbClr val="000000"/>
                </a:solidFill>
                <a:latin typeface="华文行楷" pitchFamily="2" charset="-122"/>
                <a:ea typeface="方正姚体"/>
              </a:rPr>
              <a:t>讲 供应链管理环境下的生产计划</a:t>
            </a:r>
          </a:p>
        </p:txBody>
      </p:sp>
      <p:sp>
        <p:nvSpPr>
          <p:cNvPr id="4099" name="内容占位符 2"/>
          <p:cNvSpPr>
            <a:spLocks noGrp="1"/>
          </p:cNvSpPr>
          <p:nvPr>
            <p:ph idx="4294967295"/>
          </p:nvPr>
        </p:nvSpPr>
        <p:spPr>
          <a:xfrm>
            <a:off x="457200" y="1617663"/>
            <a:ext cx="8507413" cy="4548187"/>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400" b="1">
                <a:solidFill>
                  <a:srgbClr val="000000"/>
                </a:solidFill>
                <a:ea typeface="方正姚体"/>
              </a:rPr>
              <a:t>第一节 传统生产计划系统与供应链管理思想的差距</a:t>
            </a:r>
            <a:endParaRPr lang="en-US" altLang="zh-CN" sz="2400" b="1">
              <a:solidFill>
                <a:srgbClr val="000000"/>
              </a:solidFill>
              <a:ea typeface="方正姚体"/>
            </a:endParaRPr>
          </a:p>
          <a:p>
            <a:pPr lvl="0"/>
            <a:r>
              <a:rPr lang="zh-CN" altLang="en-US" sz="2400" b="1">
                <a:solidFill>
                  <a:srgbClr val="000000"/>
                </a:solidFill>
                <a:ea typeface="方正姚体"/>
              </a:rPr>
              <a:t>第二节 供应链管理环境下的企业生产计划与控制的特点</a:t>
            </a:r>
            <a:endParaRPr lang="en-US" altLang="zh-CN" sz="2400" b="1">
              <a:solidFill>
                <a:srgbClr val="000000"/>
              </a:solidFill>
              <a:ea typeface="方正姚体"/>
            </a:endParaRPr>
          </a:p>
          <a:p>
            <a:pPr lvl="0"/>
            <a:r>
              <a:rPr lang="zh-CN" altLang="en-US" sz="2400" b="1">
                <a:solidFill>
                  <a:srgbClr val="000000"/>
                </a:solidFill>
                <a:ea typeface="方正姚体"/>
              </a:rPr>
              <a:t>第三节 供应链管理环境下生产计划与控制的方法</a:t>
            </a:r>
            <a:endParaRPr lang="en-US" altLang="zh-CN" sz="2400" b="1">
              <a:solidFill>
                <a:srgbClr val="000000"/>
              </a:solidFill>
              <a:ea typeface="方正姚体"/>
            </a:endParaRPr>
          </a:p>
        </p:txBody>
      </p:sp>
      <p:sp>
        <p:nvSpPr>
          <p:cNvPr id="4100" name="灯片编号占位符 3"/>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75700DA-865E-4E85-B601-869830186078}" type="slidenum">
              <a:rPr lang="zh-CN" altLang="en-US" sz="1200">
                <a:solidFill>
                  <a:srgbClr val="000000"/>
                </a:solidFill>
                <a:latin typeface="Calibri" pitchFamily="34" charset="0"/>
                <a:ea typeface="方正姚体"/>
              </a:rPr>
              <a:t>2</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22" name="标题 1"/>
          <p:cNvSpPr/>
          <p:nvPr>
            <p:ph type="title" idx="4294967295"/>
          </p:nvPr>
        </p:nvSpPr>
        <p:spPr>
          <a:xfrm>
            <a:off x="457200" y="277236"/>
            <a:ext cx="8237830" cy="518678"/>
          </a:xfrm>
          <a:prstGeom prst="rect">
            <a:avLst/>
          </a:prstGeom>
          <a:noFill/>
          <a:ln>
            <a:miter lim="800000"/>
          </a:ln>
        </p:spPr>
        <p:txBody>
          <a:bodyPr vert="horz" wrap="square" lIns="91440" tIns="45720" rIns="91440" bIns="45720" anchor="ctr" anchorCtr="0">
            <a:sp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2800" b="1">
                <a:solidFill>
                  <a:srgbClr val="000000"/>
                </a:solidFill>
                <a:latin typeface="华文行楷" pitchFamily="2" charset="-122"/>
                <a:ea typeface="方正姚体"/>
              </a:rPr>
              <a:t>第一节 传统生产计划系统与供应链管理思想的差距</a:t>
            </a:r>
            <a:endParaRPr lang="en-US" altLang="zh-CN" sz="2800" b="1">
              <a:solidFill>
                <a:srgbClr val="000000"/>
              </a:solidFill>
              <a:latin typeface="华文行楷" pitchFamily="2" charset="-122"/>
              <a:ea typeface="方正姚体"/>
            </a:endParaRPr>
          </a:p>
        </p:txBody>
      </p:sp>
      <p:sp>
        <p:nvSpPr>
          <p:cNvPr id="5123" name="内容占位符 2"/>
          <p:cNvSpPr/>
          <p:nvPr>
            <p:ph idx="4294967295"/>
          </p:nvPr>
        </p:nvSpPr>
        <p:spPr>
          <a:xfrm>
            <a:off x="457200" y="1214438"/>
            <a:ext cx="8229600" cy="50720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400">
                <a:solidFill>
                  <a:srgbClr val="000000"/>
                </a:solidFill>
                <a:ea typeface="方正姚体"/>
              </a:rPr>
              <a:t>传统生产计划与控制模式与供应链管理思想的差距：</a:t>
            </a:r>
            <a:endParaRPr lang="en-US" altLang="zh-CN" sz="2400">
              <a:solidFill>
                <a:srgbClr val="000000"/>
              </a:solidFill>
              <a:ea typeface="方正姚体"/>
            </a:endParaRPr>
          </a:p>
          <a:p>
            <a:pPr lvl="0"/>
            <a:r>
              <a:rPr lang="zh-CN" altLang="en-US" sz="2000" b="1">
                <a:solidFill>
                  <a:srgbClr val="000000"/>
                </a:solidFill>
                <a:ea typeface="方正姚体"/>
              </a:rPr>
              <a:t>决策信息来源的差距（多源信息）</a:t>
            </a:r>
            <a:endParaRPr lang="en-US" altLang="zh-CN" sz="20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在传统的生产计划决策模式中，计划决策的信息来自两个方面，一方面是需求信息，另一方面是资源信息</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信息多源化是供应链管理环境下的主要特征，多源信息是供应链环境下生产计划的特点</a:t>
            </a:r>
            <a:endParaRPr lang="en-US" altLang="zh-CN" sz="1800">
              <a:solidFill>
                <a:srgbClr val="000000"/>
              </a:solidFill>
              <a:latin typeface="华文楷体" pitchFamily="2" charset="-122"/>
              <a:ea typeface="方正姚体"/>
            </a:endParaRPr>
          </a:p>
          <a:p>
            <a:pPr lvl="0"/>
            <a:r>
              <a:rPr lang="zh-CN" altLang="en-US" sz="2000" b="1">
                <a:solidFill>
                  <a:srgbClr val="000000"/>
                </a:solidFill>
                <a:ea typeface="方正姚体"/>
              </a:rPr>
              <a:t>决策模式的差距（决策群体性、分布性）</a:t>
            </a:r>
            <a:endParaRPr lang="en-US" altLang="zh-CN" sz="20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传统的生产计划决策模式是一种集中式决策，而供应链管理环境下生产计划的决策模式是分布式的、群体决策过程</a:t>
            </a:r>
            <a:endParaRPr lang="en-US" altLang="zh-CN" sz="1800">
              <a:solidFill>
                <a:srgbClr val="000000"/>
              </a:solidFill>
              <a:latin typeface="华文楷体" pitchFamily="2" charset="-122"/>
              <a:ea typeface="方正姚体"/>
            </a:endParaRPr>
          </a:p>
          <a:p>
            <a:pPr lvl="0"/>
            <a:r>
              <a:rPr lang="zh-CN" altLang="en-US" sz="2000" b="1">
                <a:solidFill>
                  <a:srgbClr val="000000"/>
                </a:solidFill>
                <a:ea typeface="方正姚体"/>
              </a:rPr>
              <a:t>信息反馈机制的差距（递阶、链式反馈与并行、网络反馈）</a:t>
            </a:r>
            <a:endParaRPr lang="en-US" altLang="zh-CN" sz="20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供应链管理环境下企业信息的传递模式和传统企业的信息传递模式不同</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供应链管理模式不是递阶管理，也不是矩阵管理，而是网络化管理</a:t>
            </a:r>
            <a:endParaRPr lang="en-US" altLang="zh-CN" sz="1800">
              <a:solidFill>
                <a:srgbClr val="000000"/>
              </a:solidFill>
              <a:latin typeface="华文楷体" pitchFamily="2" charset="-122"/>
              <a:ea typeface="方正姚体"/>
            </a:endParaRPr>
          </a:p>
          <a:p>
            <a:pPr lvl="0"/>
            <a:r>
              <a:rPr lang="zh-CN" altLang="en-US" sz="2000" b="1">
                <a:solidFill>
                  <a:srgbClr val="000000"/>
                </a:solidFill>
                <a:ea typeface="方正姚体"/>
              </a:rPr>
              <a:t>计划运行环境的差异（不确定性、动态性）</a:t>
            </a:r>
            <a:endParaRPr lang="en-US" altLang="zh-CN" sz="2000">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供应链管理环境下的生产计划与控制要更多地考虑不确定性和动态性因素，使生产计划具有更高的柔性和敏捷性，以使企业能对市场变化做出快速反应</a:t>
            </a:r>
            <a:endParaRPr lang="en-US" altLang="zh-CN" sz="1800">
              <a:solidFill>
                <a:srgbClr val="000000"/>
              </a:solidFill>
              <a:latin typeface="华文楷体" pitchFamily="2" charset="-122"/>
              <a:ea typeface="方正姚体"/>
            </a:endParaRPr>
          </a:p>
        </p:txBody>
      </p:sp>
      <p:sp>
        <p:nvSpPr>
          <p:cNvPr id="5124" name="灯片编号占位符 3"/>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F31D0BD-B5D8-40EA-9451-FBCFE621D293}" type="slidenum">
              <a:rPr lang="zh-CN" altLang="en-US" sz="1200">
                <a:solidFill>
                  <a:srgbClr val="000000"/>
                </a:solidFill>
                <a:latin typeface="Calibri" pitchFamily="34" charset="0"/>
                <a:ea typeface="方正姚体"/>
              </a:rPr>
              <a:t>3</a:t>
            </a:fld>
            <a:endParaRPr lang="en-US" altLang="zh-CN" sz="1200">
              <a:solidFill>
                <a:srgbClr val="000000"/>
              </a:solidFill>
              <a:latin typeface="Calibri" pitchFamily="34" charset="0"/>
              <a:ea typeface="方正姚体"/>
            </a:endParaRPr>
          </a:p>
        </p:txBody>
      </p:sp>
      <p:sp>
        <p:nvSpPr>
          <p:cNvPr id="5126" name="矩形 5"/>
          <p:cNvSpPr/>
          <p:nvPr/>
        </p:nvSpPr>
        <p:spPr>
          <a:xfrm>
            <a:off x="4787900" y="3573463"/>
            <a:ext cx="3671888" cy="26638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eaLnBrk="1" hangingPunct="1"/>
            <a:endParaRPr lang="zh-CN" altLang="en-US">
              <a:solidFill>
                <a:srgbClr val="000000"/>
              </a:solidFill>
              <a:latin typeface="Calibri" pitchFamily="34" charset="0"/>
              <a:ea typeface="方正姚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146" name="标题 1"/>
          <p:cNvSpPr/>
          <p:nvPr>
            <p:ph type="title" idx="4294967295"/>
          </p:nvPr>
        </p:nvSpPr>
        <p:spPr>
          <a:xfrm>
            <a:off x="457200" y="275996"/>
            <a:ext cx="8237830" cy="457657"/>
          </a:xfrm>
          <a:prstGeom prst="rect">
            <a:avLst/>
          </a:prstGeom>
          <a:noFill/>
          <a:ln>
            <a:miter lim="800000"/>
          </a:ln>
        </p:spPr>
        <p:txBody>
          <a:bodyPr vert="horz" wrap="square" lIns="91440" tIns="45720" rIns="91440" bIns="45720" anchor="ctr" anchorCtr="0">
            <a:sp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2400" b="1">
                <a:solidFill>
                  <a:srgbClr val="000000"/>
                </a:solidFill>
                <a:latin typeface="华文行楷" pitchFamily="2" charset="-122"/>
                <a:ea typeface="方正姚体"/>
              </a:rPr>
              <a:t>第二节 供应链管理环境下的企业生产计划的特点</a:t>
            </a:r>
          </a:p>
        </p:txBody>
      </p:sp>
      <p:sp>
        <p:nvSpPr>
          <p:cNvPr id="6147" name="内容占位符 2"/>
          <p:cNvSpPr/>
          <p:nvPr>
            <p:ph idx="4294967295"/>
          </p:nvPr>
        </p:nvSpPr>
        <p:spPr>
          <a:xfrm>
            <a:off x="457200" y="1214438"/>
            <a:ext cx="8229600" cy="50720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800" b="1">
                <a:solidFill>
                  <a:srgbClr val="000000"/>
                </a:solidFill>
                <a:ea typeface="方正姚体"/>
              </a:rPr>
              <a:t>同步化供应链企业计划的提出</a:t>
            </a:r>
            <a:endParaRPr lang="en-US" altLang="zh-CN" sz="2800" b="1">
              <a:solidFill>
                <a:srgbClr val="000000"/>
              </a:solidFill>
              <a:ea typeface="方正姚体"/>
            </a:endParaRPr>
          </a:p>
          <a:p>
            <a:pPr lvl="0"/>
            <a:r>
              <a:rPr lang="zh-CN" altLang="en-US" sz="2800" b="1">
                <a:solidFill>
                  <a:srgbClr val="000000"/>
                </a:solidFill>
                <a:ea typeface="方正姚体"/>
              </a:rPr>
              <a:t>供应链管理环境下的生产计划</a:t>
            </a:r>
            <a:endParaRPr lang="en-US" altLang="zh-CN" sz="2800" b="1">
              <a:solidFill>
                <a:srgbClr val="000000"/>
              </a:solidFill>
              <a:ea typeface="方正姚体"/>
            </a:endParaRPr>
          </a:p>
          <a:p>
            <a:pPr lvl="0"/>
            <a:r>
              <a:rPr lang="zh-CN" altLang="en-US" sz="2800" b="1">
                <a:solidFill>
                  <a:srgbClr val="000000"/>
                </a:solidFill>
                <a:ea typeface="方正姚体"/>
              </a:rPr>
              <a:t>供应链管理环境下生产计划的制定</a:t>
            </a:r>
            <a:endParaRPr lang="en-US" altLang="zh-CN" sz="2800" b="1">
              <a:solidFill>
                <a:srgbClr val="000000"/>
              </a:solidFill>
              <a:ea typeface="方正姚体"/>
            </a:endParaRPr>
          </a:p>
          <a:p>
            <a:pPr lvl="0"/>
            <a:endParaRPr lang="zh-CN" altLang="en-US" sz="2800" b="1">
              <a:solidFill>
                <a:srgbClr val="000000"/>
              </a:solidFill>
              <a:ea typeface="方正姚体"/>
            </a:endParaRPr>
          </a:p>
        </p:txBody>
      </p:sp>
      <p:sp>
        <p:nvSpPr>
          <p:cNvPr id="6148" name="灯片编号占位符 3"/>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F7C2943-E3A3-4553-A04D-C5541D722D3D}" type="slidenum">
              <a:rPr lang="zh-CN" altLang="en-US" sz="1200">
                <a:solidFill>
                  <a:srgbClr val="000000"/>
                </a:solidFill>
                <a:latin typeface="Calibri" pitchFamily="34" charset="0"/>
                <a:ea typeface="方正姚体"/>
              </a:rPr>
              <a:t>4</a:t>
            </a:fld>
            <a:endParaRPr lang="en-US" altLang="zh-CN" sz="1200">
              <a:solidFill>
                <a:srgbClr val="000000"/>
              </a:solidFill>
              <a:latin typeface="Calibri" pitchFamily="34" charset="0"/>
              <a:ea typeface="方正姚体"/>
            </a:endParaRPr>
          </a:p>
        </p:txBody>
      </p:sp>
      <p:sp>
        <p:nvSpPr>
          <p:cNvPr id="6150" name="矩形 5"/>
          <p:cNvSpPr/>
          <p:nvPr/>
        </p:nvSpPr>
        <p:spPr>
          <a:xfrm>
            <a:off x="4787900" y="3573463"/>
            <a:ext cx="3671888" cy="26638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eaLnBrk="1" hangingPunct="1"/>
            <a:endParaRPr lang="zh-CN" altLang="en-US">
              <a:solidFill>
                <a:srgbClr val="000000"/>
              </a:solidFill>
              <a:latin typeface="Calibri" pitchFamily="34" charset="0"/>
              <a:ea typeface="方正姚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8194"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a:solidFill>
                  <a:srgbClr val="000000"/>
                </a:solidFill>
                <a:latin typeface="华文行楷" pitchFamily="2" charset="-122"/>
                <a:ea typeface="方正姚体"/>
              </a:rPr>
              <a:t>同步化供应链企业计划的提出</a:t>
            </a:r>
          </a:p>
        </p:txBody>
      </p:sp>
      <p:sp>
        <p:nvSpPr>
          <p:cNvPr id="8195"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400">
                <a:solidFill>
                  <a:srgbClr val="000000"/>
                </a:solidFill>
                <a:ea typeface="方正姚体"/>
              </a:rPr>
              <a:t>供应链同步化计划的提出是企业最终实现敏捷供应链管理的必然选择</a:t>
            </a:r>
            <a:endParaRPr lang="en-US" altLang="zh-CN" sz="2400">
              <a:solidFill>
                <a:srgbClr val="000000"/>
              </a:solidFill>
              <a:ea typeface="方正姚体"/>
            </a:endParaRPr>
          </a:p>
          <a:p>
            <a:pPr lvl="0"/>
            <a:r>
              <a:rPr lang="zh-CN" altLang="en-US" sz="2400">
                <a:solidFill>
                  <a:srgbClr val="000000"/>
                </a:solidFill>
                <a:ea typeface="方正姚体"/>
              </a:rPr>
              <a:t>供应链企业的同步化计划能使计划的修改或执行中的问题能在整个供应链上获得共享与支持</a:t>
            </a:r>
          </a:p>
          <a:p>
            <a:pPr lvl="0"/>
            <a:r>
              <a:rPr lang="zh-CN" altLang="en-US" sz="2400">
                <a:solidFill>
                  <a:srgbClr val="000000"/>
                </a:solidFill>
                <a:ea typeface="方正姚体"/>
              </a:rPr>
              <a:t>供应链企业同步化计划的提出是为挑战供应链运行中的各类约束</a:t>
            </a:r>
            <a:endParaRPr lang="en-US" altLang="zh-CN" sz="2400">
              <a:solidFill>
                <a:srgbClr val="000000"/>
              </a:solidFill>
              <a:ea typeface="方正姚体"/>
            </a:endParaRPr>
          </a:p>
          <a:p>
            <a:pPr lvl="0"/>
            <a:r>
              <a:rPr lang="zh-CN" altLang="en-US" sz="2400">
                <a:solidFill>
                  <a:srgbClr val="000000"/>
                </a:solidFill>
                <a:ea typeface="方正姚体"/>
              </a:rPr>
              <a:t>要实现供应链的同步化计划，必须建立起代理之间透明的合作机制</a:t>
            </a:r>
            <a:endParaRPr lang="en-US" altLang="zh-CN" sz="2400">
              <a:solidFill>
                <a:srgbClr val="000000"/>
              </a:solidFill>
              <a:ea typeface="方正姚体"/>
            </a:endParaRPr>
          </a:p>
          <a:p>
            <a:pPr lvl="0"/>
            <a:endParaRPr lang="zh-CN" altLang="en-US">
              <a:solidFill>
                <a:srgbClr val="000000"/>
              </a:solidFill>
              <a:ea typeface="方正姚体"/>
            </a:endParaRPr>
          </a:p>
        </p:txBody>
      </p:sp>
      <p:sp>
        <p:nvSpPr>
          <p:cNvPr id="8197"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94D5913-022E-47E0-8BC3-71B6D8F37BA8}" type="slidenum">
              <a:rPr lang="zh-CN" altLang="en-US" sz="1200">
                <a:solidFill>
                  <a:srgbClr val="000000"/>
                </a:solidFill>
                <a:latin typeface="Calibri" pitchFamily="34" charset="0"/>
                <a:ea typeface="方正姚体"/>
              </a:rPr>
              <a:t>5</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218"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a:solidFill>
                  <a:srgbClr val="000000"/>
                </a:solidFill>
                <a:latin typeface="华文行楷" pitchFamily="2" charset="-122"/>
                <a:ea typeface="方正姚体"/>
              </a:rPr>
              <a:t>供应链管理环境下的生产计划</a:t>
            </a:r>
          </a:p>
        </p:txBody>
      </p:sp>
      <p:sp>
        <p:nvSpPr>
          <p:cNvPr id="9219"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000" b="1">
                <a:solidFill>
                  <a:srgbClr val="000000"/>
                </a:solidFill>
                <a:ea typeface="方正姚体"/>
              </a:rPr>
              <a:t>在制定生产计划的过程中，主要面临以下三方面的问题：</a:t>
            </a:r>
            <a:endParaRPr lang="en-US" altLang="zh-CN" sz="2000" b="1">
              <a:solidFill>
                <a:srgbClr val="000000"/>
              </a:solidFill>
              <a:ea typeface="方正姚体"/>
            </a:endParaRPr>
          </a:p>
          <a:p>
            <a:pPr lvl="0"/>
            <a:r>
              <a:rPr lang="zh-CN" altLang="en-US" sz="2000" b="1">
                <a:solidFill>
                  <a:srgbClr val="000000"/>
                </a:solidFill>
                <a:ea typeface="方正姚体"/>
              </a:rPr>
              <a:t>柔性约束</a:t>
            </a:r>
            <a:endParaRPr lang="en-US" altLang="zh-CN" sz="20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如果仅仅根据承诺的数量来制定计划是容易的。但是，柔性的存在使这一过程变得复杂了</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下游企业的柔性对企业的计划产量造成的影响在于：企业必须选择一个在已知的需求波动下最为合理的产量</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供应链是首尾相通的，企业在确定生产计划时还必须考虑上游企业的利益</a:t>
            </a:r>
            <a:endParaRPr lang="en-US" altLang="zh-CN" sz="1800" b="1">
              <a:solidFill>
                <a:srgbClr val="000000"/>
              </a:solidFill>
              <a:latin typeface="华文楷体" pitchFamily="2" charset="-122"/>
              <a:ea typeface="方正姚体"/>
            </a:endParaRPr>
          </a:p>
          <a:p>
            <a:pPr lvl="0"/>
            <a:r>
              <a:rPr lang="zh-CN" altLang="en-US" sz="2000" b="1">
                <a:solidFill>
                  <a:srgbClr val="000000"/>
                </a:solidFill>
                <a:ea typeface="方正姚体"/>
              </a:rPr>
              <a:t>生产进度</a:t>
            </a:r>
            <a:endParaRPr lang="en-US" altLang="zh-CN" sz="20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供应链管理环境下，生产进度计划属于可共享的信息</a:t>
            </a:r>
            <a:endParaRPr lang="en-US" altLang="zh-CN" sz="1800">
              <a:solidFill>
                <a:srgbClr val="000000"/>
              </a:solidFill>
              <a:latin typeface="华文楷体" pitchFamily="2" charset="-122"/>
              <a:ea typeface="方正姚体"/>
            </a:endParaRPr>
          </a:p>
          <a:p>
            <a:pPr lvl="0">
              <a:buNone/>
            </a:pPr>
            <a:r>
              <a:rPr lang="en-US" altLang="zh-CN" sz="1600">
                <a:solidFill>
                  <a:srgbClr val="000000"/>
                </a:solidFill>
                <a:latin typeface="华文楷体" pitchFamily="2" charset="-122"/>
                <a:ea typeface="方正姚体"/>
              </a:rPr>
              <a:t>  </a:t>
            </a:r>
            <a:r>
              <a:rPr lang="en-US" altLang="zh-CN" sz="1600" b="1">
                <a:solidFill>
                  <a:srgbClr val="000000"/>
                </a:solidFill>
                <a:latin typeface="华文楷体" pitchFamily="2" charset="-122"/>
                <a:ea typeface="方正姚体"/>
              </a:rPr>
              <a:t>— </a:t>
            </a:r>
            <a:r>
              <a:rPr lang="zh-CN" altLang="en-US" sz="1600">
                <a:solidFill>
                  <a:srgbClr val="000000"/>
                </a:solidFill>
                <a:latin typeface="华文楷体" pitchFamily="2" charset="-122"/>
                <a:ea typeface="方正姚体"/>
              </a:rPr>
              <a:t>供应链上游企业通过了解对方的生产进度情况实现准时供应。</a:t>
            </a:r>
            <a:endParaRPr lang="en-US" altLang="zh-CN" sz="1600">
              <a:solidFill>
                <a:srgbClr val="000000"/>
              </a:solidFill>
              <a:latin typeface="华文楷体" pitchFamily="2" charset="-122"/>
              <a:ea typeface="方正姚体"/>
            </a:endParaRPr>
          </a:p>
          <a:p>
            <a:pPr lvl="0">
              <a:buNone/>
            </a:pPr>
            <a:r>
              <a:rPr lang="en-US" altLang="zh-CN" sz="1600">
                <a:solidFill>
                  <a:srgbClr val="000000"/>
                </a:solidFill>
                <a:latin typeface="华文楷体" pitchFamily="2" charset="-122"/>
                <a:ea typeface="方正姚体"/>
              </a:rPr>
              <a:t> </a:t>
            </a:r>
            <a:r>
              <a:rPr lang="en-US" altLang="zh-CN" sz="1600" b="1">
                <a:solidFill>
                  <a:srgbClr val="000000"/>
                </a:solidFill>
                <a:latin typeface="华文楷体" pitchFamily="2" charset="-122"/>
                <a:ea typeface="方正姚体"/>
              </a:rPr>
              <a:t> — </a:t>
            </a:r>
            <a:r>
              <a:rPr lang="zh-CN" altLang="en-US" sz="1600">
                <a:solidFill>
                  <a:srgbClr val="000000"/>
                </a:solidFill>
                <a:latin typeface="华文楷体" pitchFamily="2" charset="-122"/>
                <a:ea typeface="方正姚体"/>
              </a:rPr>
              <a:t>企业可以了解到上游企业的生产进度，避免企业与企业之间出现供需脱节的现象</a:t>
            </a:r>
            <a:endParaRPr lang="en-US" altLang="zh-CN" sz="1600" b="1">
              <a:solidFill>
                <a:srgbClr val="000000"/>
              </a:solidFill>
              <a:latin typeface="华文楷体" pitchFamily="2" charset="-122"/>
              <a:ea typeface="方正姚体"/>
            </a:endParaRPr>
          </a:p>
          <a:p>
            <a:pPr lvl="0"/>
            <a:r>
              <a:rPr lang="zh-CN" altLang="en-US" sz="2000" b="1">
                <a:solidFill>
                  <a:srgbClr val="000000"/>
                </a:solidFill>
                <a:ea typeface="方正姚体"/>
              </a:rPr>
              <a:t>生产能力</a:t>
            </a:r>
            <a:endParaRPr lang="en-US" altLang="zh-CN" sz="2000" b="1">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企业完成一份订单不能脱离上游企业的支持，因此，在编制生产计划时要尽可能借助外部资源，有必要考虑如何利用上游企业的生产能力</a:t>
            </a:r>
            <a:endParaRPr lang="en-US" altLang="zh-CN" sz="1600" b="1">
              <a:solidFill>
                <a:srgbClr val="000000"/>
              </a:solidFill>
              <a:latin typeface="华文楷体" pitchFamily="2" charset="-122"/>
              <a:ea typeface="方正姚体"/>
            </a:endParaRPr>
          </a:p>
          <a:p>
            <a:pPr lvl="0"/>
            <a:endParaRPr lang="zh-CN" altLang="en-US" sz="2400" b="1">
              <a:solidFill>
                <a:srgbClr val="000000"/>
              </a:solidFill>
              <a:ea typeface="方正姚体"/>
            </a:endParaRPr>
          </a:p>
        </p:txBody>
      </p:sp>
      <p:sp>
        <p:nvSpPr>
          <p:cNvPr id="9221"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F491158-D79A-4B7A-B631-FF835EEE413F}" type="slidenum">
              <a:rPr lang="zh-CN" altLang="en-US" sz="1200">
                <a:solidFill>
                  <a:srgbClr val="000000"/>
                </a:solidFill>
                <a:latin typeface="Calibri" pitchFamily="34" charset="0"/>
                <a:ea typeface="方正姚体"/>
              </a:rPr>
              <a:t>6</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0242"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4000">
                <a:solidFill>
                  <a:srgbClr val="000000"/>
                </a:solidFill>
                <a:latin typeface="华文行楷" pitchFamily="2" charset="-122"/>
                <a:ea typeface="方正姚体"/>
              </a:rPr>
              <a:t>供应链管理环境下生产计划的制定</a:t>
            </a:r>
          </a:p>
        </p:txBody>
      </p:sp>
      <p:sp>
        <p:nvSpPr>
          <p:cNvPr id="10243"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800">
                <a:solidFill>
                  <a:srgbClr val="000000"/>
                </a:solidFill>
                <a:ea typeface="方正姚体"/>
              </a:rPr>
              <a:t>在供应链管理下生产计划制定过程的新特点：</a:t>
            </a:r>
            <a:endParaRPr lang="en-US" altLang="zh-CN" sz="2800">
              <a:solidFill>
                <a:srgbClr val="000000"/>
              </a:solidFill>
              <a:ea typeface="方正姚体"/>
            </a:endParaRPr>
          </a:p>
          <a:p>
            <a:pPr lvl="0"/>
            <a:r>
              <a:rPr lang="zh-CN" altLang="en-US" sz="2400" b="1">
                <a:solidFill>
                  <a:srgbClr val="000000"/>
                </a:solidFill>
                <a:ea typeface="方正姚体"/>
              </a:rPr>
              <a:t>具有纵向和横向的信息集成过程</a:t>
            </a:r>
            <a:endParaRPr lang="en-US" altLang="zh-CN" sz="2400" b="1">
              <a:solidFill>
                <a:srgbClr val="000000"/>
              </a:solidFill>
              <a:ea typeface="方正姚体"/>
            </a:endParaRPr>
          </a:p>
          <a:p>
            <a:pPr lvl="0">
              <a:buFont typeface="Wingdings" pitchFamily="2" charset="2"/>
              <a:buChar char="Ø"/>
            </a:pPr>
            <a:r>
              <a:rPr lang="zh-CN" altLang="en-US" sz="2000">
                <a:solidFill>
                  <a:srgbClr val="000000"/>
                </a:solidFill>
                <a:latin typeface="华文楷体" pitchFamily="2" charset="-122"/>
                <a:ea typeface="方正姚体"/>
              </a:rPr>
              <a:t>纵向指供应链由下游向上游的信息集成，横向指生产相同或类似产品的企业之间的信息共享</a:t>
            </a:r>
          </a:p>
          <a:p>
            <a:pPr lvl="0"/>
            <a:r>
              <a:rPr lang="zh-CN" altLang="en-US" sz="2400" b="1">
                <a:solidFill>
                  <a:srgbClr val="000000"/>
                </a:solidFill>
                <a:ea typeface="方正姚体"/>
              </a:rPr>
              <a:t>扩展了能力平衡在计划中的作用</a:t>
            </a:r>
            <a:endParaRPr lang="en-US" altLang="zh-CN" sz="2400" b="1">
              <a:solidFill>
                <a:srgbClr val="000000"/>
              </a:solidFill>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为主生产计划和投入出产计划进行修正提供依据</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进行外包决策和零部件（原材料）急件外购的决策依据</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供应链管理的高效运作提供保证</a:t>
            </a:r>
            <a:endParaRPr lang="en-US" altLang="zh-CN" sz="1800">
              <a:solidFill>
                <a:srgbClr val="000000"/>
              </a:solidFill>
              <a:latin typeface="华文楷体" pitchFamily="2" charset="-122"/>
              <a:ea typeface="方正姚体"/>
            </a:endParaRPr>
          </a:p>
          <a:p>
            <a:pPr lvl="0">
              <a:buFont typeface="Wingdings" pitchFamily="2" charset="2"/>
              <a:buChar char="Ø"/>
            </a:pPr>
            <a:r>
              <a:rPr lang="zh-CN" altLang="en-US" sz="1800">
                <a:solidFill>
                  <a:srgbClr val="000000"/>
                </a:solidFill>
                <a:latin typeface="华文楷体" pitchFamily="2" charset="-122"/>
                <a:ea typeface="方正姚体"/>
              </a:rPr>
              <a:t>对本企业和上游企业的能力状态的实时更新使生产计划具有较高的可行性</a:t>
            </a:r>
            <a:endParaRPr lang="en-US" altLang="zh-CN" sz="1800">
              <a:solidFill>
                <a:srgbClr val="000000"/>
              </a:solidFill>
              <a:latin typeface="华文楷体" pitchFamily="2" charset="-122"/>
              <a:ea typeface="方正姚体"/>
            </a:endParaRPr>
          </a:p>
          <a:p>
            <a:pPr lvl="0"/>
            <a:r>
              <a:rPr lang="zh-CN" altLang="en-US" sz="2400" b="1">
                <a:solidFill>
                  <a:srgbClr val="000000"/>
                </a:solidFill>
                <a:ea typeface="方正姚体"/>
              </a:rPr>
              <a:t>计划的循环过程突破了企业的限制</a:t>
            </a:r>
            <a:endParaRPr lang="en-US" altLang="zh-CN" sz="2400" b="1">
              <a:solidFill>
                <a:srgbClr val="000000"/>
              </a:solidFill>
              <a:ea typeface="方正姚体"/>
            </a:endParaRPr>
          </a:p>
          <a:p>
            <a:pPr lvl="0">
              <a:buFont typeface="Wingdings" pitchFamily="2" charset="2"/>
              <a:buChar char="Ø"/>
            </a:pPr>
            <a:r>
              <a:rPr lang="zh-CN" altLang="en-US" sz="2000">
                <a:solidFill>
                  <a:srgbClr val="000000"/>
                </a:solidFill>
                <a:latin typeface="华文楷体" pitchFamily="2" charset="-122"/>
                <a:ea typeface="方正姚体"/>
              </a:rPr>
              <a:t>在供应链管理下生产计划的信息流跨越了企业，从而增添了新的信息流的闭环</a:t>
            </a:r>
          </a:p>
        </p:txBody>
      </p:sp>
      <p:sp>
        <p:nvSpPr>
          <p:cNvPr id="10245"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8701DB4-5A11-4E2D-8397-F41CEE6CCE34}" type="slidenum">
              <a:rPr lang="zh-CN" altLang="en-US" sz="1200">
                <a:solidFill>
                  <a:srgbClr val="000000"/>
                </a:solidFill>
                <a:latin typeface="Calibri" pitchFamily="34" charset="0"/>
                <a:ea typeface="方正姚体"/>
              </a:rPr>
              <a:t>7</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266"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a:solidFill>
                  <a:srgbClr val="000000"/>
                </a:solidFill>
                <a:latin typeface="华文行楷" pitchFamily="2" charset="-122"/>
                <a:ea typeface="方正姚体"/>
              </a:rPr>
              <a:t>供应链管理环境下的生产控制新特点</a:t>
            </a:r>
          </a:p>
        </p:txBody>
      </p:sp>
      <p:sp>
        <p:nvSpPr>
          <p:cNvPr id="11267" name="内容占位符 2"/>
          <p:cNvSpPr>
            <a:spLocks noGrp="1"/>
          </p:cNvSpPr>
          <p:nvPr>
            <p:ph idx="4294967295"/>
          </p:nvPr>
        </p:nvSpPr>
        <p:spPr>
          <a:xfrm>
            <a:off x="457200" y="1600200"/>
            <a:ext cx="8229600" cy="4525962"/>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marL="342900" marR="0" lvl="0" indent="-342900"/>
            <a:r>
              <a:rPr lang="zh-CN" altLang="en-US" sz="2800" b="1">
                <a:solidFill>
                  <a:srgbClr val="000000"/>
                </a:solidFill>
                <a:ea typeface="方正姚体"/>
              </a:rPr>
              <a:t>供应链环境下的生产协调控制内容包括如下几个方面的内容：</a:t>
            </a:r>
            <a:endParaRPr lang="en-US" altLang="zh-CN" sz="2800" b="1">
              <a:solidFill>
                <a:srgbClr val="000000"/>
              </a:solidFill>
              <a:ea typeface="方正姚体"/>
            </a:endParaRPr>
          </a:p>
          <a:p>
            <a:pPr marL="342900" marR="0" lvl="0" indent="-342900"/>
            <a:r>
              <a:rPr lang="zh-CN" altLang="en-US" sz="2400" b="1">
                <a:solidFill>
                  <a:srgbClr val="000000"/>
                </a:solidFill>
                <a:ea typeface="方正姚体"/>
              </a:rPr>
              <a:t>生产进度控制</a:t>
            </a:r>
            <a:endParaRPr lang="en-US" altLang="zh-CN" sz="2400" b="1">
              <a:solidFill>
                <a:srgbClr val="000000"/>
              </a:solidFill>
              <a:ea typeface="方正姚体"/>
            </a:endParaRPr>
          </a:p>
          <a:p>
            <a:pPr marL="342900" marR="0" lvl="0" indent="-342900">
              <a:buFont typeface="Wingdings" pitchFamily="2" charset="2"/>
              <a:buChar char="Ø"/>
            </a:pPr>
            <a:r>
              <a:rPr lang="zh-CN" altLang="en-US" sz="2400">
                <a:solidFill>
                  <a:srgbClr val="000000"/>
                </a:solidFill>
                <a:latin typeface="华文楷体" pitchFamily="2" charset="-122"/>
                <a:ea typeface="方正姚体"/>
              </a:rPr>
              <a:t>生产进度控制的目的在于依据生产作业计划，检查零部件的投入和出产数量、出产时间和配套性，保证产品能准时装配出厂</a:t>
            </a:r>
            <a:endParaRPr lang="en-US" altLang="zh-CN" sz="2400">
              <a:solidFill>
                <a:srgbClr val="000000"/>
              </a:solidFill>
              <a:latin typeface="华文楷体" pitchFamily="2" charset="-122"/>
              <a:ea typeface="方正姚体"/>
            </a:endParaRPr>
          </a:p>
          <a:p>
            <a:pPr marL="342900" marR="0" lvl="0" indent="-342900"/>
            <a:r>
              <a:rPr lang="zh-CN" altLang="en-US" sz="2400" b="1">
                <a:solidFill>
                  <a:srgbClr val="000000"/>
                </a:solidFill>
                <a:ea typeface="方正姚体"/>
              </a:rPr>
              <a:t>供应链的生产节奏控制</a:t>
            </a:r>
            <a:endParaRPr lang="en-US" altLang="zh-CN" sz="2400" b="1">
              <a:solidFill>
                <a:srgbClr val="000000"/>
              </a:solidFill>
              <a:ea typeface="方正姚体"/>
            </a:endParaRPr>
          </a:p>
          <a:p>
            <a:pPr marL="457200" marR="0" lvl="0" indent="-457200">
              <a:buFont typeface="Wingdings" pitchFamily="2" charset="2"/>
              <a:buChar char="Ø"/>
            </a:pPr>
            <a:r>
              <a:rPr lang="zh-CN" altLang="en-US" sz="2400">
                <a:solidFill>
                  <a:srgbClr val="000000"/>
                </a:solidFill>
                <a:latin typeface="华文楷体" pitchFamily="2" charset="-122"/>
                <a:ea typeface="方正姚体"/>
              </a:rPr>
              <a:t>供应链企业之间以及企业内部各部门之间保持一种步调一致时，供应链的同步化才能实现</a:t>
            </a:r>
            <a:endParaRPr lang="en-US" altLang="zh-CN" sz="2400">
              <a:solidFill>
                <a:srgbClr val="000000"/>
              </a:solidFill>
              <a:latin typeface="华文楷体" pitchFamily="2" charset="-122"/>
              <a:ea typeface="方正姚体"/>
            </a:endParaRPr>
          </a:p>
          <a:p>
            <a:pPr marL="342900" marR="0" lvl="0" indent="-342900"/>
            <a:endParaRPr lang="zh-CN" altLang="en-US" sz="2400" b="1">
              <a:solidFill>
                <a:srgbClr val="000000"/>
              </a:solidFill>
              <a:ea typeface="方正姚体"/>
            </a:endParaRPr>
          </a:p>
        </p:txBody>
      </p:sp>
      <p:sp>
        <p:nvSpPr>
          <p:cNvPr id="11269"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97668CA-F603-492C-8614-0BCD147DA49D}" type="slidenum">
              <a:rPr lang="zh-CN" altLang="en-US" sz="1200">
                <a:solidFill>
                  <a:srgbClr val="000000"/>
                </a:solidFill>
                <a:latin typeface="Calibri" pitchFamily="34" charset="0"/>
                <a:ea typeface="方正姚体"/>
              </a:rPr>
              <a:t>8</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290" name="标题 1"/>
          <p:cNvSpPr/>
          <p:nvPr>
            <p:ph type="title" idx="4294967295"/>
          </p:nvPr>
        </p:nvSpPr>
        <p:spPr>
          <a:xfrm>
            <a:off x="0" y="274638"/>
            <a:ext cx="91440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a:solidFill>
                  <a:srgbClr val="000000"/>
                </a:solidFill>
                <a:latin typeface="华文行楷" pitchFamily="2" charset="-122"/>
                <a:ea typeface="方正姚体"/>
              </a:rPr>
              <a:t> 供应链管理环境下的生产控制新特点（续）</a:t>
            </a:r>
          </a:p>
        </p:txBody>
      </p:sp>
      <p:sp>
        <p:nvSpPr>
          <p:cNvPr id="12291"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800" b="1">
                <a:solidFill>
                  <a:srgbClr val="000000"/>
                </a:solidFill>
                <a:ea typeface="方正姚体"/>
              </a:rPr>
              <a:t>提前期管理</a:t>
            </a:r>
            <a:endParaRPr lang="en-US" altLang="zh-CN" sz="2800" b="1">
              <a:solidFill>
                <a:srgbClr val="000000"/>
              </a:solidFill>
              <a:ea typeface="方正姚体"/>
            </a:endParaRPr>
          </a:p>
          <a:p>
            <a:pPr lvl="0">
              <a:buFont typeface="Wingdings" pitchFamily="2" charset="2"/>
              <a:buChar char="Ø"/>
            </a:pPr>
            <a:r>
              <a:rPr lang="zh-CN" altLang="en-US" sz="2400">
                <a:solidFill>
                  <a:srgbClr val="000000"/>
                </a:solidFill>
                <a:latin typeface="华文楷体" pitchFamily="2" charset="-122"/>
                <a:ea typeface="方正姚体"/>
              </a:rPr>
              <a:t>供应链环境下的生产控制中，提前期管理是实现快速响应用户需求的有效途径</a:t>
            </a:r>
            <a:endParaRPr lang="en-US" altLang="zh-CN" sz="2400">
              <a:solidFill>
                <a:srgbClr val="000000"/>
              </a:solidFill>
              <a:latin typeface="华文楷体" pitchFamily="2" charset="-122"/>
              <a:ea typeface="方正姚体"/>
            </a:endParaRPr>
          </a:p>
          <a:p>
            <a:pPr lvl="0">
              <a:buFont typeface="Wingdings" pitchFamily="2" charset="2"/>
              <a:buChar char="Ø"/>
            </a:pPr>
            <a:r>
              <a:rPr lang="zh-CN" altLang="en-US" sz="2400">
                <a:solidFill>
                  <a:srgbClr val="000000"/>
                </a:solidFill>
                <a:latin typeface="华文楷体" pitchFamily="2" charset="-122"/>
                <a:ea typeface="方正姚体"/>
              </a:rPr>
              <a:t>缩小提前期，提高交货期的准时性是保证供应链获得柔性和敏捷性的关键</a:t>
            </a:r>
            <a:endParaRPr lang="en-US" altLang="zh-CN" sz="2400">
              <a:solidFill>
                <a:srgbClr val="000000"/>
              </a:solidFill>
              <a:latin typeface="华文楷体" pitchFamily="2" charset="-122"/>
              <a:ea typeface="方正姚体"/>
            </a:endParaRPr>
          </a:p>
          <a:p>
            <a:pPr lvl="0"/>
            <a:r>
              <a:rPr lang="zh-CN" altLang="en-US" sz="2400" b="1">
                <a:solidFill>
                  <a:srgbClr val="000000"/>
                </a:solidFill>
                <a:ea typeface="方正姚体"/>
              </a:rPr>
              <a:t>库存控制和在制品管理</a:t>
            </a:r>
            <a:endParaRPr lang="en-US" altLang="zh-CN" sz="2400" b="1">
              <a:solidFill>
                <a:srgbClr val="000000"/>
              </a:solidFill>
              <a:ea typeface="方正姚体"/>
            </a:endParaRPr>
          </a:p>
          <a:p>
            <a:pPr lvl="0">
              <a:buFont typeface="Wingdings" pitchFamily="2" charset="2"/>
              <a:buChar char="Ø"/>
            </a:pPr>
            <a:r>
              <a:rPr lang="zh-CN" altLang="en-US" sz="2000">
                <a:solidFill>
                  <a:srgbClr val="000000"/>
                </a:solidFill>
                <a:latin typeface="华文楷体" pitchFamily="2" charset="-122"/>
                <a:ea typeface="方正姚体"/>
              </a:rPr>
              <a:t>在供应链管理模式下，通过实施多级、多点、多方管理库存的策略，对提高供应链环境下的库存管理水平、降低制造成本有着重要意义</a:t>
            </a:r>
            <a:endParaRPr lang="en-US" altLang="zh-CN" sz="2000">
              <a:solidFill>
                <a:srgbClr val="000000"/>
              </a:solidFill>
              <a:latin typeface="华文楷体" pitchFamily="2" charset="-122"/>
              <a:ea typeface="方正姚体"/>
            </a:endParaRPr>
          </a:p>
          <a:p>
            <a:pPr lvl="0">
              <a:buFont typeface="Wingdings" pitchFamily="2" charset="2"/>
              <a:buChar char="Ø"/>
            </a:pPr>
            <a:r>
              <a:rPr lang="zh-CN" altLang="en-US" sz="2000">
                <a:solidFill>
                  <a:srgbClr val="000000"/>
                </a:solidFill>
                <a:latin typeface="华文楷体" pitchFamily="2" charset="-122"/>
                <a:ea typeface="方正姚体"/>
              </a:rPr>
              <a:t>基于</a:t>
            </a:r>
            <a:r>
              <a:rPr lang="en-US" altLang="zh-CN" sz="2000">
                <a:solidFill>
                  <a:srgbClr val="000000"/>
                </a:solidFill>
                <a:latin typeface="华文楷体" pitchFamily="2" charset="-122"/>
                <a:ea typeface="方正姚体"/>
              </a:rPr>
              <a:t>JIT</a:t>
            </a:r>
            <a:r>
              <a:rPr lang="zh-CN" altLang="en-US" sz="2000">
                <a:solidFill>
                  <a:srgbClr val="000000"/>
                </a:solidFill>
                <a:latin typeface="华文楷体" pitchFamily="2" charset="-122"/>
                <a:ea typeface="方正姚体"/>
              </a:rPr>
              <a:t>的供应与采购、供应商管理库存（</a:t>
            </a:r>
            <a:r>
              <a:rPr lang="en-US" altLang="zh-CN" sz="2000">
                <a:solidFill>
                  <a:srgbClr val="000000"/>
                </a:solidFill>
                <a:latin typeface="华文楷体" pitchFamily="2" charset="-122"/>
                <a:ea typeface="方正姚体"/>
              </a:rPr>
              <a:t>VMI</a:t>
            </a:r>
            <a:r>
              <a:rPr lang="zh-CN" altLang="en-US" sz="2000">
                <a:solidFill>
                  <a:srgbClr val="000000"/>
                </a:solidFill>
                <a:latin typeface="华文楷体" pitchFamily="2" charset="-122"/>
                <a:ea typeface="方正姚体"/>
              </a:rPr>
              <a:t>）、联合库存管理等是供应链库存管理的新方法，对降低库存都有重要作用</a:t>
            </a:r>
            <a:endParaRPr lang="zh-CN" altLang="en-US" sz="2000" b="1">
              <a:solidFill>
                <a:srgbClr val="000000"/>
              </a:solidFill>
              <a:latin typeface="华文楷体" pitchFamily="2" charset="-122"/>
              <a:ea typeface="方正姚体"/>
            </a:endParaRPr>
          </a:p>
        </p:txBody>
      </p:sp>
      <p:sp>
        <p:nvSpPr>
          <p:cNvPr id="12293"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D1032A3-443A-43E8-951F-8A7994927404}" type="slidenum">
              <a:rPr lang="zh-CN" altLang="en-US" sz="1200">
                <a:solidFill>
                  <a:srgbClr val="000000"/>
                </a:solidFill>
                <a:latin typeface="Calibri" pitchFamily="34" charset="0"/>
                <a:ea typeface="方正姚体"/>
              </a:rPr>
              <a:t>9</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314" name="标题 1"/>
          <p:cNvSpPr/>
          <p:nvPr>
            <p:ph type="title" idx="4294967295"/>
          </p:nvPr>
        </p:nvSpPr>
        <p:spPr>
          <a:xfrm>
            <a:off x="457200" y="277236"/>
            <a:ext cx="8237830" cy="518678"/>
          </a:xfrm>
          <a:prstGeom prst="rect">
            <a:avLst/>
          </a:prstGeom>
          <a:noFill/>
          <a:ln>
            <a:miter lim="800000"/>
          </a:ln>
        </p:spPr>
        <p:txBody>
          <a:bodyPr vert="horz" wrap="square" lIns="91440" tIns="45720" rIns="91440" bIns="45720" anchor="ctr" anchorCtr="0">
            <a:sp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2800" b="1">
                <a:solidFill>
                  <a:srgbClr val="000000"/>
                </a:solidFill>
                <a:latin typeface="华文行楷" pitchFamily="2" charset="-122"/>
                <a:ea typeface="方正姚体"/>
              </a:rPr>
              <a:t>第三节 供应链管理环境下生产计划与控制的方法</a:t>
            </a:r>
          </a:p>
        </p:txBody>
      </p:sp>
      <p:sp>
        <p:nvSpPr>
          <p:cNvPr id="13315" name="内容占位符 2"/>
          <p:cNvSpPr/>
          <p:nvPr>
            <p:ph idx="4294967295"/>
          </p:nvPr>
        </p:nvSpPr>
        <p:spPr>
          <a:xfrm>
            <a:off x="457200" y="1214438"/>
            <a:ext cx="8229600" cy="50720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400" b="1">
                <a:solidFill>
                  <a:srgbClr val="000000"/>
                </a:solidFill>
                <a:ea typeface="方正姚体"/>
              </a:rPr>
              <a:t>合作计划、预测和补给（</a:t>
            </a:r>
            <a:r>
              <a:rPr lang="en-US" altLang="zh-CN" sz="2400" b="1">
                <a:solidFill>
                  <a:srgbClr val="000000"/>
                </a:solidFill>
                <a:ea typeface="方正姚体"/>
              </a:rPr>
              <a:t>CPFR</a:t>
            </a:r>
            <a:r>
              <a:rPr lang="zh-CN" altLang="en-US" sz="2400" b="1">
                <a:solidFill>
                  <a:srgbClr val="000000"/>
                </a:solidFill>
                <a:ea typeface="方正姚体"/>
              </a:rPr>
              <a:t>）</a:t>
            </a:r>
            <a:endParaRPr lang="en-US" altLang="zh-CN" sz="2400" b="1">
              <a:solidFill>
                <a:srgbClr val="000000"/>
              </a:solidFill>
              <a:ea typeface="方正姚体"/>
            </a:endParaRPr>
          </a:p>
          <a:p>
            <a:pPr lvl="0"/>
            <a:r>
              <a:rPr lang="zh-CN" altLang="en-US" sz="2400" b="1">
                <a:solidFill>
                  <a:srgbClr val="000000"/>
                </a:solidFill>
                <a:ea typeface="方正姚体"/>
              </a:rPr>
              <a:t>供应链下多工厂生产计划优化模型</a:t>
            </a:r>
            <a:endParaRPr lang="en-US" altLang="zh-CN" sz="2400" b="1">
              <a:solidFill>
                <a:srgbClr val="000000"/>
              </a:solidFill>
              <a:ea typeface="方正姚体"/>
            </a:endParaRPr>
          </a:p>
        </p:txBody>
      </p:sp>
      <p:sp>
        <p:nvSpPr>
          <p:cNvPr id="13316" name="灯片编号占位符 3"/>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EA51745-36E1-46E3-AD07-DEBFD70C6EA5}" type="slidenum">
              <a:rPr lang="zh-CN" altLang="en-US" sz="1200">
                <a:solidFill>
                  <a:srgbClr val="000000"/>
                </a:solidFill>
                <a:latin typeface="Calibri" pitchFamily="34" charset="0"/>
                <a:ea typeface="方正姚体"/>
              </a:rPr>
              <a:t>10</a:t>
            </a:fld>
            <a:endParaRPr lang="en-US" altLang="zh-CN" sz="1200">
              <a:solidFill>
                <a:srgbClr val="000000"/>
              </a:solidFill>
              <a:latin typeface="Calibri" pitchFamily="34" charset="0"/>
              <a:ea typeface="方正姚体"/>
            </a:endParaRPr>
          </a:p>
        </p:txBody>
      </p:sp>
      <p:sp>
        <p:nvSpPr>
          <p:cNvPr id="13318" name="矩形 5"/>
          <p:cNvSpPr/>
          <p:nvPr/>
        </p:nvSpPr>
        <p:spPr>
          <a:xfrm>
            <a:off x="4787900" y="3573463"/>
            <a:ext cx="3671888" cy="26638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eaLnBrk="1" hangingPunct="1"/>
            <a:endParaRPr lang="zh-CN" altLang="en-US">
              <a:solidFill>
                <a:srgbClr val="000000"/>
              </a:solidFill>
              <a:latin typeface="Calibri" pitchFamily="34" charset="0"/>
              <a:ea typeface="方正姚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458"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4000">
                <a:solidFill>
                  <a:srgbClr val="000000"/>
                </a:solidFill>
                <a:latin typeface="华文行楷" pitchFamily="2" charset="-122"/>
                <a:ea typeface="方正姚体"/>
              </a:rPr>
              <a:t>合作计划、预测和补给（</a:t>
            </a:r>
            <a:r>
              <a:rPr lang="en-US" altLang="zh-CN" sz="4000">
                <a:solidFill>
                  <a:srgbClr val="000000"/>
                </a:solidFill>
                <a:latin typeface="华文行楷" pitchFamily="2" charset="-122"/>
                <a:ea typeface="方正姚体"/>
              </a:rPr>
              <a:t>CPFR</a:t>
            </a:r>
            <a:r>
              <a:rPr lang="zh-CN" altLang="en-US" sz="4000">
                <a:solidFill>
                  <a:srgbClr val="000000"/>
                </a:solidFill>
                <a:latin typeface="华文行楷" pitchFamily="2" charset="-122"/>
                <a:ea typeface="方正姚体"/>
              </a:rPr>
              <a:t>）</a:t>
            </a:r>
          </a:p>
        </p:txBody>
      </p:sp>
      <p:sp>
        <p:nvSpPr>
          <p:cNvPr id="19459" name="内容占位符 2"/>
          <p:cNvSpPr>
            <a:spLocks noGrp="1"/>
          </p:cNvSpPr>
          <p:nvPr>
            <p:ph idx="4294967295"/>
          </p:nvPr>
        </p:nvSpPr>
        <p:spPr>
          <a:xfrm>
            <a:off x="457200" y="1600200"/>
            <a:ext cx="8229600" cy="4525962"/>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marL="342900" marR="0" lvl="0" indent="-342900"/>
            <a:r>
              <a:rPr lang="en-US" altLang="zh-CN" b="1">
                <a:solidFill>
                  <a:srgbClr val="000000"/>
                </a:solidFill>
                <a:ea typeface="方正姚体"/>
              </a:rPr>
              <a:t>CPFR</a:t>
            </a:r>
            <a:r>
              <a:rPr lang="zh-CN" altLang="en-US" b="1">
                <a:solidFill>
                  <a:srgbClr val="000000"/>
                </a:solidFill>
                <a:ea typeface="方正姚体"/>
              </a:rPr>
              <a:t>的概念</a:t>
            </a:r>
            <a:endParaRPr lang="en-US" altLang="zh-CN" b="1">
              <a:solidFill>
                <a:srgbClr val="000000"/>
              </a:solidFill>
              <a:ea typeface="方正姚体"/>
            </a:endParaRPr>
          </a:p>
          <a:p>
            <a:pPr marL="342900" marR="0" lvl="0" indent="-342900"/>
            <a:r>
              <a:rPr lang="zh-CN" altLang="en-US" sz="2800" b="1">
                <a:solidFill>
                  <a:srgbClr val="000000"/>
                </a:solidFill>
                <a:latin typeface="华文楷体" pitchFamily="2" charset="-122"/>
                <a:ea typeface="方正姚体"/>
              </a:rPr>
              <a:t>合作计划、预测和补给（</a:t>
            </a:r>
            <a:r>
              <a:rPr lang="en-US" altLang="zh-CN" sz="2800" b="1">
                <a:solidFill>
                  <a:srgbClr val="000000"/>
                </a:solidFill>
                <a:latin typeface="华文楷体" pitchFamily="2" charset="-122"/>
                <a:ea typeface="方正姚体"/>
              </a:rPr>
              <a:t>CPFR</a:t>
            </a:r>
            <a:r>
              <a:rPr lang="zh-CN" altLang="en-US" sz="2800" b="1">
                <a:solidFill>
                  <a:srgbClr val="000000"/>
                </a:solidFill>
                <a:latin typeface="华文楷体" pitchFamily="2" charset="-122"/>
                <a:ea typeface="方正姚体"/>
              </a:rPr>
              <a:t>）</a:t>
            </a:r>
            <a:r>
              <a:rPr lang="zh-CN" altLang="en-US" sz="2800">
                <a:solidFill>
                  <a:srgbClr val="000000"/>
                </a:solidFill>
                <a:latin typeface="宋体" pitchFamily="2" charset="-122"/>
                <a:ea typeface="方正姚体"/>
              </a:rPr>
              <a:t>是一种供应链计划与运作管理的新的哲理，它应用一系列的处理和技术模型，提供覆盖整个供应链的合作过程，通过共同管理业务过程和共享信息来改善零售商和供应商的伙伴关系、提高预测的准确度，最终达到提高供应链效率、减少库存和提高消费者满意程度的目的。</a:t>
            </a:r>
          </a:p>
        </p:txBody>
      </p:sp>
      <p:sp>
        <p:nvSpPr>
          <p:cNvPr id="19461"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19BE9D8-7DB4-4406-9DDD-68EC41421547}" type="slidenum">
              <a:rPr lang="zh-CN" altLang="en-US" sz="1200">
                <a:solidFill>
                  <a:srgbClr val="000000"/>
                </a:solidFill>
                <a:latin typeface="Calibri" pitchFamily="34" charset="0"/>
                <a:ea typeface="方正姚体"/>
              </a:rPr>
              <a:t>11</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482"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a:solidFill>
                  <a:srgbClr val="000000"/>
                </a:solidFill>
                <a:latin typeface="华文行楷" pitchFamily="2" charset="-122"/>
                <a:ea typeface="方正姚体"/>
              </a:rPr>
              <a:t>合作计划、预测和补给（</a:t>
            </a:r>
            <a:r>
              <a:rPr lang="en-US" altLang="zh-CN" sz="3600">
                <a:solidFill>
                  <a:srgbClr val="000000"/>
                </a:solidFill>
                <a:latin typeface="华文行楷" pitchFamily="2" charset="-122"/>
                <a:ea typeface="方正姚体"/>
              </a:rPr>
              <a:t>CPFR</a:t>
            </a:r>
            <a:r>
              <a:rPr lang="zh-CN" altLang="en-US" sz="3600">
                <a:solidFill>
                  <a:srgbClr val="000000"/>
                </a:solidFill>
                <a:latin typeface="华文行楷" pitchFamily="2" charset="-122"/>
                <a:ea typeface="方正姚体"/>
              </a:rPr>
              <a:t>）（续）</a:t>
            </a:r>
          </a:p>
        </p:txBody>
      </p:sp>
      <p:sp>
        <p:nvSpPr>
          <p:cNvPr id="20483"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en-US" altLang="zh-CN">
                <a:solidFill>
                  <a:srgbClr val="000000"/>
                </a:solidFill>
                <a:ea typeface="方正姚体"/>
              </a:rPr>
              <a:t>CPFR</a:t>
            </a:r>
            <a:r>
              <a:rPr lang="zh-CN" altLang="en-US">
                <a:solidFill>
                  <a:srgbClr val="000000"/>
                </a:solidFill>
                <a:ea typeface="方正姚体"/>
              </a:rPr>
              <a:t>的产生过程和发展</a:t>
            </a:r>
            <a:endParaRPr lang="en-US" altLang="zh-CN">
              <a:solidFill>
                <a:srgbClr val="000000"/>
              </a:solidFill>
              <a:ea typeface="方正姚体"/>
            </a:endParaRPr>
          </a:p>
          <a:p>
            <a:pPr lvl="0">
              <a:buFont typeface="Wingdings" pitchFamily="2" charset="2"/>
              <a:buChar char="Ø"/>
            </a:pPr>
            <a:r>
              <a:rPr lang="en-US" altLang="zh-CN" sz="2000">
                <a:solidFill>
                  <a:srgbClr val="000000"/>
                </a:solidFill>
                <a:latin typeface="华文楷体" pitchFamily="2" charset="-122"/>
                <a:ea typeface="方正姚体"/>
              </a:rPr>
              <a:t>1995</a:t>
            </a:r>
            <a:r>
              <a:rPr lang="zh-CN" altLang="en-US" sz="2000">
                <a:solidFill>
                  <a:srgbClr val="000000"/>
                </a:solidFill>
                <a:latin typeface="华文楷体" pitchFamily="2" charset="-122"/>
                <a:ea typeface="方正姚体"/>
              </a:rPr>
              <a:t>年</a:t>
            </a:r>
            <a:r>
              <a:rPr lang="en-US" altLang="zh-CN" sz="2000">
                <a:solidFill>
                  <a:srgbClr val="000000"/>
                </a:solidFill>
                <a:latin typeface="华文楷体" pitchFamily="2" charset="-122"/>
                <a:ea typeface="方正姚体"/>
              </a:rPr>
              <a:t>Wal-Mart</a:t>
            </a:r>
            <a:r>
              <a:rPr lang="zh-CN" altLang="en-US" sz="2000">
                <a:solidFill>
                  <a:srgbClr val="000000"/>
                </a:solidFill>
                <a:latin typeface="华文楷体" pitchFamily="2" charset="-122"/>
                <a:ea typeface="方正姚体"/>
              </a:rPr>
              <a:t>及其供应商</a:t>
            </a:r>
            <a:r>
              <a:rPr lang="en-US" altLang="zh-CN" sz="2000">
                <a:solidFill>
                  <a:srgbClr val="000000"/>
                </a:solidFill>
                <a:latin typeface="华文楷体" pitchFamily="2" charset="-122"/>
                <a:ea typeface="方正姚体"/>
              </a:rPr>
              <a:t>Warner Lambert</a:t>
            </a:r>
            <a:r>
              <a:rPr lang="zh-CN" altLang="en-US" sz="2000">
                <a:solidFill>
                  <a:srgbClr val="000000"/>
                </a:solidFill>
                <a:latin typeface="华文楷体" pitchFamily="2" charset="-122"/>
                <a:ea typeface="方正姚体"/>
              </a:rPr>
              <a:t>、世界最大的企业管理软件商</a:t>
            </a:r>
            <a:r>
              <a:rPr lang="en-US" altLang="zh-CN" sz="2000">
                <a:solidFill>
                  <a:srgbClr val="000000"/>
                </a:solidFill>
                <a:latin typeface="华文楷体" pitchFamily="2" charset="-122"/>
                <a:ea typeface="方正姚体"/>
              </a:rPr>
              <a:t>SAP</a:t>
            </a:r>
            <a:r>
              <a:rPr lang="zh-CN" altLang="en-US" sz="2000">
                <a:solidFill>
                  <a:srgbClr val="000000"/>
                </a:solidFill>
                <a:latin typeface="华文楷体" pitchFamily="2" charset="-122"/>
                <a:ea typeface="方正姚体"/>
              </a:rPr>
              <a:t>、国际著名的供应链软件商</a:t>
            </a:r>
            <a:r>
              <a:rPr lang="en-US" altLang="zh-CN" sz="2000">
                <a:solidFill>
                  <a:srgbClr val="000000"/>
                </a:solidFill>
                <a:latin typeface="华文楷体" pitchFamily="2" charset="-122"/>
                <a:ea typeface="方正姚体"/>
              </a:rPr>
              <a:t>Manugistics</a:t>
            </a:r>
            <a:r>
              <a:rPr lang="zh-CN" altLang="en-US" sz="2000">
                <a:solidFill>
                  <a:srgbClr val="000000"/>
                </a:solidFill>
                <a:latin typeface="华文楷体" pitchFamily="2" charset="-122"/>
                <a:ea typeface="方正姚体"/>
              </a:rPr>
              <a:t>、美国著名的咨询公司</a:t>
            </a:r>
            <a:r>
              <a:rPr lang="en-US" altLang="zh-CN" sz="2000">
                <a:solidFill>
                  <a:srgbClr val="000000"/>
                </a:solidFill>
                <a:latin typeface="华文楷体" pitchFamily="2" charset="-122"/>
                <a:ea typeface="方正姚体"/>
              </a:rPr>
              <a:t>Benchmarking Partners</a:t>
            </a:r>
            <a:r>
              <a:rPr lang="zh-CN" altLang="en-US" sz="2000">
                <a:solidFill>
                  <a:srgbClr val="000000"/>
                </a:solidFill>
                <a:latin typeface="华文楷体" pitchFamily="2" charset="-122"/>
                <a:ea typeface="方正姚体"/>
              </a:rPr>
              <a:t>等</a:t>
            </a:r>
            <a:r>
              <a:rPr lang="en-US" altLang="zh-CN" sz="2000">
                <a:solidFill>
                  <a:srgbClr val="000000"/>
                </a:solidFill>
                <a:latin typeface="华文楷体" pitchFamily="2" charset="-122"/>
                <a:ea typeface="方正姚体"/>
              </a:rPr>
              <a:t>5</a:t>
            </a:r>
            <a:r>
              <a:rPr lang="zh-CN" altLang="en-US" sz="2000">
                <a:solidFill>
                  <a:srgbClr val="000000"/>
                </a:solidFill>
                <a:latin typeface="华文楷体" pitchFamily="2" charset="-122"/>
                <a:ea typeface="方正姚体"/>
              </a:rPr>
              <a:t>家公司联合成立了零售供应和需求链工作组（</a:t>
            </a:r>
            <a:r>
              <a:rPr lang="en-US" altLang="zh-CN" sz="2000">
                <a:solidFill>
                  <a:srgbClr val="000000"/>
                </a:solidFill>
                <a:latin typeface="华文楷体" pitchFamily="2" charset="-122"/>
                <a:ea typeface="方正姚体"/>
              </a:rPr>
              <a:t>Retail Supply and Demand Chain Working Group</a:t>
            </a:r>
            <a:r>
              <a:rPr lang="zh-CN" altLang="en-US" sz="2000">
                <a:solidFill>
                  <a:srgbClr val="000000"/>
                </a:solidFill>
                <a:latin typeface="华文楷体" pitchFamily="2" charset="-122"/>
                <a:ea typeface="方正姚体"/>
              </a:rPr>
              <a:t>），进行</a:t>
            </a:r>
            <a:r>
              <a:rPr lang="en-US" altLang="zh-CN" sz="2000">
                <a:solidFill>
                  <a:srgbClr val="000000"/>
                </a:solidFill>
                <a:latin typeface="华文楷体" pitchFamily="2" charset="-122"/>
                <a:ea typeface="方正姚体"/>
              </a:rPr>
              <a:t>CPFR</a:t>
            </a:r>
            <a:r>
              <a:rPr lang="zh-CN" altLang="en-US" sz="2000">
                <a:solidFill>
                  <a:srgbClr val="000000"/>
                </a:solidFill>
                <a:latin typeface="华文楷体" pitchFamily="2" charset="-122"/>
                <a:ea typeface="方正姚体"/>
              </a:rPr>
              <a:t>研究和探索</a:t>
            </a:r>
            <a:endParaRPr lang="en-US" altLang="zh-CN" sz="2000">
              <a:solidFill>
                <a:srgbClr val="000000"/>
              </a:solidFill>
              <a:latin typeface="华文楷体" pitchFamily="2" charset="-122"/>
              <a:ea typeface="方正姚体"/>
            </a:endParaRPr>
          </a:p>
          <a:p>
            <a:pPr lvl="0">
              <a:buFont typeface="Wingdings" pitchFamily="2" charset="2"/>
              <a:buChar char="Ø"/>
            </a:pPr>
            <a:r>
              <a:rPr lang="en-US" altLang="zh-CN" sz="2000">
                <a:solidFill>
                  <a:srgbClr val="000000"/>
                </a:solidFill>
                <a:latin typeface="华文楷体" pitchFamily="2" charset="-122"/>
                <a:ea typeface="方正姚体"/>
              </a:rPr>
              <a:t>1997</a:t>
            </a:r>
            <a:r>
              <a:rPr lang="zh-CN" altLang="en-US" sz="2000">
                <a:solidFill>
                  <a:srgbClr val="000000"/>
                </a:solidFill>
                <a:latin typeface="华文楷体" pitchFamily="2" charset="-122"/>
                <a:ea typeface="方正姚体"/>
              </a:rPr>
              <a:t>年美国零售商品供应链中的库存约为</a:t>
            </a:r>
            <a:r>
              <a:rPr lang="en-US" altLang="zh-CN" sz="2000">
                <a:solidFill>
                  <a:srgbClr val="000000"/>
                </a:solidFill>
                <a:latin typeface="华文楷体" pitchFamily="2" charset="-122"/>
                <a:ea typeface="方正姚体"/>
              </a:rPr>
              <a:t>1</a:t>
            </a:r>
            <a:r>
              <a:rPr lang="zh-CN" altLang="en-US" sz="2000">
                <a:solidFill>
                  <a:srgbClr val="000000"/>
                </a:solidFill>
                <a:latin typeface="华文楷体" pitchFamily="2" charset="-122"/>
                <a:ea typeface="方正姚体"/>
              </a:rPr>
              <a:t>万亿美元，</a:t>
            </a:r>
            <a:r>
              <a:rPr lang="en-US" altLang="zh-CN" sz="2000">
                <a:solidFill>
                  <a:srgbClr val="000000"/>
                </a:solidFill>
                <a:latin typeface="华文楷体" pitchFamily="2" charset="-122"/>
                <a:ea typeface="方正姚体"/>
              </a:rPr>
              <a:t>CPFR</a:t>
            </a:r>
            <a:r>
              <a:rPr lang="zh-CN" altLang="en-US" sz="2000">
                <a:solidFill>
                  <a:srgbClr val="000000"/>
                </a:solidFill>
                <a:latin typeface="华文楷体" pitchFamily="2" charset="-122"/>
                <a:ea typeface="方正姚体"/>
              </a:rPr>
              <a:t>理事会估计，通过全面成功实施</a:t>
            </a:r>
            <a:r>
              <a:rPr lang="en-US" altLang="zh-CN" sz="2000">
                <a:solidFill>
                  <a:srgbClr val="000000"/>
                </a:solidFill>
                <a:latin typeface="华文楷体" pitchFamily="2" charset="-122"/>
                <a:ea typeface="方正姚体"/>
              </a:rPr>
              <a:t>CPFR</a:t>
            </a:r>
            <a:r>
              <a:rPr lang="zh-CN" altLang="en-US" sz="2000">
                <a:solidFill>
                  <a:srgbClr val="000000"/>
                </a:solidFill>
                <a:latin typeface="华文楷体" pitchFamily="2" charset="-122"/>
                <a:ea typeface="方正姚体"/>
              </a:rPr>
              <a:t>可以减少这些库存中的</a:t>
            </a:r>
            <a:r>
              <a:rPr lang="en-US" altLang="zh-CN" sz="2000">
                <a:solidFill>
                  <a:srgbClr val="000000"/>
                </a:solidFill>
                <a:latin typeface="华文楷体" pitchFamily="2" charset="-122"/>
                <a:ea typeface="方正姚体"/>
              </a:rPr>
              <a:t>15%</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25%</a:t>
            </a:r>
            <a:r>
              <a:rPr lang="zh-CN" altLang="en-US" sz="2000">
                <a:solidFill>
                  <a:srgbClr val="000000"/>
                </a:solidFill>
                <a:latin typeface="华文楷体" pitchFamily="2" charset="-122"/>
                <a:ea typeface="方正姚体"/>
              </a:rPr>
              <a:t>，即</a:t>
            </a:r>
            <a:r>
              <a:rPr lang="en-US" altLang="zh-CN" sz="2000">
                <a:solidFill>
                  <a:srgbClr val="000000"/>
                </a:solidFill>
                <a:latin typeface="华文楷体" pitchFamily="2" charset="-122"/>
                <a:ea typeface="方正姚体"/>
              </a:rPr>
              <a:t>1500</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2500</a:t>
            </a:r>
            <a:r>
              <a:rPr lang="zh-CN" altLang="en-US" sz="2000">
                <a:solidFill>
                  <a:srgbClr val="000000"/>
                </a:solidFill>
                <a:latin typeface="华文楷体" pitchFamily="2" charset="-122"/>
                <a:ea typeface="方正姚体"/>
              </a:rPr>
              <a:t>亿美元</a:t>
            </a:r>
            <a:endParaRPr lang="en-US" altLang="zh-CN" sz="2000">
              <a:solidFill>
                <a:srgbClr val="000000"/>
              </a:solidFill>
              <a:latin typeface="华文楷体" pitchFamily="2" charset="-122"/>
              <a:ea typeface="方正姚体"/>
            </a:endParaRPr>
          </a:p>
          <a:p>
            <a:pPr lvl="0">
              <a:buFont typeface="Wingdings" pitchFamily="2" charset="2"/>
              <a:buChar char="Ø"/>
            </a:pPr>
            <a:r>
              <a:rPr lang="en-US" altLang="zh-CN" sz="2000">
                <a:solidFill>
                  <a:srgbClr val="000000"/>
                </a:solidFill>
                <a:latin typeface="华文楷体" pitchFamily="2" charset="-122"/>
                <a:ea typeface="方正姚体"/>
              </a:rPr>
              <a:t>SAP</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Maugistics</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Logility</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PeoplSoft</a:t>
            </a:r>
            <a:r>
              <a:rPr lang="zh-CN" altLang="en-US" sz="2000">
                <a:solidFill>
                  <a:srgbClr val="000000"/>
                </a:solidFill>
                <a:latin typeface="华文楷体" pitchFamily="2" charset="-122"/>
                <a:ea typeface="方正姚体"/>
              </a:rPr>
              <a:t>、</a:t>
            </a:r>
            <a:r>
              <a:rPr lang="en-US" altLang="zh-CN" sz="2000">
                <a:solidFill>
                  <a:srgbClr val="000000"/>
                </a:solidFill>
                <a:latin typeface="华文楷体" pitchFamily="2" charset="-122"/>
                <a:ea typeface="方正姚体"/>
              </a:rPr>
              <a:t>I2 Technologies</a:t>
            </a:r>
            <a:r>
              <a:rPr lang="zh-CN" altLang="en-US" sz="2000">
                <a:solidFill>
                  <a:srgbClr val="000000"/>
                </a:solidFill>
                <a:latin typeface="华文楷体" pitchFamily="2" charset="-122"/>
                <a:ea typeface="方正姚体"/>
              </a:rPr>
              <a:t>和</a:t>
            </a:r>
            <a:r>
              <a:rPr lang="en-US" altLang="zh-CN" sz="2000">
                <a:solidFill>
                  <a:srgbClr val="000000"/>
                </a:solidFill>
                <a:latin typeface="华文楷体" pitchFamily="2" charset="-122"/>
                <a:ea typeface="方正姚体"/>
              </a:rPr>
              <a:t>Synara Software</a:t>
            </a:r>
            <a:r>
              <a:rPr lang="zh-CN" altLang="en-US" sz="2000">
                <a:solidFill>
                  <a:srgbClr val="000000"/>
                </a:solidFill>
                <a:latin typeface="华文楷体" pitchFamily="2" charset="-122"/>
                <a:ea typeface="方正姚体"/>
              </a:rPr>
              <a:t>等公司都在开发</a:t>
            </a:r>
            <a:r>
              <a:rPr lang="en-US" altLang="zh-CN" sz="2000">
                <a:solidFill>
                  <a:srgbClr val="000000"/>
                </a:solidFill>
                <a:latin typeface="华文楷体" pitchFamily="2" charset="-122"/>
                <a:ea typeface="方正姚体"/>
              </a:rPr>
              <a:t>CPFR</a:t>
            </a:r>
            <a:r>
              <a:rPr lang="zh-CN" altLang="en-US" sz="2000">
                <a:solidFill>
                  <a:srgbClr val="000000"/>
                </a:solidFill>
                <a:latin typeface="华文楷体" pitchFamily="2" charset="-122"/>
                <a:ea typeface="方正姚体"/>
              </a:rPr>
              <a:t>软件系统和从事相关的服务</a:t>
            </a:r>
          </a:p>
        </p:txBody>
      </p:sp>
      <p:sp>
        <p:nvSpPr>
          <p:cNvPr id="20485"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9FF5D7B-19DD-4A72-BAF5-49D8E47AC434}" type="slidenum">
              <a:rPr lang="zh-CN" altLang="en-US" sz="1200">
                <a:solidFill>
                  <a:srgbClr val="000000"/>
                </a:solidFill>
                <a:latin typeface="Calibri" pitchFamily="34" charset="0"/>
                <a:ea typeface="方正姚体"/>
              </a:rPr>
              <a:t>12</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1506"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a:solidFill>
                  <a:srgbClr val="000000"/>
                </a:solidFill>
                <a:latin typeface="华文行楷" pitchFamily="2" charset="-122"/>
                <a:ea typeface="方正姚体"/>
              </a:rPr>
              <a:t>合作计划、预测和补给（</a:t>
            </a:r>
            <a:r>
              <a:rPr lang="en-US" altLang="zh-CN" sz="3600">
                <a:solidFill>
                  <a:srgbClr val="000000"/>
                </a:solidFill>
                <a:latin typeface="华文行楷" pitchFamily="2" charset="-122"/>
                <a:ea typeface="方正姚体"/>
              </a:rPr>
              <a:t>CPFR</a:t>
            </a:r>
            <a:r>
              <a:rPr lang="zh-CN" altLang="en-US" sz="3600">
                <a:solidFill>
                  <a:srgbClr val="000000"/>
                </a:solidFill>
                <a:latin typeface="华文行楷" pitchFamily="2" charset="-122"/>
                <a:ea typeface="方正姚体"/>
              </a:rPr>
              <a:t>）（续）</a:t>
            </a:r>
          </a:p>
        </p:txBody>
      </p:sp>
      <p:sp>
        <p:nvSpPr>
          <p:cNvPr id="21507"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en-US" altLang="zh-CN">
                <a:solidFill>
                  <a:srgbClr val="000000"/>
                </a:solidFill>
                <a:ea typeface="方正姚体"/>
              </a:rPr>
              <a:t>CPFR</a:t>
            </a:r>
            <a:r>
              <a:rPr lang="zh-CN" altLang="en-US">
                <a:solidFill>
                  <a:srgbClr val="000000"/>
                </a:solidFill>
                <a:ea typeface="方正姚体"/>
              </a:rPr>
              <a:t>与其他合作模式的关系</a:t>
            </a:r>
            <a:endParaRPr lang="en-US" altLang="zh-CN">
              <a:solidFill>
                <a:srgbClr val="000000"/>
              </a:solidFill>
              <a:ea typeface="方正姚体"/>
            </a:endParaRPr>
          </a:p>
          <a:p>
            <a:pPr lvl="0">
              <a:buFont typeface="Wingdings" pitchFamily="2" charset="2"/>
              <a:buChar char="Ø"/>
            </a:pPr>
            <a:r>
              <a:rPr lang="zh-CN" altLang="en-US" sz="2400">
                <a:solidFill>
                  <a:srgbClr val="000000"/>
                </a:solidFill>
                <a:latin typeface="华文楷体" pitchFamily="2" charset="-122"/>
                <a:ea typeface="方正姚体"/>
              </a:rPr>
              <a:t>合作预测与补给（</a:t>
            </a:r>
            <a:r>
              <a:rPr lang="en-US" altLang="zh-CN" sz="2400">
                <a:solidFill>
                  <a:srgbClr val="000000"/>
                </a:solidFill>
                <a:latin typeface="华文楷体" pitchFamily="2" charset="-122"/>
                <a:ea typeface="方正姚体"/>
              </a:rPr>
              <a:t>Aggregate Forecasting and Replenishment</a:t>
            </a:r>
            <a:r>
              <a:rPr lang="zh-CN" altLang="en-US" sz="2400">
                <a:solidFill>
                  <a:srgbClr val="000000"/>
                </a:solidFill>
                <a:latin typeface="华文楷体" pitchFamily="2" charset="-122"/>
                <a:ea typeface="方正姚体"/>
              </a:rPr>
              <a:t>，</a:t>
            </a:r>
            <a:r>
              <a:rPr lang="en-US" altLang="zh-CN" sz="2400">
                <a:solidFill>
                  <a:srgbClr val="000000"/>
                </a:solidFill>
                <a:latin typeface="华文楷体" pitchFamily="2" charset="-122"/>
                <a:ea typeface="方正姚体"/>
              </a:rPr>
              <a:t>AFR</a:t>
            </a:r>
            <a:r>
              <a:rPr lang="zh-CN" altLang="en-US" sz="2400">
                <a:solidFill>
                  <a:srgbClr val="000000"/>
                </a:solidFill>
                <a:latin typeface="华文楷体" pitchFamily="2" charset="-122"/>
                <a:ea typeface="方正姚体"/>
              </a:rPr>
              <a:t>）</a:t>
            </a:r>
            <a:endParaRPr lang="en-US" altLang="zh-CN" sz="2400">
              <a:solidFill>
                <a:srgbClr val="000000"/>
              </a:solidFill>
              <a:latin typeface="华文楷体" pitchFamily="2" charset="-122"/>
              <a:ea typeface="方正姚体"/>
            </a:endParaRPr>
          </a:p>
          <a:p>
            <a:pPr lvl="0">
              <a:buFont typeface="Wingdings" pitchFamily="2" charset="2"/>
              <a:buChar char="Ø"/>
            </a:pPr>
            <a:r>
              <a:rPr lang="zh-CN" altLang="en-US" sz="2400">
                <a:solidFill>
                  <a:srgbClr val="000000"/>
                </a:solidFill>
                <a:latin typeface="华文楷体" pitchFamily="2" charset="-122"/>
                <a:ea typeface="方正姚体"/>
              </a:rPr>
              <a:t>联合管理库存（</a:t>
            </a:r>
            <a:r>
              <a:rPr lang="en-US" altLang="zh-CN" sz="2400">
                <a:solidFill>
                  <a:srgbClr val="000000"/>
                </a:solidFill>
                <a:latin typeface="华文楷体" pitchFamily="2" charset="-122"/>
                <a:ea typeface="方正姚体"/>
              </a:rPr>
              <a:t>Jointly Managed Inventory</a:t>
            </a:r>
            <a:r>
              <a:rPr lang="zh-CN" altLang="en-US" sz="2400">
                <a:solidFill>
                  <a:srgbClr val="000000"/>
                </a:solidFill>
                <a:latin typeface="华文楷体" pitchFamily="2" charset="-122"/>
                <a:ea typeface="方正姚体"/>
              </a:rPr>
              <a:t>，</a:t>
            </a:r>
            <a:r>
              <a:rPr lang="en-US" altLang="zh-CN" sz="2400">
                <a:solidFill>
                  <a:srgbClr val="000000"/>
                </a:solidFill>
                <a:latin typeface="华文楷体" pitchFamily="2" charset="-122"/>
                <a:ea typeface="方正姚体"/>
              </a:rPr>
              <a:t>JMI</a:t>
            </a:r>
            <a:r>
              <a:rPr lang="zh-CN" altLang="en-US" sz="2400">
                <a:solidFill>
                  <a:srgbClr val="000000"/>
                </a:solidFill>
                <a:latin typeface="华文楷体" pitchFamily="2" charset="-122"/>
                <a:ea typeface="方正姚体"/>
              </a:rPr>
              <a:t>）</a:t>
            </a:r>
            <a:endParaRPr lang="en-US" altLang="zh-CN" sz="2400">
              <a:solidFill>
                <a:srgbClr val="000000"/>
              </a:solidFill>
              <a:latin typeface="华文楷体" pitchFamily="2" charset="-122"/>
              <a:ea typeface="方正姚体"/>
            </a:endParaRPr>
          </a:p>
          <a:p>
            <a:pPr lvl="0">
              <a:buFont typeface="Wingdings" pitchFamily="2" charset="2"/>
              <a:buChar char="Ø"/>
            </a:pPr>
            <a:r>
              <a:rPr lang="zh-CN" altLang="en-US" sz="2400">
                <a:solidFill>
                  <a:srgbClr val="000000"/>
                </a:solidFill>
                <a:latin typeface="华文楷体" pitchFamily="2" charset="-122"/>
                <a:ea typeface="方正姚体"/>
              </a:rPr>
              <a:t>供应商管理库存（</a:t>
            </a:r>
            <a:r>
              <a:rPr lang="en-US" altLang="zh-CN" sz="2400">
                <a:solidFill>
                  <a:srgbClr val="000000"/>
                </a:solidFill>
                <a:latin typeface="华文楷体" pitchFamily="2" charset="-122"/>
                <a:ea typeface="方正姚体"/>
              </a:rPr>
              <a:t>Vendor Managed Inventory</a:t>
            </a:r>
            <a:r>
              <a:rPr lang="zh-CN" altLang="en-US" sz="2400">
                <a:solidFill>
                  <a:srgbClr val="000000"/>
                </a:solidFill>
                <a:latin typeface="华文楷体" pitchFamily="2" charset="-122"/>
                <a:ea typeface="方正姚体"/>
              </a:rPr>
              <a:t>，</a:t>
            </a:r>
            <a:r>
              <a:rPr lang="en-US" altLang="zh-CN" sz="2400">
                <a:solidFill>
                  <a:srgbClr val="000000"/>
                </a:solidFill>
                <a:latin typeface="华文楷体" pitchFamily="2" charset="-122"/>
                <a:ea typeface="方正姚体"/>
              </a:rPr>
              <a:t>VMI</a:t>
            </a:r>
            <a:r>
              <a:rPr lang="zh-CN" altLang="en-US" sz="2400">
                <a:solidFill>
                  <a:srgbClr val="000000"/>
                </a:solidFill>
                <a:latin typeface="华文楷体" pitchFamily="2" charset="-122"/>
                <a:ea typeface="方正姚体"/>
              </a:rPr>
              <a:t>）</a:t>
            </a:r>
            <a:endParaRPr lang="en-US" altLang="zh-CN" sz="2400">
              <a:solidFill>
                <a:srgbClr val="000000"/>
              </a:solidFill>
              <a:latin typeface="华文楷体" pitchFamily="2" charset="-122"/>
              <a:ea typeface="方正姚体"/>
            </a:endParaRPr>
          </a:p>
          <a:p>
            <a:pPr lvl="0">
              <a:buFont typeface="Wingdings" pitchFamily="2" charset="2"/>
              <a:buChar char="Ø"/>
            </a:pPr>
            <a:endParaRPr lang="zh-CN" altLang="en-US" sz="2000">
              <a:solidFill>
                <a:srgbClr val="000000"/>
              </a:solidFill>
              <a:latin typeface="华文楷体" pitchFamily="2" charset="-122"/>
              <a:ea typeface="方正姚体"/>
            </a:endParaRPr>
          </a:p>
        </p:txBody>
      </p:sp>
      <p:sp>
        <p:nvSpPr>
          <p:cNvPr id="21509"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F306894-B253-4AEC-96B4-711608279564}" type="slidenum">
              <a:rPr lang="zh-CN" altLang="en-US" sz="1200">
                <a:solidFill>
                  <a:srgbClr val="000000"/>
                </a:solidFill>
                <a:latin typeface="Calibri" pitchFamily="34" charset="0"/>
                <a:ea typeface="方正姚体"/>
              </a:rPr>
              <a:t>13</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530"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en-US" altLang="zh-CN">
                <a:solidFill>
                  <a:srgbClr val="000000"/>
                </a:solidFill>
                <a:latin typeface="华文行楷" pitchFamily="2" charset="-122"/>
                <a:ea typeface="方正姚体"/>
              </a:rPr>
              <a:t>CPFR</a:t>
            </a:r>
            <a:r>
              <a:rPr lang="zh-CN" altLang="en-US">
                <a:solidFill>
                  <a:srgbClr val="000000"/>
                </a:solidFill>
                <a:latin typeface="华文行楷" pitchFamily="2" charset="-122"/>
                <a:ea typeface="方正姚体"/>
              </a:rPr>
              <a:t>的业务模型</a:t>
            </a:r>
          </a:p>
        </p:txBody>
      </p:sp>
      <p:sp>
        <p:nvSpPr>
          <p:cNvPr id="22531"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1800">
                <a:solidFill>
                  <a:srgbClr val="000000"/>
                </a:solidFill>
                <a:ea typeface="方正姚体"/>
              </a:rPr>
              <a:t>第一个层次：</a:t>
            </a:r>
            <a:endParaRPr lang="en-US" altLang="zh-CN" sz="1800">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zh-CN" sz="1600">
                <a:solidFill>
                  <a:srgbClr val="000000"/>
                </a:solidFill>
                <a:latin typeface="华文楷体" pitchFamily="2" charset="-122"/>
                <a:ea typeface="方正姚体"/>
              </a:rPr>
              <a:t>1</a:t>
            </a:r>
            <a:r>
              <a:rPr lang="zh-CN" altLang="en-US" sz="1600">
                <a:solidFill>
                  <a:srgbClr val="000000"/>
                </a:solidFill>
                <a:latin typeface="华文楷体" pitchFamily="2" charset="-122"/>
                <a:ea typeface="方正姚体"/>
              </a:rPr>
              <a:t>步：供应链伙伴达成协议</a:t>
            </a:r>
            <a:endParaRPr lang="en-US" altLang="zh-CN" sz="1600">
              <a:solidFill>
                <a:srgbClr val="000000"/>
              </a:solidFill>
              <a:latin typeface="华文楷体" pitchFamily="2" charset="-122"/>
              <a:ea typeface="方正姚体"/>
            </a:endParaRPr>
          </a:p>
          <a:p>
            <a:pPr lvl="0"/>
            <a:r>
              <a:rPr lang="zh-CN" altLang="en-US" sz="1800">
                <a:solidFill>
                  <a:srgbClr val="000000"/>
                </a:solidFill>
                <a:ea typeface="方正姚体"/>
              </a:rPr>
              <a:t>第二个层次：</a:t>
            </a:r>
            <a:endParaRPr lang="en-US" altLang="zh-CN" sz="1800">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2</a:t>
            </a:r>
            <a:r>
              <a:rPr lang="zh-CN" altLang="en-US" sz="1600">
                <a:solidFill>
                  <a:srgbClr val="000000"/>
                </a:solidFill>
                <a:latin typeface="华文楷体" pitchFamily="2" charset="-122"/>
                <a:ea typeface="方正姚体"/>
              </a:rPr>
              <a:t>步：建立联合业务计划和工作小组</a:t>
            </a:r>
            <a:endParaRPr lang="en-US" altLang="zh-CN" sz="1600">
              <a:solidFill>
                <a:srgbClr val="000000"/>
              </a:solidFill>
              <a:latin typeface="华文楷体" pitchFamily="2" charset="-122"/>
              <a:ea typeface="方正姚体"/>
            </a:endParaRPr>
          </a:p>
          <a:p>
            <a:pPr lvl="0"/>
            <a:r>
              <a:rPr lang="zh-CN" altLang="en-US" sz="1800">
                <a:solidFill>
                  <a:srgbClr val="000000"/>
                </a:solidFill>
                <a:ea typeface="方正姚体"/>
              </a:rPr>
              <a:t>第三个层次：</a:t>
            </a:r>
            <a:endParaRPr lang="en-US" altLang="zh-CN" sz="1800">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3</a:t>
            </a:r>
            <a:r>
              <a:rPr lang="zh-CN" altLang="en-US" sz="1600">
                <a:solidFill>
                  <a:srgbClr val="000000"/>
                </a:solidFill>
                <a:latin typeface="华文楷体" pitchFamily="2" charset="-122"/>
                <a:ea typeface="方正姚体"/>
              </a:rPr>
              <a:t>步：创建销售预测</a:t>
            </a:r>
            <a:endParaRPr lang="en-US" altLang="zh-CN" sz="1600">
              <a:solidFill>
                <a:srgbClr val="000000"/>
              </a:solidFill>
              <a:latin typeface="华文楷体" pitchFamily="2" charset="-122"/>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4</a:t>
            </a:r>
            <a:r>
              <a:rPr lang="zh-CN" altLang="en-US" sz="1600">
                <a:solidFill>
                  <a:srgbClr val="000000"/>
                </a:solidFill>
                <a:latin typeface="华文楷体" pitchFamily="2" charset="-122"/>
                <a:ea typeface="方正姚体"/>
              </a:rPr>
              <a:t>步：识别销售预测的例外情况</a:t>
            </a:r>
            <a:endParaRPr lang="en-US" altLang="zh-CN" sz="1600">
              <a:solidFill>
                <a:srgbClr val="000000"/>
              </a:solidFill>
              <a:latin typeface="华文楷体" pitchFamily="2" charset="-122"/>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5</a:t>
            </a:r>
            <a:r>
              <a:rPr lang="zh-CN" altLang="en-US" sz="1600">
                <a:solidFill>
                  <a:srgbClr val="000000"/>
                </a:solidFill>
                <a:latin typeface="华文楷体" pitchFamily="2" charset="-122"/>
                <a:ea typeface="方正姚体"/>
              </a:rPr>
              <a:t>步：销售预测例外项目的解决</a:t>
            </a:r>
            <a:r>
              <a:rPr lang="en-US" altLang="en-US" sz="1600">
                <a:solidFill>
                  <a:srgbClr val="000000"/>
                </a:solidFill>
                <a:latin typeface="华文楷体" pitchFamily="2" charset="-122"/>
                <a:ea typeface="方正姚体"/>
              </a:rPr>
              <a:t>/</a:t>
            </a:r>
            <a:r>
              <a:rPr lang="zh-CN" altLang="en-US" sz="1600">
                <a:solidFill>
                  <a:srgbClr val="000000"/>
                </a:solidFill>
                <a:latin typeface="华文楷体" pitchFamily="2" charset="-122"/>
                <a:ea typeface="方正姚体"/>
              </a:rPr>
              <a:t>合作</a:t>
            </a:r>
            <a:endParaRPr lang="en-US" altLang="zh-CN" sz="1600">
              <a:solidFill>
                <a:srgbClr val="000000"/>
              </a:solidFill>
              <a:latin typeface="华文楷体" pitchFamily="2" charset="-122"/>
              <a:ea typeface="方正姚体"/>
            </a:endParaRPr>
          </a:p>
          <a:p>
            <a:pPr lvl="0"/>
            <a:r>
              <a:rPr lang="zh-CN" altLang="en-US" sz="1800">
                <a:solidFill>
                  <a:srgbClr val="000000"/>
                </a:solidFill>
                <a:ea typeface="方正姚体"/>
              </a:rPr>
              <a:t>第四个层次：</a:t>
            </a:r>
            <a:endParaRPr lang="en-US" altLang="zh-CN" sz="1800">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6</a:t>
            </a:r>
            <a:r>
              <a:rPr lang="zh-CN" altLang="en-US" sz="1600">
                <a:solidFill>
                  <a:srgbClr val="000000"/>
                </a:solidFill>
                <a:latin typeface="华文楷体" pitchFamily="2" charset="-122"/>
                <a:ea typeface="方正姚体"/>
              </a:rPr>
              <a:t>步：创建订单预测</a:t>
            </a:r>
            <a:endParaRPr lang="en-US" altLang="zh-CN" sz="1600">
              <a:solidFill>
                <a:srgbClr val="000000"/>
              </a:solidFill>
              <a:latin typeface="华文楷体" pitchFamily="2" charset="-122"/>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7</a:t>
            </a:r>
            <a:r>
              <a:rPr lang="zh-CN" altLang="en-US" sz="1600">
                <a:solidFill>
                  <a:srgbClr val="000000"/>
                </a:solidFill>
                <a:latin typeface="华文楷体" pitchFamily="2" charset="-122"/>
                <a:ea typeface="方正姚体"/>
              </a:rPr>
              <a:t>步：识别订单预测的例外情况</a:t>
            </a:r>
            <a:endParaRPr lang="en-US" altLang="zh-CN" sz="1600">
              <a:solidFill>
                <a:srgbClr val="000000"/>
              </a:solidFill>
              <a:latin typeface="华文楷体" pitchFamily="2" charset="-122"/>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8</a:t>
            </a:r>
            <a:r>
              <a:rPr lang="zh-CN" altLang="en-US" sz="1600">
                <a:solidFill>
                  <a:srgbClr val="000000"/>
                </a:solidFill>
                <a:latin typeface="华文楷体" pitchFamily="2" charset="-122"/>
                <a:ea typeface="方正姚体"/>
              </a:rPr>
              <a:t>步：订单预测例外项目的解决</a:t>
            </a:r>
            <a:r>
              <a:rPr lang="en-US" altLang="en-US" sz="1600">
                <a:solidFill>
                  <a:srgbClr val="000000"/>
                </a:solidFill>
                <a:latin typeface="华文楷体" pitchFamily="2" charset="-122"/>
                <a:ea typeface="方正姚体"/>
              </a:rPr>
              <a:t>/</a:t>
            </a:r>
            <a:r>
              <a:rPr lang="zh-CN" altLang="en-US" sz="1600">
                <a:solidFill>
                  <a:srgbClr val="000000"/>
                </a:solidFill>
                <a:latin typeface="华文楷体" pitchFamily="2" charset="-122"/>
                <a:ea typeface="方正姚体"/>
              </a:rPr>
              <a:t>合作</a:t>
            </a:r>
            <a:endParaRPr lang="en-US" altLang="zh-CN" sz="1600">
              <a:solidFill>
                <a:srgbClr val="000000"/>
              </a:solidFill>
              <a:latin typeface="华文楷体" pitchFamily="2" charset="-122"/>
              <a:ea typeface="方正姚体"/>
            </a:endParaRPr>
          </a:p>
          <a:p>
            <a:pPr lvl="0"/>
            <a:r>
              <a:rPr lang="zh-CN" altLang="en-US" sz="1800">
                <a:solidFill>
                  <a:srgbClr val="000000"/>
                </a:solidFill>
                <a:ea typeface="方正姚体"/>
              </a:rPr>
              <a:t>第五个层次：</a:t>
            </a:r>
            <a:endParaRPr lang="en-US" altLang="zh-CN" sz="1800">
              <a:solidFill>
                <a:srgbClr val="000000"/>
              </a:solidFill>
              <a:ea typeface="方正姚体"/>
            </a:endParaRPr>
          </a:p>
          <a:p>
            <a:pPr lvl="0">
              <a:buFont typeface="Wingdings" pitchFamily="2" charset="2"/>
              <a:buChar char="Ø"/>
            </a:pPr>
            <a:r>
              <a:rPr lang="zh-CN" altLang="en-US" sz="1600">
                <a:solidFill>
                  <a:srgbClr val="000000"/>
                </a:solidFill>
                <a:latin typeface="华文楷体" pitchFamily="2" charset="-122"/>
                <a:ea typeface="方正姚体"/>
              </a:rPr>
              <a:t>第</a:t>
            </a:r>
            <a:r>
              <a:rPr lang="en-US" altLang="en-US" sz="1600">
                <a:solidFill>
                  <a:srgbClr val="000000"/>
                </a:solidFill>
                <a:latin typeface="华文楷体" pitchFamily="2" charset="-122"/>
                <a:ea typeface="方正姚体"/>
              </a:rPr>
              <a:t>9</a:t>
            </a:r>
            <a:r>
              <a:rPr lang="zh-CN" altLang="en-US" sz="1600">
                <a:solidFill>
                  <a:srgbClr val="000000"/>
                </a:solidFill>
                <a:latin typeface="华文楷体" pitchFamily="2" charset="-122"/>
                <a:ea typeface="方正姚体"/>
              </a:rPr>
              <a:t>步：订单产生</a:t>
            </a:r>
          </a:p>
        </p:txBody>
      </p:sp>
      <p:sp>
        <p:nvSpPr>
          <p:cNvPr id="22533"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769C4AC-9A44-4DB3-80CD-D649BBE9FD23}" type="slidenum">
              <a:rPr lang="zh-CN" altLang="en-US" sz="1200">
                <a:solidFill>
                  <a:srgbClr val="000000"/>
                </a:solidFill>
                <a:latin typeface="Calibri" pitchFamily="34" charset="0"/>
                <a:ea typeface="方正姚体"/>
              </a:rPr>
              <a:t>14</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3554"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en-US" altLang="zh-CN">
                <a:solidFill>
                  <a:srgbClr val="000000"/>
                </a:solidFill>
                <a:latin typeface="华文行楷" pitchFamily="2" charset="-122"/>
                <a:ea typeface="方正姚体"/>
              </a:rPr>
              <a:t>CPFR</a:t>
            </a:r>
            <a:r>
              <a:rPr lang="zh-CN" altLang="en-US">
                <a:solidFill>
                  <a:srgbClr val="000000"/>
                </a:solidFill>
                <a:latin typeface="华文行楷" pitchFamily="2" charset="-122"/>
                <a:ea typeface="方正姚体"/>
              </a:rPr>
              <a:t>实施中的关键因素</a:t>
            </a:r>
          </a:p>
        </p:txBody>
      </p:sp>
      <p:sp>
        <p:nvSpPr>
          <p:cNvPr id="23556"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664178E-02DA-478B-AE64-D9FC10F5A0B2}" type="slidenum">
              <a:rPr lang="zh-CN" altLang="en-US" sz="1200">
                <a:solidFill>
                  <a:srgbClr val="000000"/>
                </a:solidFill>
                <a:latin typeface="Calibri" pitchFamily="34" charset="0"/>
                <a:ea typeface="方正姚体"/>
              </a:rPr>
              <a:t>15</a:t>
            </a:fld>
            <a:endParaRPr lang="en-US" altLang="zh-CN" sz="1200">
              <a:solidFill>
                <a:srgbClr val="000000"/>
              </a:solidFill>
              <a:latin typeface="Calibri" pitchFamily="34" charset="0"/>
              <a:ea typeface="方正姚体"/>
            </a:endParaRPr>
          </a:p>
        </p:txBody>
      </p:sp>
      <p:sp>
        <p:nvSpPr>
          <p:cNvPr id="23557" name="Text Box 1"/>
          <p:cNvSpPr/>
          <p:nvPr/>
        </p:nvSpPr>
        <p:spPr>
          <a:xfrm>
            <a:off x="1381125" y="5962650"/>
            <a:ext cx="2924175" cy="276225"/>
          </a:xfrm>
          <a:prstGeom prst="rect">
            <a:avLst/>
          </a:prstGeom>
          <a:solidFill>
            <a:srgbClr val="FFFFFF"/>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indent="0"/>
          </a:p>
        </p:txBody>
      </p:sp>
      <p:sp>
        <p:nvSpPr>
          <p:cNvPr id="23558"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800">
                <a:solidFill>
                  <a:srgbClr val="000000"/>
                </a:solidFill>
                <a:ea typeface="方正姚体"/>
              </a:rPr>
              <a:t>以</a:t>
            </a:r>
            <a:r>
              <a:rPr lang="en-US" altLang="en-US" sz="2800">
                <a:solidFill>
                  <a:srgbClr val="000000"/>
                </a:solidFill>
                <a:ea typeface="方正姚体"/>
              </a:rPr>
              <a:t>“</a:t>
            </a:r>
            <a:r>
              <a:rPr lang="zh-CN" altLang="en-US" sz="2800">
                <a:solidFill>
                  <a:srgbClr val="000000"/>
                </a:solidFill>
                <a:ea typeface="方正姚体"/>
              </a:rPr>
              <a:t>双赢</a:t>
            </a:r>
            <a:r>
              <a:rPr lang="en-US" altLang="en-US" sz="2800">
                <a:solidFill>
                  <a:srgbClr val="000000"/>
                </a:solidFill>
                <a:ea typeface="方正姚体"/>
              </a:rPr>
              <a:t>”</a:t>
            </a:r>
            <a:r>
              <a:rPr lang="zh-CN" altLang="en-US" sz="2800">
                <a:solidFill>
                  <a:srgbClr val="000000"/>
                </a:solidFill>
                <a:ea typeface="方正姚体"/>
              </a:rPr>
              <a:t>的态度看待合作伙伴和供应链相互作用</a:t>
            </a:r>
            <a:endParaRPr lang="en-US" altLang="zh-CN" sz="2800">
              <a:solidFill>
                <a:srgbClr val="000000"/>
              </a:solidFill>
              <a:ea typeface="方正姚体"/>
            </a:endParaRPr>
          </a:p>
          <a:p>
            <a:pPr lvl="0"/>
            <a:r>
              <a:rPr lang="zh-CN" altLang="en-US" sz="2400">
                <a:solidFill>
                  <a:srgbClr val="000000"/>
                </a:solidFill>
                <a:ea typeface="方正姚体"/>
              </a:rPr>
              <a:t>为供应链成功运作提供持续保证和共同承担责任</a:t>
            </a:r>
            <a:endParaRPr lang="en-US" altLang="zh-CN" sz="2400">
              <a:solidFill>
                <a:srgbClr val="000000"/>
              </a:solidFill>
              <a:ea typeface="方正姚体"/>
            </a:endParaRPr>
          </a:p>
          <a:p>
            <a:pPr lvl="0"/>
            <a:r>
              <a:rPr lang="zh-CN" altLang="en-US" sz="2400">
                <a:solidFill>
                  <a:srgbClr val="000000"/>
                </a:solidFill>
                <a:ea typeface="方正姚体"/>
              </a:rPr>
              <a:t>抵御转向机会</a:t>
            </a:r>
            <a:endParaRPr lang="en-US" altLang="zh-CN" sz="2400">
              <a:solidFill>
                <a:srgbClr val="000000"/>
              </a:solidFill>
              <a:ea typeface="方正姚体"/>
            </a:endParaRPr>
          </a:p>
          <a:p>
            <a:pPr lvl="0"/>
            <a:r>
              <a:rPr lang="zh-CN" altLang="en-US" sz="2400">
                <a:solidFill>
                  <a:srgbClr val="000000"/>
                </a:solidFill>
                <a:ea typeface="方正姚体"/>
              </a:rPr>
              <a:t>实现跨企业、面向团队的供应链</a:t>
            </a:r>
            <a:endParaRPr lang="en-US" altLang="zh-CN" sz="2400">
              <a:solidFill>
                <a:srgbClr val="000000"/>
              </a:solidFill>
              <a:ea typeface="方正姚体"/>
            </a:endParaRPr>
          </a:p>
          <a:p>
            <a:pPr lvl="0"/>
            <a:r>
              <a:rPr lang="zh-CN" altLang="en-US" sz="2400">
                <a:solidFill>
                  <a:srgbClr val="000000"/>
                </a:solidFill>
                <a:ea typeface="方正姚体"/>
              </a:rPr>
              <a:t>制定和维护行业标准</a:t>
            </a:r>
            <a:endParaRPr lang="zh-CN" altLang="en-US" sz="2400">
              <a:solidFill>
                <a:srgbClr val="000000"/>
              </a:solidFill>
              <a:latin typeface="华文楷体" pitchFamily="2" charset="-122"/>
              <a:ea typeface="方正姚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4578"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4000">
                <a:solidFill>
                  <a:srgbClr val="000000"/>
                </a:solidFill>
                <a:latin typeface="华文行楷" pitchFamily="2" charset="-122"/>
                <a:ea typeface="方正姚体"/>
              </a:rPr>
              <a:t>供应链下多工厂生产计划优化模型</a:t>
            </a:r>
          </a:p>
        </p:txBody>
      </p:sp>
      <p:sp>
        <p:nvSpPr>
          <p:cNvPr id="24579" name="内容占位符 2"/>
          <p:cNvSpPr/>
          <p:nvPr>
            <p:ph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zh-CN" altLang="en-US" sz="2000">
                <a:solidFill>
                  <a:srgbClr val="000000"/>
                </a:solidFill>
                <a:ea typeface="方正姚体"/>
              </a:rPr>
              <a:t>在制定生产计划时，既要考虑不同企业的合作，又要考虑同一企业不同地域的生产工厂的能力及贴近市场的情况。这就是人们所说的多工厂条件下生产计划的制定问题</a:t>
            </a:r>
            <a:endParaRPr lang="en-US" altLang="zh-CN" sz="2000">
              <a:solidFill>
                <a:srgbClr val="000000"/>
              </a:solidFill>
              <a:ea typeface="方正姚体"/>
            </a:endParaRPr>
          </a:p>
          <a:p>
            <a:pPr lvl="0"/>
            <a:r>
              <a:rPr lang="zh-CN" altLang="en-US" sz="2000">
                <a:solidFill>
                  <a:srgbClr val="000000"/>
                </a:solidFill>
                <a:ea typeface="方正姚体"/>
              </a:rPr>
              <a:t>任何企业在制定生产计划时都会考虑生产能力和资源的约束</a:t>
            </a:r>
            <a:endParaRPr lang="en-US" altLang="zh-CN" sz="2000">
              <a:solidFill>
                <a:srgbClr val="000000"/>
              </a:solidFill>
              <a:ea typeface="方正姚体"/>
            </a:endParaRPr>
          </a:p>
          <a:p>
            <a:pPr lvl="0"/>
            <a:r>
              <a:rPr lang="zh-CN" altLang="en-US" sz="2000">
                <a:solidFill>
                  <a:srgbClr val="000000"/>
                </a:solidFill>
                <a:ea typeface="方正姚体"/>
              </a:rPr>
              <a:t>供应链上的核心企业在制定生产计划时，将供应链作为一个整体进行计划的优化，将供应链上的企业的生产能力与满足市场需求总体上进行匹配</a:t>
            </a:r>
            <a:endParaRPr lang="en-US" altLang="zh-CN" sz="2000">
              <a:solidFill>
                <a:srgbClr val="000000"/>
              </a:solidFill>
              <a:ea typeface="方正姚体"/>
            </a:endParaRPr>
          </a:p>
          <a:p>
            <a:pPr lvl="0"/>
            <a:r>
              <a:rPr lang="zh-CN" altLang="en-US" sz="2000" b="1">
                <a:solidFill>
                  <a:srgbClr val="000000"/>
                </a:solidFill>
                <a:ea typeface="方正姚体"/>
              </a:rPr>
              <a:t>例：</a:t>
            </a:r>
            <a:r>
              <a:rPr lang="zh-CN" altLang="en-US" sz="2000">
                <a:solidFill>
                  <a:srgbClr val="000000"/>
                </a:solidFill>
                <a:ea typeface="方正姚体"/>
              </a:rPr>
              <a:t>假设有一供应链系统如图</a:t>
            </a:r>
            <a:r>
              <a:rPr lang="en-US" altLang="zh-CN" sz="2000">
                <a:solidFill>
                  <a:srgbClr val="000000"/>
                </a:solidFill>
                <a:ea typeface="方正姚体"/>
              </a:rPr>
              <a:t>9-6</a:t>
            </a:r>
            <a:r>
              <a:rPr lang="zh-CN" altLang="en-US" sz="2000">
                <a:solidFill>
                  <a:srgbClr val="000000"/>
                </a:solidFill>
                <a:ea typeface="方正姚体"/>
              </a:rPr>
              <a:t>所示。该供应链上的核心制造商拥有两个生产厂，可由三家供应商提供零部件，生产出的产品可由三个仓储中心向两个市场分拨。现在的问题是，假定某一时刻获得了</a:t>
            </a:r>
            <a:r>
              <a:rPr lang="en-US" altLang="zh-CN" sz="2000">
                <a:solidFill>
                  <a:srgbClr val="000000"/>
                </a:solidFill>
                <a:ea typeface="方正姚体"/>
              </a:rPr>
              <a:t>C1</a:t>
            </a:r>
            <a:r>
              <a:rPr lang="zh-CN" altLang="en-US" sz="2000">
                <a:solidFill>
                  <a:srgbClr val="000000"/>
                </a:solidFill>
                <a:ea typeface="方正姚体"/>
              </a:rPr>
              <a:t>和</a:t>
            </a:r>
            <a:r>
              <a:rPr lang="en-US" altLang="zh-CN" sz="2000">
                <a:solidFill>
                  <a:srgbClr val="000000"/>
                </a:solidFill>
                <a:ea typeface="方正姚体"/>
              </a:rPr>
              <a:t>C2</a:t>
            </a:r>
            <a:r>
              <a:rPr lang="zh-CN" altLang="en-US" sz="2000">
                <a:solidFill>
                  <a:srgbClr val="000000"/>
                </a:solidFill>
                <a:ea typeface="方正姚体"/>
              </a:rPr>
              <a:t>两个市场的需求订单，制造商的管理人员应该如何制定一份生产计划，使得在满足两个市场需求量的情况下整个供应链的成本最低？</a:t>
            </a:r>
          </a:p>
        </p:txBody>
      </p:sp>
      <p:sp>
        <p:nvSpPr>
          <p:cNvPr id="24581"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21EDDFC-AD6C-4D3A-A7EF-E1E25C87614B}" type="slidenum">
              <a:rPr lang="zh-CN" altLang="en-US" sz="1200">
                <a:solidFill>
                  <a:srgbClr val="000000"/>
                </a:solidFill>
                <a:latin typeface="Calibri" pitchFamily="34" charset="0"/>
                <a:ea typeface="方正姚体"/>
              </a:rPr>
              <a:t>16</a:t>
            </a:fld>
            <a:endParaRPr lang="en-US" altLang="zh-CN" sz="1200">
              <a:solidFill>
                <a:srgbClr val="000000"/>
              </a:solidFill>
              <a:latin typeface="Calibri" pitchFamily="34" charset="0"/>
              <a:ea typeface="方正姚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5602"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200">
                <a:solidFill>
                  <a:srgbClr val="000000"/>
                </a:solidFill>
                <a:latin typeface="华文行楷" pitchFamily="2" charset="-122"/>
                <a:ea typeface="方正姚体"/>
              </a:rPr>
              <a:t>供应链下多工厂生产计划优化模型（续）</a:t>
            </a:r>
          </a:p>
        </p:txBody>
      </p:sp>
      <p:sp>
        <p:nvSpPr>
          <p:cNvPr id="25604"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274B748-4169-46DA-A777-6D3EC44026C8}" type="slidenum">
              <a:rPr lang="zh-CN" altLang="en-US" sz="1200">
                <a:solidFill>
                  <a:srgbClr val="000000"/>
                </a:solidFill>
                <a:latin typeface="Calibri" pitchFamily="34" charset="0"/>
                <a:ea typeface="方正姚体"/>
              </a:rPr>
              <a:t>17</a:t>
            </a:fld>
            <a:endParaRPr lang="en-US" altLang="zh-CN" sz="1200">
              <a:solidFill>
                <a:srgbClr val="000000"/>
              </a:solidFill>
              <a:latin typeface="Calibri" pitchFamily="34" charset="0"/>
              <a:ea typeface="方正姚体"/>
            </a:endParaRPr>
          </a:p>
        </p:txBody>
      </p:sp>
      <p:sp>
        <p:nvSpPr>
          <p:cNvPr id="25605" name="内容占位符 5"/>
          <p:cNvSpPr/>
          <p:nvPr>
            <p:ph idx="4294967295"/>
          </p:nvPr>
        </p:nvSpPr>
        <p:spPr>
          <a:xfrm>
            <a:off x="4932362" y="1844675"/>
            <a:ext cx="4032250" cy="3168650"/>
          </a:xfrm>
          <a:prstGeom prst="rect">
            <a:avLst/>
          </a:prstGeom>
          <a:noFill/>
          <a:ln>
            <a:solidFill>
              <a:schemeClr val="tx1"/>
            </a:solidFill>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rPr lang="en-US" altLang="zh-CN" sz="1400">
                <a:solidFill>
                  <a:srgbClr val="000000"/>
                </a:solidFill>
                <a:ea typeface="方正姚体"/>
              </a:rPr>
              <a:t>S</a:t>
            </a:r>
            <a:r>
              <a:rPr lang="en-US" altLang="zh-CN" sz="1400" baseline="-25000">
                <a:solidFill>
                  <a:srgbClr val="000000"/>
                </a:solidFill>
                <a:ea typeface="方正姚体"/>
              </a:rPr>
              <a:t>i</a:t>
            </a:r>
            <a:r>
              <a:rPr lang="en-US" altLang="zh-CN" sz="1400">
                <a:solidFill>
                  <a:srgbClr val="000000"/>
                </a:solidFill>
                <a:ea typeface="方正姚体"/>
              </a:rPr>
              <a:t>——</a:t>
            </a:r>
            <a:r>
              <a:rPr lang="zh-CN" altLang="en-US" sz="1400">
                <a:solidFill>
                  <a:srgbClr val="000000"/>
                </a:solidFill>
                <a:ea typeface="方正姚体"/>
              </a:rPr>
              <a:t>表示供应商</a:t>
            </a:r>
            <a:r>
              <a:rPr lang="en-US" altLang="zh-CN" sz="1400">
                <a:solidFill>
                  <a:srgbClr val="000000"/>
                </a:solidFill>
                <a:ea typeface="方正姚体"/>
              </a:rPr>
              <a:t>i</a:t>
            </a:r>
            <a:r>
              <a:rPr lang="zh-CN" altLang="en-US" sz="1400">
                <a:solidFill>
                  <a:srgbClr val="000000"/>
                </a:solidFill>
                <a:ea typeface="方正姚体"/>
              </a:rPr>
              <a:t>的生产能力，</a:t>
            </a:r>
            <a:r>
              <a:rPr lang="en-US" altLang="en-US" sz="1400">
                <a:solidFill>
                  <a:srgbClr val="000000"/>
                </a:solidFill>
                <a:ea typeface="方正姚体"/>
              </a:rPr>
              <a:t> </a:t>
            </a:r>
            <a:r>
              <a:rPr lang="en-US" altLang="zh-CN" sz="1400">
                <a:solidFill>
                  <a:srgbClr val="000000"/>
                </a:solidFill>
                <a:ea typeface="方正姚体"/>
              </a:rPr>
              <a:t>i=1,…,n.</a:t>
            </a:r>
            <a:endParaRPr lang="zh-CN" altLang="en-US" sz="1400">
              <a:solidFill>
                <a:srgbClr val="000000"/>
              </a:solidFill>
              <a:ea typeface="方正姚体"/>
            </a:endParaRPr>
          </a:p>
          <a:p>
            <a:pPr lvl="0"/>
            <a:r>
              <a:rPr lang="en-US" altLang="zh-CN" sz="1400">
                <a:solidFill>
                  <a:srgbClr val="000000"/>
                </a:solidFill>
                <a:ea typeface="方正姚体"/>
              </a:rPr>
              <a:t>P</a:t>
            </a:r>
            <a:r>
              <a:rPr lang="en-US" altLang="zh-CN" sz="1400" baseline="-25000">
                <a:solidFill>
                  <a:srgbClr val="000000"/>
                </a:solidFill>
                <a:ea typeface="方正姚体"/>
              </a:rPr>
              <a:t>j</a:t>
            </a:r>
            <a:r>
              <a:rPr lang="en-US" altLang="zh-CN" sz="1400">
                <a:solidFill>
                  <a:srgbClr val="000000"/>
                </a:solidFill>
                <a:ea typeface="方正姚体"/>
              </a:rPr>
              <a:t>——</a:t>
            </a:r>
            <a:r>
              <a:rPr lang="zh-CN" altLang="en-US" sz="1400">
                <a:solidFill>
                  <a:srgbClr val="000000"/>
                </a:solidFill>
                <a:ea typeface="方正姚体"/>
              </a:rPr>
              <a:t>表示本企业工厂</a:t>
            </a:r>
            <a:r>
              <a:rPr lang="en-US" altLang="zh-CN" sz="1400">
                <a:solidFill>
                  <a:srgbClr val="000000"/>
                </a:solidFill>
                <a:ea typeface="方正姚体"/>
              </a:rPr>
              <a:t>j</a:t>
            </a:r>
            <a:r>
              <a:rPr lang="zh-CN" altLang="en-US" sz="1400">
                <a:solidFill>
                  <a:srgbClr val="000000"/>
                </a:solidFill>
                <a:ea typeface="方正姚体"/>
              </a:rPr>
              <a:t>的生产能力，</a:t>
            </a:r>
            <a:r>
              <a:rPr lang="en-US" altLang="en-US" sz="1400">
                <a:solidFill>
                  <a:srgbClr val="000000"/>
                </a:solidFill>
                <a:ea typeface="方正姚体"/>
              </a:rPr>
              <a:t> </a:t>
            </a:r>
            <a:r>
              <a:rPr lang="en-US" altLang="zh-CN" sz="1400">
                <a:solidFill>
                  <a:srgbClr val="000000"/>
                </a:solidFill>
                <a:ea typeface="方正姚体"/>
              </a:rPr>
              <a:t>j=1,…,m</a:t>
            </a:r>
            <a:endParaRPr lang="zh-CN" altLang="en-US" sz="1400">
              <a:solidFill>
                <a:srgbClr val="000000"/>
              </a:solidFill>
              <a:ea typeface="方正姚体"/>
            </a:endParaRPr>
          </a:p>
          <a:p>
            <a:pPr lvl="0"/>
            <a:r>
              <a:rPr lang="en-US" altLang="zh-CN" sz="1400">
                <a:solidFill>
                  <a:srgbClr val="000000"/>
                </a:solidFill>
                <a:ea typeface="方正姚体"/>
              </a:rPr>
              <a:t>W</a:t>
            </a:r>
            <a:r>
              <a:rPr lang="en-US" altLang="zh-CN" sz="1400" baseline="-25000">
                <a:solidFill>
                  <a:srgbClr val="000000"/>
                </a:solidFill>
                <a:ea typeface="方正姚体"/>
              </a:rPr>
              <a:t>k</a:t>
            </a:r>
            <a:r>
              <a:rPr lang="en-US" altLang="zh-CN" sz="1400">
                <a:solidFill>
                  <a:srgbClr val="000000"/>
                </a:solidFill>
                <a:ea typeface="方正姚体"/>
              </a:rPr>
              <a:t>——</a:t>
            </a:r>
            <a:r>
              <a:rPr lang="zh-CN" altLang="en-US" sz="1400">
                <a:solidFill>
                  <a:srgbClr val="000000"/>
                </a:solidFill>
                <a:ea typeface="方正姚体"/>
              </a:rPr>
              <a:t>表示仓储中心</a:t>
            </a:r>
            <a:r>
              <a:rPr lang="en-US" altLang="zh-CN" sz="1400">
                <a:solidFill>
                  <a:srgbClr val="000000"/>
                </a:solidFill>
                <a:ea typeface="方正姚体"/>
              </a:rPr>
              <a:t>k</a:t>
            </a:r>
            <a:r>
              <a:rPr lang="zh-CN" altLang="en-US" sz="1400">
                <a:solidFill>
                  <a:srgbClr val="000000"/>
                </a:solidFill>
                <a:ea typeface="方正姚体"/>
              </a:rPr>
              <a:t>的处理能力，</a:t>
            </a:r>
            <a:r>
              <a:rPr lang="en-US" altLang="zh-CN" sz="1400">
                <a:solidFill>
                  <a:srgbClr val="000000"/>
                </a:solidFill>
                <a:ea typeface="方正姚体"/>
              </a:rPr>
              <a:t>k=1,…,v</a:t>
            </a:r>
            <a:endParaRPr lang="zh-CN" altLang="en-US" sz="1400">
              <a:solidFill>
                <a:srgbClr val="000000"/>
              </a:solidFill>
              <a:ea typeface="方正姚体"/>
            </a:endParaRPr>
          </a:p>
          <a:p>
            <a:pPr lvl="0"/>
            <a:r>
              <a:rPr lang="en-US" altLang="zh-CN" sz="1400">
                <a:solidFill>
                  <a:srgbClr val="000000"/>
                </a:solidFill>
                <a:ea typeface="方正姚体"/>
              </a:rPr>
              <a:t>C</a:t>
            </a:r>
            <a:r>
              <a:rPr lang="en-US" altLang="zh-CN" sz="1400" baseline="-25000">
                <a:solidFill>
                  <a:srgbClr val="000000"/>
                </a:solidFill>
                <a:ea typeface="方正姚体"/>
              </a:rPr>
              <a:t>p</a:t>
            </a:r>
            <a:r>
              <a:rPr lang="en-US" altLang="zh-CN" sz="1400">
                <a:solidFill>
                  <a:srgbClr val="000000"/>
                </a:solidFill>
                <a:ea typeface="方正姚体"/>
              </a:rPr>
              <a:t>——</a:t>
            </a:r>
            <a:r>
              <a:rPr lang="zh-CN" altLang="en-US" sz="1400">
                <a:solidFill>
                  <a:srgbClr val="000000"/>
                </a:solidFill>
                <a:ea typeface="方正姚体"/>
              </a:rPr>
              <a:t>表示市场</a:t>
            </a:r>
            <a:r>
              <a:rPr lang="en-US" altLang="zh-CN" sz="1400">
                <a:solidFill>
                  <a:srgbClr val="000000"/>
                </a:solidFill>
                <a:ea typeface="方正姚体"/>
              </a:rPr>
              <a:t>p</a:t>
            </a:r>
            <a:r>
              <a:rPr lang="zh-CN" altLang="en-US" sz="1400">
                <a:solidFill>
                  <a:srgbClr val="000000"/>
                </a:solidFill>
                <a:ea typeface="方正姚体"/>
              </a:rPr>
              <a:t>需求量，</a:t>
            </a:r>
            <a:r>
              <a:rPr lang="en-US" altLang="en-US" sz="1400">
                <a:solidFill>
                  <a:srgbClr val="000000"/>
                </a:solidFill>
                <a:ea typeface="方正姚体"/>
              </a:rPr>
              <a:t> </a:t>
            </a:r>
            <a:r>
              <a:rPr lang="en-US" altLang="zh-CN" sz="1400">
                <a:solidFill>
                  <a:srgbClr val="000000"/>
                </a:solidFill>
                <a:ea typeface="方正姚体"/>
              </a:rPr>
              <a:t>p=1,…,x</a:t>
            </a:r>
            <a:endParaRPr lang="zh-CN" altLang="en-US" sz="1400">
              <a:solidFill>
                <a:srgbClr val="000000"/>
              </a:solidFill>
              <a:ea typeface="方正姚体"/>
            </a:endParaRPr>
          </a:p>
          <a:p>
            <a:pPr lvl="0"/>
            <a:r>
              <a:rPr lang="en-US" altLang="zh-CN" sz="1400">
                <a:solidFill>
                  <a:srgbClr val="000000"/>
                </a:solidFill>
                <a:ea typeface="方正姚体"/>
              </a:rPr>
              <a:t>FP</a:t>
            </a:r>
            <a:r>
              <a:rPr lang="en-US" altLang="zh-CN" sz="1400" baseline="-25000">
                <a:solidFill>
                  <a:srgbClr val="000000"/>
                </a:solidFill>
                <a:ea typeface="方正姚体"/>
              </a:rPr>
              <a:t>t</a:t>
            </a:r>
            <a:r>
              <a:rPr lang="en-US" altLang="zh-CN" sz="1400">
                <a:solidFill>
                  <a:srgbClr val="000000"/>
                </a:solidFill>
                <a:ea typeface="方正姚体"/>
              </a:rPr>
              <a:t>——</a:t>
            </a:r>
            <a:r>
              <a:rPr lang="zh-CN" altLang="en-US" sz="1400">
                <a:solidFill>
                  <a:srgbClr val="000000"/>
                </a:solidFill>
                <a:ea typeface="方正姚体"/>
              </a:rPr>
              <a:t>设置工厂</a:t>
            </a:r>
            <a:r>
              <a:rPr lang="en-US" altLang="zh-CN" sz="1400">
                <a:solidFill>
                  <a:srgbClr val="000000"/>
                </a:solidFill>
                <a:ea typeface="方正姚体"/>
              </a:rPr>
              <a:t>t</a:t>
            </a:r>
            <a:r>
              <a:rPr lang="zh-CN" altLang="en-US" sz="1400">
                <a:solidFill>
                  <a:srgbClr val="000000"/>
                </a:solidFill>
                <a:ea typeface="方正姚体"/>
              </a:rPr>
              <a:t>的固定成本，</a:t>
            </a:r>
            <a:r>
              <a:rPr lang="en-US" altLang="en-US" sz="1400">
                <a:solidFill>
                  <a:srgbClr val="000000"/>
                </a:solidFill>
                <a:ea typeface="方正姚体"/>
              </a:rPr>
              <a:t> </a:t>
            </a:r>
            <a:r>
              <a:rPr lang="en-US" altLang="zh-CN" sz="1400">
                <a:solidFill>
                  <a:srgbClr val="000000"/>
                </a:solidFill>
                <a:ea typeface="方正姚体"/>
              </a:rPr>
              <a:t>t=1,…,d</a:t>
            </a:r>
            <a:endParaRPr lang="zh-CN" altLang="en-US" sz="1400">
              <a:solidFill>
                <a:srgbClr val="000000"/>
              </a:solidFill>
              <a:ea typeface="方正姚体"/>
            </a:endParaRPr>
          </a:p>
          <a:p>
            <a:pPr lvl="0"/>
            <a:r>
              <a:rPr lang="en-US" altLang="zh-CN" sz="1400">
                <a:solidFill>
                  <a:srgbClr val="000000"/>
                </a:solidFill>
                <a:ea typeface="方正姚体"/>
              </a:rPr>
              <a:t>FW</a:t>
            </a:r>
            <a:r>
              <a:rPr lang="en-US" altLang="zh-CN" sz="1400" baseline="-25000">
                <a:solidFill>
                  <a:srgbClr val="000000"/>
                </a:solidFill>
                <a:ea typeface="方正姚体"/>
              </a:rPr>
              <a:t>u</a:t>
            </a:r>
            <a:r>
              <a:rPr lang="en-US" altLang="zh-CN" sz="1400">
                <a:solidFill>
                  <a:srgbClr val="000000"/>
                </a:solidFill>
                <a:ea typeface="方正姚体"/>
              </a:rPr>
              <a:t>——</a:t>
            </a:r>
            <a:r>
              <a:rPr lang="zh-CN" altLang="en-US" sz="1400">
                <a:solidFill>
                  <a:srgbClr val="000000"/>
                </a:solidFill>
                <a:ea typeface="方正姚体"/>
              </a:rPr>
              <a:t>表示设置仓储中心</a:t>
            </a:r>
            <a:r>
              <a:rPr lang="en-US" altLang="zh-CN" sz="1400">
                <a:solidFill>
                  <a:srgbClr val="000000"/>
                </a:solidFill>
                <a:ea typeface="方正姚体"/>
              </a:rPr>
              <a:t>u</a:t>
            </a:r>
            <a:r>
              <a:rPr lang="zh-CN" altLang="en-US" sz="1400">
                <a:solidFill>
                  <a:srgbClr val="000000"/>
                </a:solidFill>
                <a:ea typeface="方正姚体"/>
              </a:rPr>
              <a:t>的固定成本，</a:t>
            </a:r>
            <a:r>
              <a:rPr lang="en-US" altLang="zh-CN" sz="1400">
                <a:solidFill>
                  <a:srgbClr val="000000"/>
                </a:solidFill>
                <a:ea typeface="方正姚体"/>
              </a:rPr>
              <a:t>u=1,…,e</a:t>
            </a:r>
            <a:endParaRPr lang="zh-CN" altLang="en-US" sz="1400">
              <a:solidFill>
                <a:srgbClr val="000000"/>
              </a:solidFill>
              <a:ea typeface="方正姚体"/>
            </a:endParaRPr>
          </a:p>
          <a:p>
            <a:pPr lvl="0"/>
            <a:r>
              <a:rPr lang="en-US" altLang="zh-CN" sz="1400">
                <a:solidFill>
                  <a:srgbClr val="000000"/>
                </a:solidFill>
                <a:ea typeface="方正姚体"/>
              </a:rPr>
              <a:t>S</a:t>
            </a:r>
            <a:r>
              <a:rPr lang="en-US" altLang="zh-CN" sz="1400" baseline="-25000">
                <a:solidFill>
                  <a:srgbClr val="000000"/>
                </a:solidFill>
                <a:ea typeface="方正姚体"/>
              </a:rPr>
              <a:t>ij</a:t>
            </a:r>
            <a:r>
              <a:rPr lang="en-US" altLang="zh-CN" sz="1400">
                <a:solidFill>
                  <a:srgbClr val="000000"/>
                </a:solidFill>
                <a:ea typeface="方正姚体"/>
              </a:rPr>
              <a:t>——</a:t>
            </a:r>
            <a:r>
              <a:rPr lang="zh-CN" altLang="en-US" sz="1400">
                <a:solidFill>
                  <a:srgbClr val="000000"/>
                </a:solidFill>
                <a:ea typeface="方正姚体"/>
              </a:rPr>
              <a:t>供应商</a:t>
            </a:r>
            <a:r>
              <a:rPr lang="en-US" altLang="zh-CN" sz="1400">
                <a:solidFill>
                  <a:srgbClr val="000000"/>
                </a:solidFill>
                <a:ea typeface="方正姚体"/>
              </a:rPr>
              <a:t>i</a:t>
            </a:r>
            <a:r>
              <a:rPr lang="zh-CN" altLang="en-US" sz="1400">
                <a:solidFill>
                  <a:srgbClr val="000000"/>
                </a:solidFill>
                <a:ea typeface="方正姚体"/>
              </a:rPr>
              <a:t>向工厂</a:t>
            </a:r>
            <a:r>
              <a:rPr lang="en-US" altLang="zh-CN" sz="1400">
                <a:solidFill>
                  <a:srgbClr val="000000"/>
                </a:solidFill>
                <a:ea typeface="方正姚体"/>
              </a:rPr>
              <a:t>j</a:t>
            </a:r>
            <a:r>
              <a:rPr lang="zh-CN" altLang="en-US" sz="1400">
                <a:solidFill>
                  <a:srgbClr val="000000"/>
                </a:solidFill>
                <a:ea typeface="方正姚体"/>
              </a:rPr>
              <a:t>交货的数量</a:t>
            </a:r>
            <a:r>
              <a:rPr lang="en-US" altLang="zh-CN" sz="1400">
                <a:solidFill>
                  <a:srgbClr val="000000"/>
                </a:solidFill>
                <a:ea typeface="方正姚体"/>
              </a:rPr>
              <a:t>.</a:t>
            </a:r>
            <a:endParaRPr lang="zh-CN" altLang="en-US" sz="1400">
              <a:solidFill>
                <a:srgbClr val="000000"/>
              </a:solidFill>
              <a:ea typeface="方正姚体"/>
            </a:endParaRPr>
          </a:p>
          <a:p>
            <a:pPr lvl="0"/>
            <a:r>
              <a:rPr lang="en-US" altLang="zh-CN" sz="1400">
                <a:solidFill>
                  <a:srgbClr val="000000"/>
                </a:solidFill>
                <a:ea typeface="方正姚体"/>
              </a:rPr>
              <a:t>P</a:t>
            </a:r>
            <a:r>
              <a:rPr lang="en-US" altLang="zh-CN" sz="1400" baseline="-25000">
                <a:solidFill>
                  <a:srgbClr val="000000"/>
                </a:solidFill>
                <a:ea typeface="方正姚体"/>
              </a:rPr>
              <a:t>jk</a:t>
            </a:r>
            <a:r>
              <a:rPr lang="en-US" altLang="zh-CN" sz="1400">
                <a:solidFill>
                  <a:srgbClr val="000000"/>
                </a:solidFill>
                <a:ea typeface="方正姚体"/>
              </a:rPr>
              <a:t>——</a:t>
            </a:r>
            <a:r>
              <a:rPr lang="zh-CN" altLang="en-US" sz="1400">
                <a:solidFill>
                  <a:srgbClr val="000000"/>
                </a:solidFill>
                <a:ea typeface="方正姚体"/>
              </a:rPr>
              <a:t>工厂</a:t>
            </a:r>
            <a:r>
              <a:rPr lang="en-US" altLang="zh-CN" sz="1400">
                <a:solidFill>
                  <a:srgbClr val="000000"/>
                </a:solidFill>
                <a:ea typeface="方正姚体"/>
              </a:rPr>
              <a:t>j</a:t>
            </a:r>
            <a:r>
              <a:rPr lang="zh-CN" altLang="en-US" sz="1400">
                <a:solidFill>
                  <a:srgbClr val="000000"/>
                </a:solidFill>
                <a:ea typeface="方正姚体"/>
              </a:rPr>
              <a:t>向仓储中心</a:t>
            </a:r>
            <a:r>
              <a:rPr lang="en-US" altLang="zh-CN" sz="1400">
                <a:solidFill>
                  <a:srgbClr val="000000"/>
                </a:solidFill>
                <a:ea typeface="方正姚体"/>
              </a:rPr>
              <a:t>k</a:t>
            </a:r>
            <a:r>
              <a:rPr lang="zh-CN" altLang="en-US" sz="1400">
                <a:solidFill>
                  <a:srgbClr val="000000"/>
                </a:solidFill>
                <a:ea typeface="方正姚体"/>
              </a:rPr>
              <a:t>进货的数量</a:t>
            </a:r>
            <a:r>
              <a:rPr lang="en-US" altLang="zh-CN" sz="1400">
                <a:solidFill>
                  <a:srgbClr val="000000"/>
                </a:solidFill>
                <a:ea typeface="方正姚体"/>
              </a:rPr>
              <a:t>.</a:t>
            </a:r>
            <a:endParaRPr lang="zh-CN" altLang="en-US" sz="1400">
              <a:solidFill>
                <a:srgbClr val="000000"/>
              </a:solidFill>
              <a:ea typeface="方正姚体"/>
            </a:endParaRPr>
          </a:p>
          <a:p>
            <a:pPr lvl="0"/>
            <a:r>
              <a:rPr lang="en-US" altLang="zh-CN" sz="1400">
                <a:solidFill>
                  <a:srgbClr val="000000"/>
                </a:solidFill>
                <a:ea typeface="方正姚体"/>
              </a:rPr>
              <a:t>W</a:t>
            </a:r>
            <a:r>
              <a:rPr lang="en-US" altLang="zh-CN" sz="1400" baseline="-25000">
                <a:solidFill>
                  <a:srgbClr val="000000"/>
                </a:solidFill>
                <a:ea typeface="方正姚体"/>
              </a:rPr>
              <a:t>kp</a:t>
            </a:r>
            <a:r>
              <a:rPr lang="en-US" altLang="zh-CN" sz="1400">
                <a:solidFill>
                  <a:srgbClr val="000000"/>
                </a:solidFill>
                <a:ea typeface="方正姚体"/>
              </a:rPr>
              <a:t>——</a:t>
            </a:r>
            <a:r>
              <a:rPr lang="zh-CN" altLang="en-US" sz="1400">
                <a:solidFill>
                  <a:srgbClr val="000000"/>
                </a:solidFill>
                <a:ea typeface="方正姚体"/>
              </a:rPr>
              <a:t>仓储中心</a:t>
            </a:r>
            <a:r>
              <a:rPr lang="en-US" altLang="zh-CN" sz="1400">
                <a:solidFill>
                  <a:srgbClr val="000000"/>
                </a:solidFill>
                <a:ea typeface="方正姚体"/>
              </a:rPr>
              <a:t>k</a:t>
            </a:r>
            <a:r>
              <a:rPr lang="zh-CN" altLang="en-US" sz="1400">
                <a:solidFill>
                  <a:srgbClr val="000000"/>
                </a:solidFill>
                <a:ea typeface="方正姚体"/>
              </a:rPr>
              <a:t>向市场</a:t>
            </a:r>
            <a:r>
              <a:rPr lang="en-US" altLang="zh-CN" sz="1400">
                <a:solidFill>
                  <a:srgbClr val="000000"/>
                </a:solidFill>
                <a:ea typeface="方正姚体"/>
              </a:rPr>
              <a:t>p</a:t>
            </a:r>
            <a:r>
              <a:rPr lang="zh-CN" altLang="en-US" sz="1400">
                <a:solidFill>
                  <a:srgbClr val="000000"/>
                </a:solidFill>
                <a:ea typeface="方正姚体"/>
              </a:rPr>
              <a:t>出货的数量</a:t>
            </a:r>
            <a:r>
              <a:rPr lang="en-US" altLang="zh-CN" sz="1400">
                <a:solidFill>
                  <a:srgbClr val="000000"/>
                </a:solidFill>
                <a:ea typeface="方正姚体"/>
              </a:rPr>
              <a:t>.</a:t>
            </a:r>
            <a:endParaRPr lang="zh-CN" altLang="en-US" sz="1400">
              <a:solidFill>
                <a:srgbClr val="000000"/>
              </a:solidFill>
              <a:ea typeface="方正姚体"/>
            </a:endParaRPr>
          </a:p>
          <a:p>
            <a:pPr lvl="0"/>
            <a:r>
              <a:rPr lang="zh-CN" altLang="en-US" sz="1400">
                <a:solidFill>
                  <a:srgbClr val="000000"/>
                </a:solidFill>
                <a:ea typeface="方正姚体"/>
              </a:rPr>
              <a:t>图</a:t>
            </a:r>
            <a:r>
              <a:rPr lang="en-US" altLang="zh-CN" sz="1400">
                <a:solidFill>
                  <a:srgbClr val="000000"/>
                </a:solidFill>
                <a:ea typeface="方正姚体"/>
              </a:rPr>
              <a:t>9-6</a:t>
            </a:r>
            <a:r>
              <a:rPr lang="zh-CN" altLang="en-US" sz="1400">
                <a:solidFill>
                  <a:srgbClr val="000000"/>
                </a:solidFill>
                <a:ea typeface="方正姚体"/>
              </a:rPr>
              <a:t>中两个节点之间连线上的数字表示单位产品的运输成本（元</a:t>
            </a:r>
            <a:r>
              <a:rPr lang="en-US" altLang="zh-CN" sz="1400">
                <a:solidFill>
                  <a:srgbClr val="000000"/>
                </a:solidFill>
                <a:ea typeface="方正姚体"/>
              </a:rPr>
              <a:t>/</a:t>
            </a:r>
            <a:r>
              <a:rPr lang="zh-CN" altLang="en-US" sz="1400">
                <a:solidFill>
                  <a:srgbClr val="000000"/>
                </a:solidFill>
                <a:ea typeface="方正姚体"/>
              </a:rPr>
              <a:t>单位）。</a:t>
            </a:r>
            <a:endParaRPr lang="zh-CN" altLang="en-US" sz="1200">
              <a:solidFill>
                <a:srgbClr val="000000"/>
              </a:solidFill>
              <a:ea typeface="方正姚体"/>
            </a:endParaRPr>
          </a:p>
        </p:txBody>
      </p:sp>
      <p:sp>
        <p:nvSpPr>
          <p:cNvPr id="25606" name="Rectangle 96"/>
          <p:cNvSpPr/>
          <p:nvPr/>
        </p:nvSpPr>
        <p:spPr>
          <a:xfrm>
            <a:off x="0" y="-183063"/>
            <a:ext cx="183063" cy="366126"/>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grpSp>
        <p:nvGrpSpPr>
          <p:cNvPr id="25607" name="Group 1"/>
          <p:cNvGrpSpPr/>
          <p:nvPr/>
        </p:nvGrpSpPr>
        <p:grpSpPr>
          <a:xfrm>
            <a:off x="539750" y="1989138"/>
            <a:ext cx="4724400" cy="2773362"/>
            <a:chOff x="2638" y="3104"/>
            <a:chExt cx="7440" cy="4368"/>
          </a:xfrm>
        </p:grpSpPr>
        <p:sp>
          <p:nvSpPr>
            <p:cNvPr id="25609" name="AutoShape 95"/>
            <p:cNvSpPr/>
            <p:nvPr/>
          </p:nvSpPr>
          <p:spPr>
            <a:xfrm>
              <a:off x="2638" y="3104"/>
              <a:ext cx="7440" cy="4368"/>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0" name="Oval 94"/>
            <p:cNvSpPr/>
            <p:nvPr/>
          </p:nvSpPr>
          <p:spPr>
            <a:xfrm>
              <a:off x="2711" y="4786"/>
              <a:ext cx="660" cy="660"/>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1" name="Oval 93"/>
            <p:cNvSpPr/>
            <p:nvPr/>
          </p:nvSpPr>
          <p:spPr>
            <a:xfrm>
              <a:off x="2711" y="3543"/>
              <a:ext cx="660" cy="659"/>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2" name="Oval 92"/>
            <p:cNvSpPr/>
            <p:nvPr/>
          </p:nvSpPr>
          <p:spPr>
            <a:xfrm>
              <a:off x="2711" y="6102"/>
              <a:ext cx="660" cy="660"/>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3" name="Oval 91"/>
            <p:cNvSpPr/>
            <p:nvPr/>
          </p:nvSpPr>
          <p:spPr>
            <a:xfrm>
              <a:off x="6440" y="3470"/>
              <a:ext cx="659" cy="659"/>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4" name="Oval 90"/>
            <p:cNvSpPr/>
            <p:nvPr/>
          </p:nvSpPr>
          <p:spPr>
            <a:xfrm>
              <a:off x="4612" y="5517"/>
              <a:ext cx="659" cy="660"/>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5" name="Oval 89"/>
            <p:cNvSpPr/>
            <p:nvPr/>
          </p:nvSpPr>
          <p:spPr>
            <a:xfrm>
              <a:off x="4612" y="4128"/>
              <a:ext cx="659" cy="659"/>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6" name="Oval 88"/>
            <p:cNvSpPr/>
            <p:nvPr/>
          </p:nvSpPr>
          <p:spPr>
            <a:xfrm>
              <a:off x="6513" y="6102"/>
              <a:ext cx="659" cy="660"/>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7" name="Oval 87"/>
            <p:cNvSpPr/>
            <p:nvPr/>
          </p:nvSpPr>
          <p:spPr>
            <a:xfrm>
              <a:off x="6513" y="4713"/>
              <a:ext cx="659" cy="659"/>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8" name="Oval 86"/>
            <p:cNvSpPr/>
            <p:nvPr/>
          </p:nvSpPr>
          <p:spPr>
            <a:xfrm>
              <a:off x="8487" y="5517"/>
              <a:ext cx="659" cy="660"/>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19" name="Oval 85"/>
            <p:cNvSpPr/>
            <p:nvPr/>
          </p:nvSpPr>
          <p:spPr>
            <a:xfrm>
              <a:off x="8487" y="4055"/>
              <a:ext cx="659" cy="659"/>
            </a:xfrm>
            <a:prstGeom prst="ellipse">
              <a:avLst/>
            </a:prstGeom>
            <a:noFill/>
            <a:ln w="5715">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cxnSp>
          <p:nvCxnSpPr>
            <p:cNvPr id="25620" name="Line 84"/>
            <p:cNvCxnSpPr/>
            <p:nvPr/>
          </p:nvCxnSpPr>
          <p:spPr>
            <a:xfrm>
              <a:off x="3369" y="3908"/>
              <a:ext cx="1243" cy="512"/>
            </a:xfrm>
            <a:prstGeom prst="line">
              <a:avLst/>
            </a:prstGeom>
            <a:noFill/>
            <a:ln w="5715">
              <a:solidFill>
                <a:prstClr val="black"/>
              </a:solidFill>
              <a:miter lim="800000"/>
            </a:ln>
          </p:spPr>
        </p:cxnSp>
        <p:cxnSp>
          <p:nvCxnSpPr>
            <p:cNvPr id="25621" name="Line 83"/>
            <p:cNvCxnSpPr/>
            <p:nvPr/>
          </p:nvCxnSpPr>
          <p:spPr>
            <a:xfrm flipV="1">
              <a:off x="3369" y="4420"/>
              <a:ext cx="1243" cy="731"/>
            </a:xfrm>
            <a:prstGeom prst="line">
              <a:avLst/>
            </a:prstGeom>
            <a:noFill/>
            <a:ln w="5715">
              <a:solidFill>
                <a:prstClr val="black"/>
              </a:solidFill>
              <a:miter lim="800000"/>
            </a:ln>
          </p:spPr>
        </p:cxnSp>
        <p:cxnSp>
          <p:nvCxnSpPr>
            <p:cNvPr id="25622" name="Line 82"/>
            <p:cNvCxnSpPr/>
            <p:nvPr/>
          </p:nvCxnSpPr>
          <p:spPr>
            <a:xfrm>
              <a:off x="3296" y="4055"/>
              <a:ext cx="1316" cy="1901"/>
            </a:xfrm>
            <a:prstGeom prst="line">
              <a:avLst/>
            </a:prstGeom>
            <a:noFill/>
            <a:ln w="5715">
              <a:solidFill>
                <a:prstClr val="black"/>
              </a:solidFill>
              <a:miter lim="800000"/>
            </a:ln>
          </p:spPr>
        </p:cxnSp>
        <p:cxnSp>
          <p:nvCxnSpPr>
            <p:cNvPr id="25623" name="Line 81"/>
            <p:cNvCxnSpPr/>
            <p:nvPr/>
          </p:nvCxnSpPr>
          <p:spPr>
            <a:xfrm flipV="1">
              <a:off x="3369" y="5956"/>
              <a:ext cx="1243" cy="512"/>
            </a:xfrm>
            <a:prstGeom prst="line">
              <a:avLst/>
            </a:prstGeom>
            <a:noFill/>
            <a:ln w="5715">
              <a:solidFill>
                <a:prstClr val="black"/>
              </a:solidFill>
              <a:miter lim="800000"/>
            </a:ln>
          </p:spPr>
        </p:cxnSp>
        <p:cxnSp>
          <p:nvCxnSpPr>
            <p:cNvPr id="25624" name="Line 80"/>
            <p:cNvCxnSpPr/>
            <p:nvPr/>
          </p:nvCxnSpPr>
          <p:spPr>
            <a:xfrm flipV="1">
              <a:off x="5197" y="3835"/>
              <a:ext cx="1243" cy="439"/>
            </a:xfrm>
            <a:prstGeom prst="line">
              <a:avLst/>
            </a:prstGeom>
            <a:noFill/>
            <a:ln w="5715">
              <a:solidFill>
                <a:prstClr val="black"/>
              </a:solidFill>
              <a:miter lim="800000"/>
            </a:ln>
          </p:spPr>
        </p:cxnSp>
        <p:cxnSp>
          <p:nvCxnSpPr>
            <p:cNvPr id="25625" name="Line 79"/>
            <p:cNvCxnSpPr/>
            <p:nvPr/>
          </p:nvCxnSpPr>
          <p:spPr>
            <a:xfrm>
              <a:off x="5197" y="4274"/>
              <a:ext cx="1316" cy="731"/>
            </a:xfrm>
            <a:prstGeom prst="line">
              <a:avLst/>
            </a:prstGeom>
            <a:noFill/>
            <a:ln w="5715">
              <a:solidFill>
                <a:prstClr val="black"/>
              </a:solidFill>
              <a:miter lim="800000"/>
            </a:ln>
          </p:spPr>
        </p:cxnSp>
        <p:cxnSp>
          <p:nvCxnSpPr>
            <p:cNvPr id="25626" name="Line 78"/>
            <p:cNvCxnSpPr/>
            <p:nvPr/>
          </p:nvCxnSpPr>
          <p:spPr>
            <a:xfrm>
              <a:off x="5197" y="4274"/>
              <a:ext cx="1316" cy="2194"/>
            </a:xfrm>
            <a:prstGeom prst="line">
              <a:avLst/>
            </a:prstGeom>
            <a:noFill/>
            <a:ln w="5715">
              <a:solidFill>
                <a:prstClr val="black"/>
              </a:solidFill>
              <a:miter lim="800000"/>
            </a:ln>
          </p:spPr>
        </p:cxnSp>
        <p:cxnSp>
          <p:nvCxnSpPr>
            <p:cNvPr id="25627" name="Line 77"/>
            <p:cNvCxnSpPr/>
            <p:nvPr/>
          </p:nvCxnSpPr>
          <p:spPr>
            <a:xfrm flipV="1">
              <a:off x="5198" y="4064"/>
              <a:ext cx="1389" cy="1608"/>
            </a:xfrm>
            <a:prstGeom prst="line">
              <a:avLst/>
            </a:prstGeom>
            <a:noFill/>
            <a:ln w="5715">
              <a:solidFill>
                <a:prstClr val="black"/>
              </a:solidFill>
              <a:miter lim="800000"/>
            </a:ln>
          </p:spPr>
        </p:cxnSp>
        <p:cxnSp>
          <p:nvCxnSpPr>
            <p:cNvPr id="25628" name="Line 76"/>
            <p:cNvCxnSpPr/>
            <p:nvPr/>
          </p:nvCxnSpPr>
          <p:spPr>
            <a:xfrm flipV="1">
              <a:off x="5197" y="5005"/>
              <a:ext cx="1316" cy="658"/>
            </a:xfrm>
            <a:prstGeom prst="line">
              <a:avLst/>
            </a:prstGeom>
            <a:noFill/>
            <a:ln w="5715">
              <a:solidFill>
                <a:prstClr val="black"/>
              </a:solidFill>
              <a:miter lim="800000"/>
            </a:ln>
          </p:spPr>
        </p:cxnSp>
        <p:cxnSp>
          <p:nvCxnSpPr>
            <p:cNvPr id="25629" name="Line 75"/>
            <p:cNvCxnSpPr/>
            <p:nvPr/>
          </p:nvCxnSpPr>
          <p:spPr>
            <a:xfrm>
              <a:off x="5197" y="5663"/>
              <a:ext cx="1316" cy="805"/>
            </a:xfrm>
            <a:prstGeom prst="line">
              <a:avLst/>
            </a:prstGeom>
            <a:noFill/>
            <a:ln w="5715">
              <a:solidFill>
                <a:prstClr val="black"/>
              </a:solidFill>
              <a:miter lim="800000"/>
            </a:ln>
          </p:spPr>
        </p:cxnSp>
        <p:cxnSp>
          <p:nvCxnSpPr>
            <p:cNvPr id="25630" name="Line 74"/>
            <p:cNvCxnSpPr/>
            <p:nvPr/>
          </p:nvCxnSpPr>
          <p:spPr>
            <a:xfrm>
              <a:off x="7098" y="3762"/>
              <a:ext cx="1389" cy="585"/>
            </a:xfrm>
            <a:prstGeom prst="line">
              <a:avLst/>
            </a:prstGeom>
            <a:noFill/>
            <a:ln w="5715">
              <a:solidFill>
                <a:prstClr val="black"/>
              </a:solidFill>
              <a:miter lim="800000"/>
            </a:ln>
          </p:spPr>
        </p:cxnSp>
        <p:cxnSp>
          <p:nvCxnSpPr>
            <p:cNvPr id="25631" name="Line 73"/>
            <p:cNvCxnSpPr/>
            <p:nvPr/>
          </p:nvCxnSpPr>
          <p:spPr>
            <a:xfrm>
              <a:off x="7098" y="3762"/>
              <a:ext cx="1389" cy="2048"/>
            </a:xfrm>
            <a:prstGeom prst="line">
              <a:avLst/>
            </a:prstGeom>
            <a:noFill/>
            <a:ln w="5715">
              <a:solidFill>
                <a:prstClr val="black"/>
              </a:solidFill>
              <a:miter lim="800000"/>
            </a:ln>
          </p:spPr>
        </p:cxnSp>
        <p:cxnSp>
          <p:nvCxnSpPr>
            <p:cNvPr id="25632" name="Line 72"/>
            <p:cNvCxnSpPr/>
            <p:nvPr/>
          </p:nvCxnSpPr>
          <p:spPr>
            <a:xfrm flipV="1">
              <a:off x="7171" y="4347"/>
              <a:ext cx="1316" cy="658"/>
            </a:xfrm>
            <a:prstGeom prst="line">
              <a:avLst/>
            </a:prstGeom>
            <a:noFill/>
            <a:ln w="5715">
              <a:solidFill>
                <a:prstClr val="black"/>
              </a:solidFill>
              <a:miter lim="800000"/>
            </a:ln>
          </p:spPr>
        </p:cxnSp>
        <p:cxnSp>
          <p:nvCxnSpPr>
            <p:cNvPr id="25633" name="Line 71"/>
            <p:cNvCxnSpPr/>
            <p:nvPr/>
          </p:nvCxnSpPr>
          <p:spPr>
            <a:xfrm>
              <a:off x="7171" y="5005"/>
              <a:ext cx="1316" cy="805"/>
            </a:xfrm>
            <a:prstGeom prst="line">
              <a:avLst/>
            </a:prstGeom>
            <a:noFill/>
            <a:ln w="5715">
              <a:solidFill>
                <a:prstClr val="black"/>
              </a:solidFill>
              <a:miter lim="800000"/>
            </a:ln>
          </p:spPr>
        </p:cxnSp>
        <p:cxnSp>
          <p:nvCxnSpPr>
            <p:cNvPr id="25634" name="Line 70"/>
            <p:cNvCxnSpPr/>
            <p:nvPr/>
          </p:nvCxnSpPr>
          <p:spPr>
            <a:xfrm flipV="1">
              <a:off x="7098" y="4347"/>
              <a:ext cx="1389" cy="1901"/>
            </a:xfrm>
            <a:prstGeom prst="line">
              <a:avLst/>
            </a:prstGeom>
            <a:noFill/>
            <a:ln w="5715">
              <a:solidFill>
                <a:prstClr val="black"/>
              </a:solidFill>
              <a:miter lim="800000"/>
            </a:ln>
          </p:spPr>
        </p:cxnSp>
        <p:cxnSp>
          <p:nvCxnSpPr>
            <p:cNvPr id="25635" name="Line 69"/>
            <p:cNvCxnSpPr/>
            <p:nvPr/>
          </p:nvCxnSpPr>
          <p:spPr>
            <a:xfrm flipV="1">
              <a:off x="7098" y="5810"/>
              <a:ext cx="1389" cy="438"/>
            </a:xfrm>
            <a:prstGeom prst="line">
              <a:avLst/>
            </a:prstGeom>
            <a:noFill/>
            <a:ln w="5715">
              <a:solidFill>
                <a:prstClr val="black"/>
              </a:solidFill>
              <a:miter lim="800000"/>
            </a:ln>
          </p:spPr>
        </p:cxnSp>
        <p:sp>
          <p:nvSpPr>
            <p:cNvPr id="25636" name="Rectangle 68"/>
            <p:cNvSpPr/>
            <p:nvPr/>
          </p:nvSpPr>
          <p:spPr>
            <a:xfrm>
              <a:off x="2638" y="3104"/>
              <a:ext cx="870"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37" name="Rectangle 67"/>
            <p:cNvSpPr/>
            <p:nvPr/>
          </p:nvSpPr>
          <p:spPr>
            <a:xfrm>
              <a:off x="2726" y="3157"/>
              <a:ext cx="541"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供应商</a:t>
              </a:r>
              <a:endParaRPr lang="zh-CN" altLang="en-US">
                <a:solidFill>
                  <a:srgbClr val="000000"/>
                </a:solidFill>
                <a:ea typeface="方正姚体"/>
              </a:endParaRPr>
            </a:p>
          </p:txBody>
        </p:sp>
        <p:sp>
          <p:nvSpPr>
            <p:cNvPr id="25638" name="Rectangle 66"/>
            <p:cNvSpPr/>
            <p:nvPr/>
          </p:nvSpPr>
          <p:spPr>
            <a:xfrm>
              <a:off x="4539" y="3104"/>
              <a:ext cx="632"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39" name="Rectangle 65"/>
            <p:cNvSpPr/>
            <p:nvPr/>
          </p:nvSpPr>
          <p:spPr>
            <a:xfrm>
              <a:off x="4628" y="3157"/>
              <a:ext cx="36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工厂</a:t>
              </a:r>
              <a:endParaRPr lang="zh-CN" altLang="en-US">
                <a:solidFill>
                  <a:srgbClr val="000000"/>
                </a:solidFill>
                <a:ea typeface="方正姚体"/>
              </a:endParaRPr>
            </a:p>
          </p:txBody>
        </p:sp>
        <p:sp>
          <p:nvSpPr>
            <p:cNvPr id="25640" name="Rectangle 64"/>
            <p:cNvSpPr/>
            <p:nvPr/>
          </p:nvSpPr>
          <p:spPr>
            <a:xfrm>
              <a:off x="6367" y="3104"/>
              <a:ext cx="1070"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41" name="Rectangle 63"/>
            <p:cNvSpPr/>
            <p:nvPr/>
          </p:nvSpPr>
          <p:spPr>
            <a:xfrm>
              <a:off x="6456" y="3157"/>
              <a:ext cx="721"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仓储中心</a:t>
              </a:r>
              <a:endParaRPr lang="zh-CN" altLang="en-US">
                <a:solidFill>
                  <a:srgbClr val="000000"/>
                </a:solidFill>
                <a:ea typeface="方正姚体"/>
              </a:endParaRPr>
            </a:p>
          </p:txBody>
        </p:sp>
        <p:sp>
          <p:nvSpPr>
            <p:cNvPr id="25642" name="Rectangle 62"/>
            <p:cNvSpPr/>
            <p:nvPr/>
          </p:nvSpPr>
          <p:spPr>
            <a:xfrm>
              <a:off x="8487" y="3177"/>
              <a:ext cx="965"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43" name="Rectangle 61"/>
            <p:cNvSpPr/>
            <p:nvPr/>
          </p:nvSpPr>
          <p:spPr>
            <a:xfrm>
              <a:off x="8623" y="3134"/>
              <a:ext cx="36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客户</a:t>
              </a:r>
              <a:endParaRPr lang="zh-CN" altLang="en-US">
                <a:solidFill>
                  <a:srgbClr val="000000"/>
                </a:solidFill>
                <a:ea typeface="方正姚体"/>
              </a:endParaRPr>
            </a:p>
          </p:txBody>
        </p:sp>
        <p:sp>
          <p:nvSpPr>
            <p:cNvPr id="25644" name="Rectangle 60"/>
            <p:cNvSpPr/>
            <p:nvPr/>
          </p:nvSpPr>
          <p:spPr>
            <a:xfrm>
              <a:off x="2784" y="3616"/>
              <a:ext cx="488"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45" name="Rectangle 59"/>
            <p:cNvSpPr/>
            <p:nvPr/>
          </p:nvSpPr>
          <p:spPr>
            <a:xfrm>
              <a:off x="2873" y="3680"/>
              <a:ext cx="254" cy="360"/>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S1</a:t>
              </a:r>
              <a:endParaRPr lang="en-US" altLang="zh-CN">
                <a:solidFill>
                  <a:srgbClr val="000000"/>
                </a:solidFill>
                <a:ea typeface="方正姚体"/>
              </a:endParaRPr>
            </a:p>
          </p:txBody>
        </p:sp>
        <p:sp>
          <p:nvSpPr>
            <p:cNvPr id="25646" name="Rectangle 58"/>
            <p:cNvSpPr/>
            <p:nvPr/>
          </p:nvSpPr>
          <p:spPr>
            <a:xfrm>
              <a:off x="2784" y="4859"/>
              <a:ext cx="488"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47" name="Rectangle 57"/>
            <p:cNvSpPr/>
            <p:nvPr/>
          </p:nvSpPr>
          <p:spPr>
            <a:xfrm>
              <a:off x="2873" y="4923"/>
              <a:ext cx="254" cy="521"/>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S2</a:t>
              </a:r>
              <a:endParaRPr lang="en-US" altLang="zh-CN">
                <a:solidFill>
                  <a:srgbClr val="000000"/>
                </a:solidFill>
                <a:ea typeface="方正姚体"/>
              </a:endParaRPr>
            </a:p>
          </p:txBody>
        </p:sp>
        <p:sp>
          <p:nvSpPr>
            <p:cNvPr id="25648" name="Rectangle 56"/>
            <p:cNvSpPr/>
            <p:nvPr/>
          </p:nvSpPr>
          <p:spPr>
            <a:xfrm>
              <a:off x="2784" y="6175"/>
              <a:ext cx="488" cy="441"/>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49" name="Rectangle 55"/>
            <p:cNvSpPr/>
            <p:nvPr/>
          </p:nvSpPr>
          <p:spPr>
            <a:xfrm>
              <a:off x="2873" y="6239"/>
              <a:ext cx="254" cy="297"/>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S3</a:t>
              </a:r>
              <a:endParaRPr lang="en-US" altLang="zh-CN">
                <a:solidFill>
                  <a:srgbClr val="000000"/>
                </a:solidFill>
                <a:ea typeface="方正姚体"/>
              </a:endParaRPr>
            </a:p>
          </p:txBody>
        </p:sp>
        <p:sp>
          <p:nvSpPr>
            <p:cNvPr id="25650" name="Rectangle 54"/>
            <p:cNvSpPr/>
            <p:nvPr/>
          </p:nvSpPr>
          <p:spPr>
            <a:xfrm>
              <a:off x="4758" y="4201"/>
              <a:ext cx="488"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51" name="Rectangle 53"/>
            <p:cNvSpPr/>
            <p:nvPr/>
          </p:nvSpPr>
          <p:spPr>
            <a:xfrm>
              <a:off x="4846" y="4265"/>
              <a:ext cx="312" cy="399"/>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P1</a:t>
              </a:r>
              <a:endParaRPr lang="en-US" altLang="zh-CN">
                <a:solidFill>
                  <a:srgbClr val="000000"/>
                </a:solidFill>
                <a:ea typeface="方正姚体"/>
              </a:endParaRPr>
            </a:p>
          </p:txBody>
        </p:sp>
        <p:sp>
          <p:nvSpPr>
            <p:cNvPr id="25652" name="Rectangle 52"/>
            <p:cNvSpPr/>
            <p:nvPr/>
          </p:nvSpPr>
          <p:spPr>
            <a:xfrm>
              <a:off x="4685" y="5590"/>
              <a:ext cx="487" cy="441"/>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53" name="Rectangle 51"/>
            <p:cNvSpPr/>
            <p:nvPr/>
          </p:nvSpPr>
          <p:spPr>
            <a:xfrm>
              <a:off x="4773" y="5654"/>
              <a:ext cx="385" cy="414"/>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P2</a:t>
              </a:r>
              <a:endParaRPr lang="en-US" altLang="zh-CN">
                <a:solidFill>
                  <a:srgbClr val="000000"/>
                </a:solidFill>
                <a:ea typeface="方正姚体"/>
              </a:endParaRPr>
            </a:p>
          </p:txBody>
        </p:sp>
        <p:sp>
          <p:nvSpPr>
            <p:cNvPr id="25654" name="Rectangle 50"/>
            <p:cNvSpPr/>
            <p:nvPr/>
          </p:nvSpPr>
          <p:spPr>
            <a:xfrm>
              <a:off x="6513" y="3543"/>
              <a:ext cx="600"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55" name="Rectangle 49"/>
            <p:cNvSpPr/>
            <p:nvPr/>
          </p:nvSpPr>
          <p:spPr>
            <a:xfrm>
              <a:off x="6601" y="3607"/>
              <a:ext cx="347" cy="433"/>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W1</a:t>
              </a:r>
              <a:endParaRPr lang="en-US" altLang="zh-CN">
                <a:solidFill>
                  <a:srgbClr val="000000"/>
                </a:solidFill>
                <a:ea typeface="方正姚体"/>
              </a:endParaRPr>
            </a:p>
          </p:txBody>
        </p:sp>
        <p:sp>
          <p:nvSpPr>
            <p:cNvPr id="25656" name="Rectangle 48"/>
            <p:cNvSpPr/>
            <p:nvPr/>
          </p:nvSpPr>
          <p:spPr>
            <a:xfrm>
              <a:off x="6586" y="4786"/>
              <a:ext cx="600"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57" name="Rectangle 47"/>
            <p:cNvSpPr/>
            <p:nvPr/>
          </p:nvSpPr>
          <p:spPr>
            <a:xfrm>
              <a:off x="6674" y="4850"/>
              <a:ext cx="347" cy="438"/>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W2</a:t>
              </a:r>
              <a:endParaRPr lang="en-US" altLang="zh-CN">
                <a:solidFill>
                  <a:srgbClr val="000000"/>
                </a:solidFill>
                <a:ea typeface="方正姚体"/>
              </a:endParaRPr>
            </a:p>
          </p:txBody>
        </p:sp>
        <p:sp>
          <p:nvSpPr>
            <p:cNvPr id="25658" name="Rectangle 46"/>
            <p:cNvSpPr/>
            <p:nvPr/>
          </p:nvSpPr>
          <p:spPr>
            <a:xfrm>
              <a:off x="6586" y="6175"/>
              <a:ext cx="600" cy="441"/>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59" name="Rectangle 45"/>
            <p:cNvSpPr/>
            <p:nvPr/>
          </p:nvSpPr>
          <p:spPr>
            <a:xfrm>
              <a:off x="6674" y="6239"/>
              <a:ext cx="347" cy="453"/>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W3</a:t>
              </a:r>
              <a:endParaRPr lang="en-US" altLang="zh-CN">
                <a:solidFill>
                  <a:srgbClr val="000000"/>
                </a:solidFill>
                <a:ea typeface="方正姚体"/>
              </a:endParaRPr>
            </a:p>
          </p:txBody>
        </p:sp>
        <p:sp>
          <p:nvSpPr>
            <p:cNvPr id="25660" name="Rectangle 44"/>
            <p:cNvSpPr/>
            <p:nvPr/>
          </p:nvSpPr>
          <p:spPr>
            <a:xfrm>
              <a:off x="8560" y="4128"/>
              <a:ext cx="519" cy="44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61" name="Rectangle 43"/>
            <p:cNvSpPr/>
            <p:nvPr/>
          </p:nvSpPr>
          <p:spPr>
            <a:xfrm>
              <a:off x="8648" y="4192"/>
              <a:ext cx="281" cy="472"/>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C1</a:t>
              </a:r>
              <a:endParaRPr lang="en-US" altLang="zh-CN">
                <a:solidFill>
                  <a:srgbClr val="000000"/>
                </a:solidFill>
                <a:ea typeface="方正姚体"/>
              </a:endParaRPr>
            </a:p>
          </p:txBody>
        </p:sp>
        <p:sp>
          <p:nvSpPr>
            <p:cNvPr id="25662" name="Rectangle 42"/>
            <p:cNvSpPr/>
            <p:nvPr/>
          </p:nvSpPr>
          <p:spPr>
            <a:xfrm>
              <a:off x="8560" y="5663"/>
              <a:ext cx="519" cy="441"/>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63" name="Rectangle 41"/>
            <p:cNvSpPr/>
            <p:nvPr/>
          </p:nvSpPr>
          <p:spPr>
            <a:xfrm>
              <a:off x="8648" y="5727"/>
              <a:ext cx="281" cy="497"/>
            </a:xfrm>
            <a:prstGeom prst="rect">
              <a:avLst/>
            </a:prstGeom>
            <a:noFill/>
            <a:ln>
              <a:noFill/>
              <a:miter lim="800000"/>
            </a:ln>
          </p:spPr>
          <p:txBody>
            <a:bodyPr wrap="none"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200">
                  <a:solidFill>
                    <a:srgbClr val="000000"/>
                  </a:solidFill>
                  <a:latin typeface="Times New Roman" pitchFamily="18" charset="0"/>
                  <a:ea typeface="方正姚体"/>
                </a:rPr>
                <a:t>C2</a:t>
              </a:r>
              <a:endParaRPr lang="en-US" altLang="zh-CN">
                <a:solidFill>
                  <a:srgbClr val="000000"/>
                </a:solidFill>
                <a:ea typeface="方正姚体"/>
              </a:endParaRPr>
            </a:p>
          </p:txBody>
        </p:sp>
        <p:sp>
          <p:nvSpPr>
            <p:cNvPr id="25664" name="Rectangle 40"/>
            <p:cNvSpPr/>
            <p:nvPr/>
          </p:nvSpPr>
          <p:spPr>
            <a:xfrm>
              <a:off x="3442" y="3616"/>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65" name="Rectangle 39"/>
            <p:cNvSpPr/>
            <p:nvPr/>
          </p:nvSpPr>
          <p:spPr>
            <a:xfrm>
              <a:off x="3531" y="367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3</a:t>
              </a:r>
              <a:endParaRPr lang="en-US" altLang="zh-CN">
                <a:solidFill>
                  <a:srgbClr val="000000"/>
                </a:solidFill>
                <a:ea typeface="方正姚体"/>
              </a:endParaRPr>
            </a:p>
          </p:txBody>
        </p:sp>
        <p:sp>
          <p:nvSpPr>
            <p:cNvPr id="25666" name="Rectangle 38"/>
            <p:cNvSpPr/>
            <p:nvPr/>
          </p:nvSpPr>
          <p:spPr>
            <a:xfrm>
              <a:off x="3223" y="4128"/>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67" name="Rectangle 37"/>
            <p:cNvSpPr/>
            <p:nvPr/>
          </p:nvSpPr>
          <p:spPr>
            <a:xfrm>
              <a:off x="3311" y="418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4</a:t>
              </a:r>
              <a:endParaRPr lang="en-US" altLang="zh-CN">
                <a:solidFill>
                  <a:srgbClr val="000000"/>
                </a:solidFill>
                <a:ea typeface="方正姚体"/>
              </a:endParaRPr>
            </a:p>
          </p:txBody>
        </p:sp>
        <p:sp>
          <p:nvSpPr>
            <p:cNvPr id="25668" name="Rectangle 36"/>
            <p:cNvSpPr/>
            <p:nvPr/>
          </p:nvSpPr>
          <p:spPr>
            <a:xfrm>
              <a:off x="3369" y="4713"/>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69" name="Rectangle 35"/>
            <p:cNvSpPr/>
            <p:nvPr/>
          </p:nvSpPr>
          <p:spPr>
            <a:xfrm>
              <a:off x="3458" y="4769"/>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6</a:t>
              </a:r>
              <a:endParaRPr lang="en-US" altLang="zh-CN">
                <a:solidFill>
                  <a:srgbClr val="000000"/>
                </a:solidFill>
                <a:ea typeface="方正姚体"/>
              </a:endParaRPr>
            </a:p>
          </p:txBody>
        </p:sp>
        <p:sp>
          <p:nvSpPr>
            <p:cNvPr id="25670" name="Rectangle 34"/>
            <p:cNvSpPr/>
            <p:nvPr/>
          </p:nvSpPr>
          <p:spPr>
            <a:xfrm>
              <a:off x="3296" y="5956"/>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71" name="Rectangle 33"/>
            <p:cNvSpPr/>
            <p:nvPr/>
          </p:nvSpPr>
          <p:spPr>
            <a:xfrm>
              <a:off x="3383" y="6012"/>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8</a:t>
              </a:r>
              <a:endParaRPr lang="en-US" altLang="zh-CN">
                <a:solidFill>
                  <a:srgbClr val="000000"/>
                </a:solidFill>
                <a:ea typeface="方正姚体"/>
              </a:endParaRPr>
            </a:p>
          </p:txBody>
        </p:sp>
        <p:cxnSp>
          <p:nvCxnSpPr>
            <p:cNvPr id="25672" name="Line 32"/>
            <p:cNvCxnSpPr/>
            <p:nvPr/>
          </p:nvCxnSpPr>
          <p:spPr>
            <a:xfrm flipV="1">
              <a:off x="3369" y="4420"/>
              <a:ext cx="1243" cy="2048"/>
            </a:xfrm>
            <a:prstGeom prst="line">
              <a:avLst/>
            </a:prstGeom>
            <a:noFill/>
            <a:ln w="5715">
              <a:solidFill>
                <a:prstClr val="black"/>
              </a:solidFill>
              <a:miter lim="800000"/>
            </a:ln>
          </p:spPr>
        </p:cxnSp>
        <p:cxnSp>
          <p:nvCxnSpPr>
            <p:cNvPr id="25673" name="Line 31"/>
            <p:cNvCxnSpPr/>
            <p:nvPr/>
          </p:nvCxnSpPr>
          <p:spPr>
            <a:xfrm>
              <a:off x="3369" y="5151"/>
              <a:ext cx="1243" cy="805"/>
            </a:xfrm>
            <a:prstGeom prst="line">
              <a:avLst/>
            </a:prstGeom>
            <a:noFill/>
            <a:ln w="5715">
              <a:solidFill>
                <a:prstClr val="black"/>
              </a:solidFill>
              <a:miter lim="800000"/>
            </a:ln>
          </p:spPr>
        </p:cxnSp>
        <p:sp>
          <p:nvSpPr>
            <p:cNvPr id="25674" name="Rectangle 30"/>
            <p:cNvSpPr/>
            <p:nvPr/>
          </p:nvSpPr>
          <p:spPr>
            <a:xfrm>
              <a:off x="3515" y="6395"/>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75" name="Rectangle 29"/>
            <p:cNvSpPr/>
            <p:nvPr/>
          </p:nvSpPr>
          <p:spPr>
            <a:xfrm>
              <a:off x="3898" y="622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5</a:t>
              </a:r>
              <a:endParaRPr lang="en-US" altLang="zh-CN">
                <a:solidFill>
                  <a:srgbClr val="000000"/>
                </a:solidFill>
                <a:ea typeface="方正姚体"/>
              </a:endParaRPr>
            </a:p>
          </p:txBody>
        </p:sp>
        <p:sp>
          <p:nvSpPr>
            <p:cNvPr id="25676" name="Rectangle 28"/>
            <p:cNvSpPr/>
            <p:nvPr/>
          </p:nvSpPr>
          <p:spPr>
            <a:xfrm>
              <a:off x="3369" y="5298"/>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77" name="Rectangle 27"/>
            <p:cNvSpPr/>
            <p:nvPr/>
          </p:nvSpPr>
          <p:spPr>
            <a:xfrm>
              <a:off x="3688" y="5132"/>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2</a:t>
              </a:r>
              <a:endParaRPr lang="en-US" altLang="zh-CN">
                <a:solidFill>
                  <a:srgbClr val="000000"/>
                </a:solidFill>
                <a:ea typeface="方正姚体"/>
              </a:endParaRPr>
            </a:p>
          </p:txBody>
        </p:sp>
        <p:sp>
          <p:nvSpPr>
            <p:cNvPr id="25678" name="Rectangle 26"/>
            <p:cNvSpPr/>
            <p:nvPr/>
          </p:nvSpPr>
          <p:spPr>
            <a:xfrm>
              <a:off x="5270" y="3835"/>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79" name="Rectangle 25"/>
            <p:cNvSpPr/>
            <p:nvPr/>
          </p:nvSpPr>
          <p:spPr>
            <a:xfrm>
              <a:off x="5358" y="3892"/>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3</a:t>
              </a:r>
              <a:endParaRPr lang="en-US" altLang="zh-CN">
                <a:solidFill>
                  <a:srgbClr val="000000"/>
                </a:solidFill>
                <a:ea typeface="方正姚体"/>
              </a:endParaRPr>
            </a:p>
          </p:txBody>
        </p:sp>
        <p:sp>
          <p:nvSpPr>
            <p:cNvPr id="25680" name="Rectangle 24"/>
            <p:cNvSpPr/>
            <p:nvPr/>
          </p:nvSpPr>
          <p:spPr>
            <a:xfrm>
              <a:off x="5197" y="4640"/>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81" name="Rectangle 23"/>
            <p:cNvSpPr/>
            <p:nvPr/>
          </p:nvSpPr>
          <p:spPr>
            <a:xfrm>
              <a:off x="5368" y="466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1</a:t>
              </a:r>
              <a:endParaRPr lang="en-US" altLang="zh-CN">
                <a:solidFill>
                  <a:srgbClr val="000000"/>
                </a:solidFill>
                <a:ea typeface="方正姚体"/>
              </a:endParaRPr>
            </a:p>
          </p:txBody>
        </p:sp>
        <p:sp>
          <p:nvSpPr>
            <p:cNvPr id="25682" name="Rectangle 22"/>
            <p:cNvSpPr/>
            <p:nvPr/>
          </p:nvSpPr>
          <p:spPr>
            <a:xfrm>
              <a:off x="5489" y="4201"/>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83" name="Rectangle 21"/>
            <p:cNvSpPr/>
            <p:nvPr/>
          </p:nvSpPr>
          <p:spPr>
            <a:xfrm>
              <a:off x="5578" y="4259"/>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4</a:t>
              </a:r>
              <a:endParaRPr lang="en-US" altLang="zh-CN">
                <a:solidFill>
                  <a:srgbClr val="000000"/>
                </a:solidFill>
                <a:ea typeface="方正姚体"/>
              </a:endParaRPr>
            </a:p>
          </p:txBody>
        </p:sp>
        <p:sp>
          <p:nvSpPr>
            <p:cNvPr id="25684" name="Rectangle 20"/>
            <p:cNvSpPr/>
            <p:nvPr/>
          </p:nvSpPr>
          <p:spPr>
            <a:xfrm>
              <a:off x="5197" y="5151"/>
              <a:ext cx="263" cy="295"/>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85" name="Rectangle 19"/>
            <p:cNvSpPr/>
            <p:nvPr/>
          </p:nvSpPr>
          <p:spPr>
            <a:xfrm>
              <a:off x="5286" y="5209"/>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5</a:t>
              </a:r>
              <a:endParaRPr lang="en-US" altLang="zh-CN">
                <a:solidFill>
                  <a:srgbClr val="000000"/>
                </a:solidFill>
                <a:ea typeface="方正姚体"/>
              </a:endParaRPr>
            </a:p>
          </p:txBody>
        </p:sp>
        <p:sp>
          <p:nvSpPr>
            <p:cNvPr id="25686" name="Rectangle 18"/>
            <p:cNvSpPr/>
            <p:nvPr/>
          </p:nvSpPr>
          <p:spPr>
            <a:xfrm>
              <a:off x="5416" y="5517"/>
              <a:ext cx="264"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87" name="Rectangle 17"/>
            <p:cNvSpPr/>
            <p:nvPr/>
          </p:nvSpPr>
          <p:spPr>
            <a:xfrm>
              <a:off x="5578" y="544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2</a:t>
              </a:r>
              <a:endParaRPr lang="en-US" altLang="zh-CN">
                <a:solidFill>
                  <a:srgbClr val="000000"/>
                </a:solidFill>
                <a:ea typeface="方正姚体"/>
              </a:endParaRPr>
            </a:p>
          </p:txBody>
        </p:sp>
        <p:sp>
          <p:nvSpPr>
            <p:cNvPr id="25688" name="Rectangle 16"/>
            <p:cNvSpPr/>
            <p:nvPr/>
          </p:nvSpPr>
          <p:spPr>
            <a:xfrm>
              <a:off x="5270" y="5810"/>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89" name="Rectangle 15"/>
            <p:cNvSpPr/>
            <p:nvPr/>
          </p:nvSpPr>
          <p:spPr>
            <a:xfrm>
              <a:off x="5473" y="5912"/>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4</a:t>
              </a:r>
              <a:endParaRPr lang="en-US" altLang="zh-CN">
                <a:solidFill>
                  <a:srgbClr val="000000"/>
                </a:solidFill>
                <a:ea typeface="方正姚体"/>
              </a:endParaRPr>
            </a:p>
          </p:txBody>
        </p:sp>
        <p:sp>
          <p:nvSpPr>
            <p:cNvPr id="25690" name="Rectangle 14"/>
            <p:cNvSpPr/>
            <p:nvPr/>
          </p:nvSpPr>
          <p:spPr>
            <a:xfrm>
              <a:off x="7244" y="3543"/>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91" name="Rectangle 13"/>
            <p:cNvSpPr/>
            <p:nvPr/>
          </p:nvSpPr>
          <p:spPr>
            <a:xfrm>
              <a:off x="7333" y="3599"/>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6</a:t>
              </a:r>
              <a:endParaRPr lang="en-US" altLang="zh-CN">
                <a:solidFill>
                  <a:srgbClr val="000000"/>
                </a:solidFill>
                <a:ea typeface="方正姚体"/>
              </a:endParaRPr>
            </a:p>
          </p:txBody>
        </p:sp>
        <p:sp>
          <p:nvSpPr>
            <p:cNvPr id="25692" name="Rectangle 12"/>
            <p:cNvSpPr/>
            <p:nvPr/>
          </p:nvSpPr>
          <p:spPr>
            <a:xfrm>
              <a:off x="7025" y="4055"/>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93" name="Rectangle 11"/>
            <p:cNvSpPr/>
            <p:nvPr/>
          </p:nvSpPr>
          <p:spPr>
            <a:xfrm>
              <a:off x="7258" y="4197"/>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3</a:t>
              </a:r>
              <a:endParaRPr lang="en-US" altLang="zh-CN">
                <a:solidFill>
                  <a:srgbClr val="000000"/>
                </a:solidFill>
                <a:ea typeface="方正姚体"/>
              </a:endParaRPr>
            </a:p>
          </p:txBody>
        </p:sp>
        <p:sp>
          <p:nvSpPr>
            <p:cNvPr id="25694" name="Rectangle 10"/>
            <p:cNvSpPr/>
            <p:nvPr/>
          </p:nvSpPr>
          <p:spPr>
            <a:xfrm>
              <a:off x="7244" y="4640"/>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95" name="Rectangle 9"/>
            <p:cNvSpPr/>
            <p:nvPr/>
          </p:nvSpPr>
          <p:spPr>
            <a:xfrm>
              <a:off x="7258" y="4664"/>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4</a:t>
              </a:r>
              <a:endParaRPr lang="en-US" altLang="zh-CN">
                <a:solidFill>
                  <a:srgbClr val="000000"/>
                </a:solidFill>
                <a:ea typeface="方正姚体"/>
              </a:endParaRPr>
            </a:p>
          </p:txBody>
        </p:sp>
        <p:sp>
          <p:nvSpPr>
            <p:cNvPr id="25696" name="Rectangle 8"/>
            <p:cNvSpPr/>
            <p:nvPr/>
          </p:nvSpPr>
          <p:spPr>
            <a:xfrm>
              <a:off x="7171" y="5151"/>
              <a:ext cx="263" cy="295"/>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97" name="Rectangle 7"/>
            <p:cNvSpPr/>
            <p:nvPr/>
          </p:nvSpPr>
          <p:spPr>
            <a:xfrm>
              <a:off x="7258" y="5209"/>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8</a:t>
              </a:r>
              <a:endParaRPr lang="en-US" altLang="zh-CN">
                <a:solidFill>
                  <a:srgbClr val="000000"/>
                </a:solidFill>
                <a:ea typeface="方正姚体"/>
              </a:endParaRPr>
            </a:p>
          </p:txBody>
        </p:sp>
        <p:sp>
          <p:nvSpPr>
            <p:cNvPr id="25698" name="Rectangle 6"/>
            <p:cNvSpPr/>
            <p:nvPr/>
          </p:nvSpPr>
          <p:spPr>
            <a:xfrm>
              <a:off x="7025" y="5736"/>
              <a:ext cx="348" cy="295"/>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699" name="Rectangle 5"/>
            <p:cNvSpPr/>
            <p:nvPr/>
          </p:nvSpPr>
          <p:spPr>
            <a:xfrm>
              <a:off x="7048" y="5757"/>
              <a:ext cx="18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10</a:t>
              </a:r>
              <a:endParaRPr lang="en-US" altLang="zh-CN">
                <a:solidFill>
                  <a:srgbClr val="000000"/>
                </a:solidFill>
                <a:ea typeface="方正姚体"/>
              </a:endParaRPr>
            </a:p>
          </p:txBody>
        </p:sp>
        <p:sp>
          <p:nvSpPr>
            <p:cNvPr id="25700" name="Rectangle 4"/>
            <p:cNvSpPr/>
            <p:nvPr/>
          </p:nvSpPr>
          <p:spPr>
            <a:xfrm>
              <a:off x="7317" y="6248"/>
              <a:ext cx="263" cy="294"/>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5701" name="Rectangle 3"/>
            <p:cNvSpPr/>
            <p:nvPr/>
          </p:nvSpPr>
          <p:spPr>
            <a:xfrm>
              <a:off x="7573" y="6067"/>
              <a:ext cx="90" cy="216"/>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900">
                  <a:solidFill>
                    <a:srgbClr val="000000"/>
                  </a:solidFill>
                  <a:latin typeface="Times New Roman" pitchFamily="18" charset="0"/>
                  <a:ea typeface="方正姚体"/>
                </a:rPr>
                <a:t>3</a:t>
              </a:r>
              <a:endParaRPr lang="en-US" altLang="zh-CN">
                <a:solidFill>
                  <a:srgbClr val="000000"/>
                </a:solidFill>
                <a:ea typeface="方正姚体"/>
              </a:endParaRPr>
            </a:p>
          </p:txBody>
        </p:sp>
        <p:sp>
          <p:nvSpPr>
            <p:cNvPr id="25702" name="Text Box 2"/>
            <p:cNvSpPr/>
            <p:nvPr/>
          </p:nvSpPr>
          <p:spPr>
            <a:xfrm>
              <a:off x="3794" y="6926"/>
              <a:ext cx="4621" cy="546"/>
            </a:xfrm>
            <a:prstGeom prst="rect">
              <a:avLst/>
            </a:prstGeom>
            <a:solidFill>
              <a:srgbClr val="FFFFFF"/>
            </a:solid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lgn="ctr"/>
              <a:endParaRPr lang="zh-CN" altLang="en-US">
                <a:solidFill>
                  <a:srgbClr val="000000"/>
                </a:solidFill>
                <a:ea typeface="方正姚体"/>
              </a:endParaRPr>
            </a:p>
          </p:txBody>
        </p:sp>
      </p:grpSp>
      <p:sp>
        <p:nvSpPr>
          <p:cNvPr id="25608" name="矩形 102"/>
          <p:cNvSpPr/>
          <p:nvPr/>
        </p:nvSpPr>
        <p:spPr>
          <a:xfrm>
            <a:off x="916289" y="4149725"/>
            <a:ext cx="3920522" cy="366126"/>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lgn="ctr"/>
            <a:r>
              <a:rPr lang="zh-CN" altLang="en-US">
                <a:solidFill>
                  <a:srgbClr val="000000"/>
                </a:solidFill>
                <a:latin typeface="Times New Roman" pitchFamily="18" charset="0"/>
                <a:ea typeface="方正姚体"/>
              </a:rPr>
              <a:t>图</a:t>
            </a:r>
            <a:r>
              <a:rPr lang="en-US" altLang="zh-CN">
                <a:solidFill>
                  <a:srgbClr val="000000"/>
                </a:solidFill>
                <a:latin typeface="Times New Roman" pitchFamily="18" charset="0"/>
                <a:ea typeface="方正姚体"/>
              </a:rPr>
              <a:t>9-6</a:t>
            </a:r>
            <a:r>
              <a:rPr lang="zh-CN" altLang="en-US">
                <a:solidFill>
                  <a:srgbClr val="000000"/>
                </a:solidFill>
                <a:latin typeface="Times New Roman" pitchFamily="18" charset="0"/>
                <a:ea typeface="方正姚体"/>
              </a:rPr>
              <a:t>供应链环境下的多工厂生产系统</a:t>
            </a:r>
            <a:endParaRPr lang="zh-CN" altLang="en-US" sz="4000">
              <a:solidFill>
                <a:srgbClr val="000000"/>
              </a:solidFill>
              <a:ea typeface="方正姚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6627" name="灯片编号占位符 4"/>
          <p:cNvSpPr txBox="1">
            <a:spLocks noGrp="1"/>
          </p:cNvSpPr>
          <p:nvPr>
            <p:ph type="sldNum" idx="4294967295"/>
          </p:nvPr>
        </p:nvSpPr>
        <p:spPr>
          <a:xfrm>
            <a:off x="6553200" y="6356350"/>
            <a:ext cx="2133600" cy="365125"/>
          </a:xfrm>
          <a:prstGeom prst="rect">
            <a:avLst/>
          </a:prstGeom>
          <a:noFill/>
        </p:spPr>
        <p:txBody>
          <a:bodyPr rtlCol="0"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11EBA47-DBB5-4AED-8226-17F402898B52}" type="slidenum">
              <a:rPr lang="zh-CN" altLang="en-US" sz="1200">
                <a:solidFill>
                  <a:srgbClr val="000000"/>
                </a:solidFill>
                <a:latin typeface="Calibri" pitchFamily="34" charset="0"/>
                <a:ea typeface="方正姚体"/>
              </a:rPr>
              <a:t>18</a:t>
            </a:fld>
            <a:endParaRPr lang="en-US" altLang="zh-CN" sz="1200">
              <a:solidFill>
                <a:srgbClr val="000000"/>
              </a:solidFill>
              <a:latin typeface="Calibri" pitchFamily="34" charset="0"/>
              <a:ea typeface="方正姚体"/>
            </a:endParaRPr>
          </a:p>
        </p:txBody>
      </p:sp>
      <p:sp>
        <p:nvSpPr>
          <p:cNvPr id="26628" name="标题 1"/>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200">
                <a:solidFill>
                  <a:srgbClr val="000000"/>
                </a:solidFill>
                <a:latin typeface="华文行楷" pitchFamily="2" charset="-122"/>
                <a:ea typeface="方正姚体"/>
              </a:rPr>
              <a:t>供应链下多工厂生产计划优化模型（续）</a:t>
            </a:r>
          </a:p>
        </p:txBody>
      </p:sp>
      <p:sp>
        <p:nvSpPr>
          <p:cNvPr id="26629" name="Rectangle 43"/>
          <p:cNvSpPr/>
          <p:nvPr/>
        </p:nvSpPr>
        <p:spPr>
          <a:xfrm>
            <a:off x="0" y="-183063"/>
            <a:ext cx="183063" cy="366126"/>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grpSp>
        <p:nvGrpSpPr>
          <p:cNvPr id="26630" name="Group 1"/>
          <p:cNvGrpSpPr/>
          <p:nvPr/>
        </p:nvGrpSpPr>
        <p:grpSpPr>
          <a:xfrm>
            <a:off x="2124075" y="1989138"/>
            <a:ext cx="4919662" cy="2879725"/>
            <a:chOff x="1776" y="3156"/>
            <a:chExt cx="8550" cy="4579"/>
          </a:xfrm>
        </p:grpSpPr>
        <p:sp>
          <p:nvSpPr>
            <p:cNvPr id="26632" name="Oval 42"/>
            <p:cNvSpPr/>
            <p:nvPr/>
          </p:nvSpPr>
          <p:spPr>
            <a:xfrm>
              <a:off x="6519" y="3554"/>
              <a:ext cx="834" cy="834"/>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cxnSp>
          <p:nvCxnSpPr>
            <p:cNvPr id="26633" name="Line 41"/>
            <p:cNvCxnSpPr/>
            <p:nvPr/>
          </p:nvCxnSpPr>
          <p:spPr>
            <a:xfrm>
              <a:off x="2632" y="5677"/>
              <a:ext cx="1573" cy="1018"/>
            </a:xfrm>
            <a:prstGeom prst="line">
              <a:avLst/>
            </a:prstGeom>
            <a:noFill/>
            <a:ln w="38100">
              <a:solidFill>
                <a:srgbClr val="0000FF"/>
              </a:solidFill>
              <a:miter lim="800000"/>
            </a:ln>
          </p:spPr>
        </p:cxnSp>
        <p:cxnSp>
          <p:nvCxnSpPr>
            <p:cNvPr id="26634" name="Line 40"/>
            <p:cNvCxnSpPr/>
            <p:nvPr/>
          </p:nvCxnSpPr>
          <p:spPr>
            <a:xfrm>
              <a:off x="2607" y="4027"/>
              <a:ext cx="1620" cy="2652"/>
            </a:xfrm>
            <a:prstGeom prst="line">
              <a:avLst/>
            </a:prstGeom>
            <a:noFill/>
            <a:ln w="38100">
              <a:solidFill>
                <a:srgbClr val="0000FF"/>
              </a:solidFill>
              <a:miter lim="800000"/>
            </a:ln>
          </p:spPr>
        </p:cxnSp>
        <p:sp>
          <p:nvSpPr>
            <p:cNvPr id="26635" name="Oval 39"/>
            <p:cNvSpPr/>
            <p:nvPr/>
          </p:nvSpPr>
          <p:spPr>
            <a:xfrm>
              <a:off x="1800" y="5219"/>
              <a:ext cx="834"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36" name="Oval 38"/>
            <p:cNvSpPr/>
            <p:nvPr/>
          </p:nvSpPr>
          <p:spPr>
            <a:xfrm>
              <a:off x="1800" y="3646"/>
              <a:ext cx="834"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37" name="Oval 37"/>
            <p:cNvSpPr/>
            <p:nvPr/>
          </p:nvSpPr>
          <p:spPr>
            <a:xfrm>
              <a:off x="4205" y="6145"/>
              <a:ext cx="835" cy="834"/>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38" name="Oval 36"/>
            <p:cNvSpPr/>
            <p:nvPr/>
          </p:nvSpPr>
          <p:spPr>
            <a:xfrm>
              <a:off x="4205" y="4387"/>
              <a:ext cx="835" cy="834"/>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39" name="Oval 35"/>
            <p:cNvSpPr/>
            <p:nvPr/>
          </p:nvSpPr>
          <p:spPr>
            <a:xfrm>
              <a:off x="6611" y="6885"/>
              <a:ext cx="835"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40" name="Oval 34"/>
            <p:cNvSpPr/>
            <p:nvPr/>
          </p:nvSpPr>
          <p:spPr>
            <a:xfrm>
              <a:off x="6611" y="5127"/>
              <a:ext cx="835"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41" name="Oval 33"/>
            <p:cNvSpPr/>
            <p:nvPr/>
          </p:nvSpPr>
          <p:spPr>
            <a:xfrm>
              <a:off x="9109" y="6145"/>
              <a:ext cx="835" cy="834"/>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42" name="Oval 32"/>
            <p:cNvSpPr/>
            <p:nvPr/>
          </p:nvSpPr>
          <p:spPr>
            <a:xfrm>
              <a:off x="9109" y="4294"/>
              <a:ext cx="835"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cxnSp>
          <p:nvCxnSpPr>
            <p:cNvPr id="26643" name="Line 31"/>
            <p:cNvCxnSpPr/>
            <p:nvPr/>
          </p:nvCxnSpPr>
          <p:spPr>
            <a:xfrm>
              <a:off x="2632" y="4014"/>
              <a:ext cx="1573" cy="648"/>
            </a:xfrm>
            <a:prstGeom prst="line">
              <a:avLst/>
            </a:prstGeom>
            <a:noFill/>
            <a:ln w="38100">
              <a:solidFill>
                <a:srgbClr val="0000FF"/>
              </a:solidFill>
              <a:miter lim="800000"/>
            </a:ln>
          </p:spPr>
        </p:cxnSp>
        <p:cxnSp>
          <p:nvCxnSpPr>
            <p:cNvPr id="26644" name="Line 30"/>
            <p:cNvCxnSpPr/>
            <p:nvPr/>
          </p:nvCxnSpPr>
          <p:spPr>
            <a:xfrm flipV="1">
              <a:off x="2632" y="6700"/>
              <a:ext cx="1573" cy="648"/>
            </a:xfrm>
            <a:prstGeom prst="line">
              <a:avLst/>
            </a:prstGeom>
            <a:noFill/>
            <a:ln w="38100">
              <a:solidFill>
                <a:srgbClr val="0000FF"/>
              </a:solidFill>
              <a:miter lim="800000"/>
            </a:ln>
          </p:spPr>
        </p:cxnSp>
        <p:cxnSp>
          <p:nvCxnSpPr>
            <p:cNvPr id="26645" name="Line 29"/>
            <p:cNvCxnSpPr/>
            <p:nvPr/>
          </p:nvCxnSpPr>
          <p:spPr>
            <a:xfrm>
              <a:off x="4946" y="4572"/>
              <a:ext cx="1665" cy="925"/>
            </a:xfrm>
            <a:prstGeom prst="line">
              <a:avLst/>
            </a:prstGeom>
            <a:noFill/>
            <a:ln w="38100">
              <a:solidFill>
                <a:srgbClr val="0000FF"/>
              </a:solidFill>
              <a:miter lim="800000"/>
            </a:ln>
          </p:spPr>
        </p:cxnSp>
        <p:cxnSp>
          <p:nvCxnSpPr>
            <p:cNvPr id="26646" name="Line 28"/>
            <p:cNvCxnSpPr/>
            <p:nvPr/>
          </p:nvCxnSpPr>
          <p:spPr>
            <a:xfrm flipV="1">
              <a:off x="4946" y="5497"/>
              <a:ext cx="1665" cy="833"/>
            </a:xfrm>
            <a:prstGeom prst="line">
              <a:avLst/>
            </a:prstGeom>
            <a:noFill/>
            <a:ln w="38100">
              <a:solidFill>
                <a:srgbClr val="0000FF"/>
              </a:solidFill>
              <a:miter lim="800000"/>
            </a:ln>
          </p:spPr>
        </p:cxnSp>
        <p:cxnSp>
          <p:nvCxnSpPr>
            <p:cNvPr id="26647" name="Line 27"/>
            <p:cNvCxnSpPr/>
            <p:nvPr/>
          </p:nvCxnSpPr>
          <p:spPr>
            <a:xfrm flipV="1">
              <a:off x="7444" y="4664"/>
              <a:ext cx="1665" cy="833"/>
            </a:xfrm>
            <a:prstGeom prst="line">
              <a:avLst/>
            </a:prstGeom>
            <a:noFill/>
            <a:ln w="38100">
              <a:solidFill>
                <a:srgbClr val="0000FF"/>
              </a:solidFill>
              <a:miter lim="800000"/>
            </a:ln>
          </p:spPr>
        </p:cxnSp>
        <p:cxnSp>
          <p:nvCxnSpPr>
            <p:cNvPr id="26648" name="Line 26"/>
            <p:cNvCxnSpPr/>
            <p:nvPr/>
          </p:nvCxnSpPr>
          <p:spPr>
            <a:xfrm>
              <a:off x="7444" y="5497"/>
              <a:ext cx="1665" cy="1018"/>
            </a:xfrm>
            <a:prstGeom prst="line">
              <a:avLst/>
            </a:prstGeom>
            <a:noFill/>
            <a:ln w="38100">
              <a:solidFill>
                <a:srgbClr val="0000FF"/>
              </a:solidFill>
              <a:miter lim="800000"/>
            </a:ln>
          </p:spPr>
        </p:cxnSp>
        <p:sp>
          <p:nvSpPr>
            <p:cNvPr id="26649" name="Rectangle 25"/>
            <p:cNvSpPr/>
            <p:nvPr/>
          </p:nvSpPr>
          <p:spPr>
            <a:xfrm>
              <a:off x="1819" y="3156"/>
              <a:ext cx="985" cy="297"/>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供应商</a:t>
              </a:r>
              <a:endParaRPr lang="en-US" altLang="zh-CN">
                <a:solidFill>
                  <a:srgbClr val="000000"/>
                </a:solidFill>
                <a:ea typeface="方正姚体"/>
              </a:endParaRPr>
            </a:p>
          </p:txBody>
        </p:sp>
        <p:sp>
          <p:nvSpPr>
            <p:cNvPr id="26650" name="Rectangle 24"/>
            <p:cNvSpPr/>
            <p:nvPr/>
          </p:nvSpPr>
          <p:spPr>
            <a:xfrm>
              <a:off x="4225" y="3156"/>
              <a:ext cx="680" cy="297"/>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工厂</a:t>
              </a:r>
              <a:endParaRPr lang="zh-CN" altLang="en-US">
                <a:solidFill>
                  <a:srgbClr val="000000"/>
                </a:solidFill>
                <a:ea typeface="方正姚体"/>
              </a:endParaRPr>
            </a:p>
          </p:txBody>
        </p:sp>
        <p:sp>
          <p:nvSpPr>
            <p:cNvPr id="26651" name="Rectangle 23"/>
            <p:cNvSpPr/>
            <p:nvPr/>
          </p:nvSpPr>
          <p:spPr>
            <a:xfrm>
              <a:off x="6538" y="3156"/>
              <a:ext cx="1241" cy="297"/>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仓储中心</a:t>
              </a:r>
              <a:endParaRPr lang="zh-CN" altLang="en-US">
                <a:solidFill>
                  <a:srgbClr val="000000"/>
                </a:solidFill>
                <a:ea typeface="方正姚体"/>
              </a:endParaRPr>
            </a:p>
          </p:txBody>
        </p:sp>
        <p:sp>
          <p:nvSpPr>
            <p:cNvPr id="26652" name="Rectangle 22"/>
            <p:cNvSpPr/>
            <p:nvPr/>
          </p:nvSpPr>
          <p:spPr>
            <a:xfrm>
              <a:off x="9221" y="3249"/>
              <a:ext cx="1105" cy="297"/>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zh-CN" altLang="en-US" sz="900" b="1">
                  <a:solidFill>
                    <a:srgbClr val="000000"/>
                  </a:solidFill>
                  <a:latin typeface="Times New Roman" pitchFamily="18" charset="0"/>
                  <a:ea typeface="方正姚体"/>
                </a:rPr>
                <a:t>客户</a:t>
              </a:r>
              <a:endParaRPr lang="zh-CN" altLang="en-US">
                <a:solidFill>
                  <a:srgbClr val="000000"/>
                </a:solidFill>
                <a:ea typeface="方正姚体"/>
              </a:endParaRPr>
            </a:p>
          </p:txBody>
        </p:sp>
        <p:sp>
          <p:nvSpPr>
            <p:cNvPr id="26653" name="Rectangle 21"/>
            <p:cNvSpPr/>
            <p:nvPr/>
          </p:nvSpPr>
          <p:spPr>
            <a:xfrm>
              <a:off x="2004" y="3819"/>
              <a:ext cx="555"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S1</a:t>
              </a:r>
              <a:endParaRPr lang="en-US" altLang="zh-CN">
                <a:solidFill>
                  <a:srgbClr val="000000"/>
                </a:solidFill>
                <a:ea typeface="方正姚体"/>
              </a:endParaRPr>
            </a:p>
          </p:txBody>
        </p:sp>
        <p:sp>
          <p:nvSpPr>
            <p:cNvPr id="26654" name="Rectangle 20"/>
            <p:cNvSpPr/>
            <p:nvPr/>
          </p:nvSpPr>
          <p:spPr>
            <a:xfrm>
              <a:off x="2004" y="5392"/>
              <a:ext cx="555"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S2</a:t>
              </a:r>
              <a:endParaRPr lang="en-US" altLang="zh-CN">
                <a:solidFill>
                  <a:srgbClr val="000000"/>
                </a:solidFill>
                <a:ea typeface="方正姚体"/>
              </a:endParaRPr>
            </a:p>
          </p:txBody>
        </p:sp>
        <p:sp>
          <p:nvSpPr>
            <p:cNvPr id="26655" name="Rectangle 19"/>
            <p:cNvSpPr/>
            <p:nvPr/>
          </p:nvSpPr>
          <p:spPr>
            <a:xfrm>
              <a:off x="2004" y="7058"/>
              <a:ext cx="555"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S3</a:t>
              </a:r>
              <a:endParaRPr lang="en-US" altLang="zh-CN">
                <a:solidFill>
                  <a:srgbClr val="000000"/>
                </a:solidFill>
                <a:ea typeface="方正姚体"/>
              </a:endParaRPr>
            </a:p>
          </p:txBody>
        </p:sp>
        <p:sp>
          <p:nvSpPr>
            <p:cNvPr id="26656" name="Rectangle 18"/>
            <p:cNvSpPr/>
            <p:nvPr/>
          </p:nvSpPr>
          <p:spPr>
            <a:xfrm>
              <a:off x="4502" y="4560"/>
              <a:ext cx="555"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P1</a:t>
              </a:r>
              <a:endParaRPr lang="en-US" altLang="zh-CN">
                <a:solidFill>
                  <a:srgbClr val="000000"/>
                </a:solidFill>
                <a:ea typeface="方正姚体"/>
              </a:endParaRPr>
            </a:p>
          </p:txBody>
        </p:sp>
        <p:sp>
          <p:nvSpPr>
            <p:cNvPr id="26657" name="Rectangle 17"/>
            <p:cNvSpPr/>
            <p:nvPr/>
          </p:nvSpPr>
          <p:spPr>
            <a:xfrm>
              <a:off x="4410" y="6318"/>
              <a:ext cx="555"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P2</a:t>
              </a:r>
              <a:endParaRPr lang="en-US" altLang="zh-CN">
                <a:solidFill>
                  <a:srgbClr val="000000"/>
                </a:solidFill>
                <a:ea typeface="方正姚体"/>
              </a:endParaRPr>
            </a:p>
          </p:txBody>
        </p:sp>
        <p:sp>
          <p:nvSpPr>
            <p:cNvPr id="26658" name="Rectangle 16"/>
            <p:cNvSpPr/>
            <p:nvPr/>
          </p:nvSpPr>
          <p:spPr>
            <a:xfrm>
              <a:off x="6611" y="3646"/>
              <a:ext cx="760" cy="557"/>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59" name="Rectangle 15"/>
            <p:cNvSpPr/>
            <p:nvPr/>
          </p:nvSpPr>
          <p:spPr>
            <a:xfrm>
              <a:off x="6723" y="3727"/>
              <a:ext cx="698"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W1</a:t>
              </a:r>
              <a:endParaRPr lang="en-US" altLang="zh-CN">
                <a:solidFill>
                  <a:srgbClr val="000000"/>
                </a:solidFill>
                <a:ea typeface="方正姚体"/>
              </a:endParaRPr>
            </a:p>
          </p:txBody>
        </p:sp>
        <p:sp>
          <p:nvSpPr>
            <p:cNvPr id="26660" name="Rectangle 14"/>
            <p:cNvSpPr/>
            <p:nvPr/>
          </p:nvSpPr>
          <p:spPr>
            <a:xfrm>
              <a:off x="6815" y="5300"/>
              <a:ext cx="698"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W2</a:t>
              </a:r>
              <a:endParaRPr lang="en-US" altLang="zh-CN" sz="1400" b="1">
                <a:solidFill>
                  <a:srgbClr val="000000"/>
                </a:solidFill>
                <a:latin typeface="Times New Roman" pitchFamily="18" charset="0"/>
                <a:ea typeface="方正姚体"/>
              </a:endParaRPr>
            </a:p>
            <a:p>
              <a:pPr marL="0" lvl="0" indent="0"/>
              <a:endParaRPr lang="en-US" altLang="zh-CN">
                <a:solidFill>
                  <a:srgbClr val="000000"/>
                </a:solidFill>
                <a:ea typeface="方正姚体"/>
              </a:endParaRPr>
            </a:p>
          </p:txBody>
        </p:sp>
        <p:sp>
          <p:nvSpPr>
            <p:cNvPr id="26661" name="Rectangle 13"/>
            <p:cNvSpPr/>
            <p:nvPr/>
          </p:nvSpPr>
          <p:spPr>
            <a:xfrm>
              <a:off x="6815" y="7058"/>
              <a:ext cx="698"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W3</a:t>
              </a:r>
              <a:endParaRPr lang="en-US" altLang="zh-CN">
                <a:solidFill>
                  <a:srgbClr val="000000"/>
                </a:solidFill>
                <a:ea typeface="方正姚体"/>
              </a:endParaRPr>
            </a:p>
          </p:txBody>
        </p:sp>
        <p:sp>
          <p:nvSpPr>
            <p:cNvPr id="26662" name="Rectangle 12"/>
            <p:cNvSpPr/>
            <p:nvPr/>
          </p:nvSpPr>
          <p:spPr>
            <a:xfrm>
              <a:off x="9314" y="4467"/>
              <a:ext cx="596"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C1</a:t>
              </a:r>
              <a:endParaRPr lang="en-US" altLang="zh-CN">
                <a:solidFill>
                  <a:srgbClr val="000000"/>
                </a:solidFill>
                <a:ea typeface="方正姚体"/>
              </a:endParaRPr>
            </a:p>
          </p:txBody>
        </p:sp>
        <p:sp>
          <p:nvSpPr>
            <p:cNvPr id="26663" name="Rectangle 11"/>
            <p:cNvSpPr/>
            <p:nvPr/>
          </p:nvSpPr>
          <p:spPr>
            <a:xfrm>
              <a:off x="9314" y="6410"/>
              <a:ext cx="596" cy="513"/>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000">
                  <a:solidFill>
                    <a:srgbClr val="000000"/>
                  </a:solidFill>
                  <a:latin typeface="Times New Roman" pitchFamily="18" charset="0"/>
                  <a:ea typeface="方正姚体"/>
                </a:rPr>
                <a:t>C2</a:t>
              </a:r>
              <a:endParaRPr lang="en-US" altLang="zh-CN">
                <a:solidFill>
                  <a:srgbClr val="000000"/>
                </a:solidFill>
                <a:ea typeface="方正姚体"/>
              </a:endParaRPr>
            </a:p>
          </p:txBody>
        </p:sp>
        <p:sp>
          <p:nvSpPr>
            <p:cNvPr id="26664" name="Rectangle 10"/>
            <p:cNvSpPr/>
            <p:nvPr/>
          </p:nvSpPr>
          <p:spPr>
            <a:xfrm>
              <a:off x="3017" y="3891"/>
              <a:ext cx="943" cy="282"/>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3</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1000</a:t>
              </a:r>
              <a:endParaRPr lang="en-US" altLang="zh-CN">
                <a:solidFill>
                  <a:srgbClr val="000000"/>
                </a:solidFill>
                <a:ea typeface="方正姚体"/>
              </a:endParaRPr>
            </a:p>
          </p:txBody>
        </p:sp>
        <p:sp>
          <p:nvSpPr>
            <p:cNvPr id="26665" name="Rectangle 9"/>
            <p:cNvSpPr/>
            <p:nvPr/>
          </p:nvSpPr>
          <p:spPr>
            <a:xfrm>
              <a:off x="2929" y="7212"/>
              <a:ext cx="851" cy="354"/>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5</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2000</a:t>
              </a:r>
              <a:endParaRPr lang="en-US" altLang="zh-CN">
                <a:solidFill>
                  <a:srgbClr val="000000"/>
                </a:solidFill>
                <a:ea typeface="方正姚体"/>
              </a:endParaRPr>
            </a:p>
          </p:txBody>
        </p:sp>
        <p:sp>
          <p:nvSpPr>
            <p:cNvPr id="26666" name="Rectangle 8"/>
            <p:cNvSpPr/>
            <p:nvPr/>
          </p:nvSpPr>
          <p:spPr>
            <a:xfrm>
              <a:off x="2639" y="6094"/>
              <a:ext cx="856" cy="338"/>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2</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3000</a:t>
              </a:r>
              <a:endParaRPr lang="en-US" altLang="zh-CN">
                <a:solidFill>
                  <a:srgbClr val="000000"/>
                </a:solidFill>
                <a:ea typeface="方正姚体"/>
              </a:endParaRPr>
            </a:p>
          </p:txBody>
        </p:sp>
        <p:sp>
          <p:nvSpPr>
            <p:cNvPr id="26667" name="Rectangle 7"/>
            <p:cNvSpPr/>
            <p:nvPr/>
          </p:nvSpPr>
          <p:spPr>
            <a:xfrm>
              <a:off x="5427" y="4560"/>
              <a:ext cx="873" cy="322"/>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4</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1000</a:t>
              </a:r>
              <a:endParaRPr lang="en-US" altLang="zh-CN">
                <a:solidFill>
                  <a:srgbClr val="000000"/>
                </a:solidFill>
                <a:ea typeface="方正姚体"/>
              </a:endParaRPr>
            </a:p>
          </p:txBody>
        </p:sp>
        <p:sp>
          <p:nvSpPr>
            <p:cNvPr id="26668" name="Rectangle 6"/>
            <p:cNvSpPr/>
            <p:nvPr/>
          </p:nvSpPr>
          <p:spPr>
            <a:xfrm>
              <a:off x="5335" y="6165"/>
              <a:ext cx="965" cy="372"/>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2</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6000</a:t>
              </a:r>
              <a:endParaRPr lang="en-US" altLang="zh-CN">
                <a:solidFill>
                  <a:srgbClr val="000000"/>
                </a:solidFill>
                <a:ea typeface="方正姚体"/>
              </a:endParaRPr>
            </a:p>
          </p:txBody>
        </p:sp>
        <p:sp>
          <p:nvSpPr>
            <p:cNvPr id="26669" name="Rectangle 5"/>
            <p:cNvSpPr/>
            <p:nvPr/>
          </p:nvSpPr>
          <p:spPr>
            <a:xfrm>
              <a:off x="7620" y="4797"/>
              <a:ext cx="1080" cy="468"/>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4</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4000</a:t>
              </a:r>
              <a:endParaRPr lang="en-US" altLang="zh-CN">
                <a:solidFill>
                  <a:srgbClr val="000000"/>
                </a:solidFill>
                <a:ea typeface="方正姚体"/>
              </a:endParaRPr>
            </a:p>
          </p:txBody>
        </p:sp>
        <p:sp>
          <p:nvSpPr>
            <p:cNvPr id="26670" name="Rectangle 4"/>
            <p:cNvSpPr/>
            <p:nvPr/>
          </p:nvSpPr>
          <p:spPr>
            <a:xfrm>
              <a:off x="7571" y="5969"/>
              <a:ext cx="1084" cy="367"/>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8</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3000</a:t>
              </a:r>
              <a:endParaRPr lang="en-US" altLang="zh-CN">
                <a:solidFill>
                  <a:srgbClr val="000000"/>
                </a:solidFill>
                <a:ea typeface="方正姚体"/>
              </a:endParaRPr>
            </a:p>
          </p:txBody>
        </p:sp>
        <p:sp>
          <p:nvSpPr>
            <p:cNvPr id="26671" name="Oval 3"/>
            <p:cNvSpPr/>
            <p:nvPr/>
          </p:nvSpPr>
          <p:spPr>
            <a:xfrm>
              <a:off x="1776" y="6900"/>
              <a:ext cx="834" cy="835"/>
            </a:xfrm>
            <a:prstGeom prst="ellipse">
              <a:avLst/>
            </a:prstGeom>
            <a:noFill/>
            <a:ln w="762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eaLnBrk="1" hangingPunct="1"/>
              <a:endParaRPr lang="zh-CN" altLang="en-US">
                <a:solidFill>
                  <a:srgbClr val="000000"/>
                </a:solidFill>
                <a:ea typeface="方正姚体"/>
              </a:endParaRPr>
            </a:p>
          </p:txBody>
        </p:sp>
        <p:sp>
          <p:nvSpPr>
            <p:cNvPr id="26672" name="Rectangle 2"/>
            <p:cNvSpPr/>
            <p:nvPr/>
          </p:nvSpPr>
          <p:spPr>
            <a:xfrm>
              <a:off x="3197" y="4746"/>
              <a:ext cx="943" cy="282"/>
            </a:xfrm>
            <a:prstGeom prst="rect">
              <a:avLst/>
            </a:prstGeom>
            <a:noFill/>
            <a:ln>
              <a:noFill/>
              <a:miter lim="800000"/>
            </a:ln>
          </p:spPr>
          <p:txBody>
            <a:bodyPr lIns="0" tIns="0" rIns="0" bIns="0"/>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r>
                <a:rPr lang="en-US" altLang="zh-CN" sz="1100">
                  <a:solidFill>
                    <a:srgbClr val="000000"/>
                  </a:solidFill>
                  <a:latin typeface="Times New Roman" pitchFamily="18" charset="0"/>
                  <a:ea typeface="方正姚体"/>
                </a:rPr>
                <a:t>4</a:t>
              </a:r>
              <a:r>
                <a:rPr lang="en-US" altLang="zh-CN" sz="1000">
                  <a:solidFill>
                    <a:srgbClr val="000000"/>
                  </a:solidFill>
                  <a:latin typeface="Times New Roman" pitchFamily="18" charset="0"/>
                  <a:ea typeface="方正姚体"/>
                </a:rPr>
                <a:t>×</a:t>
              </a:r>
              <a:r>
                <a:rPr lang="en-US" altLang="zh-CN" sz="1100">
                  <a:solidFill>
                    <a:srgbClr val="000000"/>
                  </a:solidFill>
                  <a:latin typeface="Times New Roman" pitchFamily="18" charset="0"/>
                  <a:ea typeface="方正姚体"/>
                </a:rPr>
                <a:t>1000</a:t>
              </a:r>
              <a:endParaRPr lang="en-US" altLang="zh-CN">
                <a:solidFill>
                  <a:srgbClr val="000000"/>
                </a:solidFill>
                <a:ea typeface="方正姚体"/>
              </a:endParaRPr>
            </a:p>
          </p:txBody>
        </p:sp>
      </p:grpSp>
      <p:sp>
        <p:nvSpPr>
          <p:cNvPr id="26631" name="Rectangle 66"/>
          <p:cNvSpPr/>
          <p:nvPr/>
        </p:nvSpPr>
        <p:spPr>
          <a:xfrm>
            <a:off x="2048529" y="4926306"/>
            <a:ext cx="5046942" cy="366126"/>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lgn="ctr"/>
            <a:r>
              <a:rPr lang="zh-CN" altLang="en-US">
                <a:solidFill>
                  <a:srgbClr val="000000"/>
                </a:solidFill>
                <a:latin typeface="Times New Roman" pitchFamily="18" charset="0"/>
                <a:ea typeface="方正姚体"/>
              </a:rPr>
              <a:t>图</a:t>
            </a:r>
            <a:r>
              <a:rPr lang="en-US" altLang="zh-CN">
                <a:solidFill>
                  <a:srgbClr val="000000"/>
                </a:solidFill>
                <a:latin typeface="Times New Roman" pitchFamily="18" charset="0"/>
                <a:ea typeface="方正姚体"/>
              </a:rPr>
              <a:t>9-7 </a:t>
            </a:r>
            <a:r>
              <a:rPr lang="zh-CN" altLang="en-US">
                <a:solidFill>
                  <a:srgbClr val="000000"/>
                </a:solidFill>
                <a:latin typeface="Times New Roman" pitchFamily="18" charset="0"/>
                <a:ea typeface="方正姚体"/>
              </a:rPr>
              <a:t>供应链环境下的多工厂生产计划优化结果</a:t>
            </a:r>
            <a:endParaRPr lang="zh-CN" altLang="en-US" sz="4400">
              <a:solidFill>
                <a:srgbClr val="000000"/>
              </a:solidFill>
              <a:ea typeface="方正姚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6322" name=""/>
          <p:cNvSpPr/>
          <p:nvPr>
            <p:ph type="title"/>
          </p:nvPr>
        </p:nvSpPr>
        <p:spPr>
          <a:xfrm>
            <a:off x="457200" y="279400"/>
            <a:ext cx="8229600" cy="581025"/>
          </a:xfrm>
          <a:prstGeom prst="rect">
            <a:avLst/>
          </a:prstGeom>
          <a:noFill/>
          <a:ln>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3600" b="1">
                <a:solidFill>
                  <a:srgbClr val="000000"/>
                </a:solidFill>
                <a:ea typeface="方正姚体"/>
              </a:rPr>
              <a:t>企业总体计划？</a:t>
            </a:r>
          </a:p>
        </p:txBody>
      </p:sp>
      <p:grpSp>
        <p:nvGrpSpPr>
          <p:cNvPr id="56323" name=""/>
          <p:cNvGrpSpPr/>
          <p:nvPr/>
        </p:nvGrpSpPr>
        <p:grpSpPr>
          <a:xfrm>
            <a:off x="3124200" y="987425"/>
            <a:ext cx="5835650" cy="4892675"/>
            <a:chOff x="1968" y="960"/>
            <a:chExt cx="3597" cy="3082"/>
          </a:xfrm>
        </p:grpSpPr>
        <p:sp>
          <p:nvSpPr>
            <p:cNvPr id="56324" name=""/>
            <p:cNvSpPr/>
            <p:nvPr/>
          </p:nvSpPr>
          <p:spPr>
            <a:xfrm>
              <a:off x="1968" y="960"/>
              <a:ext cx="3597" cy="1546"/>
            </a:xfrm>
            <a:prstGeom prst="rect">
              <a:avLst/>
            </a:prstGeom>
            <a:solidFill>
              <a:srgbClr val="FFFFFF"/>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25" name=""/>
            <p:cNvSpPr/>
            <p:nvPr/>
          </p:nvSpPr>
          <p:spPr>
            <a:xfrm>
              <a:off x="2778" y="1745"/>
              <a:ext cx="298" cy="487"/>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26" name=""/>
            <p:cNvSpPr/>
            <p:nvPr/>
          </p:nvSpPr>
          <p:spPr>
            <a:xfrm>
              <a:off x="3225" y="1637"/>
              <a:ext cx="298" cy="595"/>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27" name=""/>
            <p:cNvSpPr/>
            <p:nvPr/>
          </p:nvSpPr>
          <p:spPr>
            <a:xfrm>
              <a:off x="3672" y="1474"/>
              <a:ext cx="298" cy="758"/>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28" name=""/>
            <p:cNvSpPr/>
            <p:nvPr/>
          </p:nvSpPr>
          <p:spPr>
            <a:xfrm>
              <a:off x="4119" y="1149"/>
              <a:ext cx="298" cy="1083"/>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29" name=""/>
            <p:cNvSpPr/>
            <p:nvPr/>
          </p:nvSpPr>
          <p:spPr>
            <a:xfrm>
              <a:off x="4567" y="1366"/>
              <a:ext cx="298" cy="866"/>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30" name=""/>
            <p:cNvSpPr/>
            <p:nvPr/>
          </p:nvSpPr>
          <p:spPr>
            <a:xfrm>
              <a:off x="5014" y="1583"/>
              <a:ext cx="298" cy="649"/>
            </a:xfrm>
            <a:prstGeom prst="rect">
              <a:avLst/>
            </a:prstGeom>
            <a:solidFill>
              <a:schemeClr val="bg2"/>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cxnSp>
          <p:nvCxnSpPr>
            <p:cNvPr id="56331" name=""/>
            <p:cNvCxnSpPr/>
            <p:nvPr/>
          </p:nvCxnSpPr>
          <p:spPr>
            <a:xfrm flipV="1">
              <a:off x="2703" y="1149"/>
              <a:ext cx="1" cy="1083"/>
            </a:xfrm>
            <a:prstGeom prst="line">
              <a:avLst/>
            </a:prstGeom>
            <a:noFill/>
            <a:ln w="0">
              <a:solidFill>
                <a:prstClr val="black"/>
              </a:solidFill>
              <a:miter lim="800000"/>
            </a:ln>
          </p:spPr>
        </p:cxnSp>
        <p:cxnSp>
          <p:nvCxnSpPr>
            <p:cNvPr id="56332" name=""/>
            <p:cNvCxnSpPr/>
            <p:nvPr/>
          </p:nvCxnSpPr>
          <p:spPr>
            <a:xfrm>
              <a:off x="2676" y="2232"/>
              <a:ext cx="54" cy="1"/>
            </a:xfrm>
            <a:prstGeom prst="line">
              <a:avLst/>
            </a:prstGeom>
            <a:noFill/>
            <a:ln w="0">
              <a:solidFill>
                <a:prstClr val="black"/>
              </a:solidFill>
              <a:miter lim="800000"/>
            </a:ln>
          </p:spPr>
        </p:cxnSp>
        <p:cxnSp>
          <p:nvCxnSpPr>
            <p:cNvPr id="56333" name=""/>
            <p:cNvCxnSpPr/>
            <p:nvPr/>
          </p:nvCxnSpPr>
          <p:spPr>
            <a:xfrm>
              <a:off x="2676" y="2016"/>
              <a:ext cx="54" cy="1"/>
            </a:xfrm>
            <a:prstGeom prst="line">
              <a:avLst/>
            </a:prstGeom>
            <a:noFill/>
            <a:ln w="0">
              <a:solidFill>
                <a:prstClr val="black"/>
              </a:solidFill>
              <a:miter lim="800000"/>
            </a:ln>
          </p:spPr>
        </p:cxnSp>
        <p:cxnSp>
          <p:nvCxnSpPr>
            <p:cNvPr id="56334" name=""/>
            <p:cNvCxnSpPr/>
            <p:nvPr/>
          </p:nvCxnSpPr>
          <p:spPr>
            <a:xfrm>
              <a:off x="2676" y="1799"/>
              <a:ext cx="54" cy="1"/>
            </a:xfrm>
            <a:prstGeom prst="line">
              <a:avLst/>
            </a:prstGeom>
            <a:noFill/>
            <a:ln w="0">
              <a:solidFill>
                <a:prstClr val="black"/>
              </a:solidFill>
              <a:miter lim="800000"/>
            </a:ln>
          </p:spPr>
        </p:cxnSp>
        <p:cxnSp>
          <p:nvCxnSpPr>
            <p:cNvPr id="56335" name=""/>
            <p:cNvCxnSpPr/>
            <p:nvPr/>
          </p:nvCxnSpPr>
          <p:spPr>
            <a:xfrm>
              <a:off x="2676" y="1582"/>
              <a:ext cx="54" cy="1"/>
            </a:xfrm>
            <a:prstGeom prst="line">
              <a:avLst/>
            </a:prstGeom>
            <a:noFill/>
            <a:ln w="0">
              <a:solidFill>
                <a:prstClr val="black"/>
              </a:solidFill>
              <a:miter lim="800000"/>
            </a:ln>
          </p:spPr>
        </p:cxnSp>
        <p:cxnSp>
          <p:nvCxnSpPr>
            <p:cNvPr id="56336" name=""/>
            <p:cNvCxnSpPr/>
            <p:nvPr/>
          </p:nvCxnSpPr>
          <p:spPr>
            <a:xfrm>
              <a:off x="2676" y="1366"/>
              <a:ext cx="54" cy="1"/>
            </a:xfrm>
            <a:prstGeom prst="line">
              <a:avLst/>
            </a:prstGeom>
            <a:noFill/>
            <a:ln w="0">
              <a:solidFill>
                <a:prstClr val="black"/>
              </a:solidFill>
              <a:miter lim="800000"/>
            </a:ln>
          </p:spPr>
        </p:cxnSp>
        <p:cxnSp>
          <p:nvCxnSpPr>
            <p:cNvPr id="56337" name=""/>
            <p:cNvCxnSpPr/>
            <p:nvPr/>
          </p:nvCxnSpPr>
          <p:spPr>
            <a:xfrm>
              <a:off x="2676" y="1149"/>
              <a:ext cx="54" cy="1"/>
            </a:xfrm>
            <a:prstGeom prst="line">
              <a:avLst/>
            </a:prstGeom>
            <a:noFill/>
            <a:ln w="0">
              <a:solidFill>
                <a:prstClr val="black"/>
              </a:solidFill>
              <a:miter lim="800000"/>
            </a:ln>
          </p:spPr>
        </p:cxnSp>
        <p:cxnSp>
          <p:nvCxnSpPr>
            <p:cNvPr id="56338" name=""/>
            <p:cNvCxnSpPr/>
            <p:nvPr/>
          </p:nvCxnSpPr>
          <p:spPr>
            <a:xfrm>
              <a:off x="2703" y="2232"/>
              <a:ext cx="2683" cy="1"/>
            </a:xfrm>
            <a:prstGeom prst="line">
              <a:avLst/>
            </a:prstGeom>
            <a:noFill/>
            <a:ln w="0">
              <a:solidFill>
                <a:prstClr val="black"/>
              </a:solidFill>
              <a:miter lim="800000"/>
            </a:ln>
          </p:spPr>
        </p:cxnSp>
        <p:cxnSp>
          <p:nvCxnSpPr>
            <p:cNvPr id="56339" name=""/>
            <p:cNvCxnSpPr/>
            <p:nvPr/>
          </p:nvCxnSpPr>
          <p:spPr>
            <a:xfrm flipV="1">
              <a:off x="2703" y="2211"/>
              <a:ext cx="1" cy="42"/>
            </a:xfrm>
            <a:prstGeom prst="line">
              <a:avLst/>
            </a:prstGeom>
            <a:noFill/>
            <a:ln w="0">
              <a:solidFill>
                <a:prstClr val="black"/>
              </a:solidFill>
              <a:miter lim="800000"/>
            </a:ln>
          </p:spPr>
        </p:cxnSp>
        <p:cxnSp>
          <p:nvCxnSpPr>
            <p:cNvPr id="56340" name=""/>
            <p:cNvCxnSpPr/>
            <p:nvPr/>
          </p:nvCxnSpPr>
          <p:spPr>
            <a:xfrm flipV="1">
              <a:off x="3150" y="2211"/>
              <a:ext cx="1" cy="42"/>
            </a:xfrm>
            <a:prstGeom prst="line">
              <a:avLst/>
            </a:prstGeom>
            <a:noFill/>
            <a:ln w="0">
              <a:solidFill>
                <a:prstClr val="black"/>
              </a:solidFill>
              <a:miter lim="800000"/>
            </a:ln>
          </p:spPr>
        </p:cxnSp>
        <p:cxnSp>
          <p:nvCxnSpPr>
            <p:cNvPr id="56341" name=""/>
            <p:cNvCxnSpPr/>
            <p:nvPr/>
          </p:nvCxnSpPr>
          <p:spPr>
            <a:xfrm flipV="1">
              <a:off x="3597" y="2211"/>
              <a:ext cx="1" cy="42"/>
            </a:xfrm>
            <a:prstGeom prst="line">
              <a:avLst/>
            </a:prstGeom>
            <a:noFill/>
            <a:ln w="0">
              <a:solidFill>
                <a:prstClr val="black"/>
              </a:solidFill>
              <a:miter lim="800000"/>
            </a:ln>
          </p:spPr>
        </p:cxnSp>
        <p:cxnSp>
          <p:nvCxnSpPr>
            <p:cNvPr id="56342" name=""/>
            <p:cNvCxnSpPr/>
            <p:nvPr/>
          </p:nvCxnSpPr>
          <p:spPr>
            <a:xfrm flipV="1">
              <a:off x="4045" y="2211"/>
              <a:ext cx="1" cy="42"/>
            </a:xfrm>
            <a:prstGeom prst="line">
              <a:avLst/>
            </a:prstGeom>
            <a:noFill/>
            <a:ln w="0">
              <a:solidFill>
                <a:prstClr val="black"/>
              </a:solidFill>
              <a:miter lim="800000"/>
            </a:ln>
          </p:spPr>
        </p:cxnSp>
        <p:cxnSp>
          <p:nvCxnSpPr>
            <p:cNvPr id="56343" name=""/>
            <p:cNvCxnSpPr/>
            <p:nvPr/>
          </p:nvCxnSpPr>
          <p:spPr>
            <a:xfrm flipV="1">
              <a:off x="4492" y="2211"/>
              <a:ext cx="1" cy="42"/>
            </a:xfrm>
            <a:prstGeom prst="line">
              <a:avLst/>
            </a:prstGeom>
            <a:noFill/>
            <a:ln w="0">
              <a:solidFill>
                <a:prstClr val="black"/>
              </a:solidFill>
              <a:miter lim="800000"/>
            </a:ln>
          </p:spPr>
        </p:cxnSp>
        <p:cxnSp>
          <p:nvCxnSpPr>
            <p:cNvPr id="56344" name=""/>
            <p:cNvCxnSpPr/>
            <p:nvPr/>
          </p:nvCxnSpPr>
          <p:spPr>
            <a:xfrm flipV="1">
              <a:off x="4939" y="2211"/>
              <a:ext cx="1" cy="42"/>
            </a:xfrm>
            <a:prstGeom prst="line">
              <a:avLst/>
            </a:prstGeom>
            <a:noFill/>
            <a:ln w="0">
              <a:solidFill>
                <a:prstClr val="black"/>
              </a:solidFill>
              <a:miter lim="800000"/>
            </a:ln>
          </p:spPr>
        </p:cxnSp>
        <p:cxnSp>
          <p:nvCxnSpPr>
            <p:cNvPr id="56345" name=""/>
            <p:cNvCxnSpPr/>
            <p:nvPr/>
          </p:nvCxnSpPr>
          <p:spPr>
            <a:xfrm flipV="1">
              <a:off x="5386" y="2211"/>
              <a:ext cx="1" cy="42"/>
            </a:xfrm>
            <a:prstGeom prst="line">
              <a:avLst/>
            </a:prstGeom>
            <a:noFill/>
            <a:ln w="0">
              <a:solidFill>
                <a:prstClr val="black"/>
              </a:solidFill>
              <a:miter lim="800000"/>
            </a:ln>
          </p:spPr>
        </p:cxnSp>
        <p:sp>
          <p:nvSpPr>
            <p:cNvPr id="56346" name=""/>
            <p:cNvSpPr/>
            <p:nvPr/>
          </p:nvSpPr>
          <p:spPr>
            <a:xfrm>
              <a:off x="2572" y="2172"/>
              <a:ext cx="47"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0</a:t>
              </a:r>
              <a:endParaRPr lang="en-US" altLang="zh-TW" sz="2400">
                <a:solidFill>
                  <a:srgbClr val="000000"/>
                </a:solidFill>
                <a:latin typeface="Times New Roman" pitchFamily="18" charset="0"/>
                <a:ea typeface="方正姚体"/>
              </a:endParaRPr>
            </a:p>
          </p:txBody>
        </p:sp>
        <p:sp>
          <p:nvSpPr>
            <p:cNvPr id="56347" name=""/>
            <p:cNvSpPr/>
            <p:nvPr/>
          </p:nvSpPr>
          <p:spPr>
            <a:xfrm>
              <a:off x="2383" y="1955"/>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2000</a:t>
              </a:r>
              <a:endParaRPr lang="en-US" altLang="zh-TW" sz="2400">
                <a:solidFill>
                  <a:srgbClr val="000000"/>
                </a:solidFill>
                <a:latin typeface="Times New Roman" pitchFamily="18" charset="0"/>
                <a:ea typeface="方正姚体"/>
              </a:endParaRPr>
            </a:p>
          </p:txBody>
        </p:sp>
        <p:sp>
          <p:nvSpPr>
            <p:cNvPr id="56348" name=""/>
            <p:cNvSpPr/>
            <p:nvPr/>
          </p:nvSpPr>
          <p:spPr>
            <a:xfrm>
              <a:off x="2383" y="1739"/>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4000</a:t>
              </a:r>
              <a:endParaRPr lang="en-US" altLang="zh-TW" sz="2400">
                <a:solidFill>
                  <a:srgbClr val="000000"/>
                </a:solidFill>
                <a:latin typeface="Times New Roman" pitchFamily="18" charset="0"/>
                <a:ea typeface="方正姚体"/>
              </a:endParaRPr>
            </a:p>
          </p:txBody>
        </p:sp>
        <p:sp>
          <p:nvSpPr>
            <p:cNvPr id="56349" name=""/>
            <p:cNvSpPr/>
            <p:nvPr/>
          </p:nvSpPr>
          <p:spPr>
            <a:xfrm>
              <a:off x="2383" y="1522"/>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6000</a:t>
              </a:r>
              <a:endParaRPr lang="en-US" altLang="zh-TW" sz="2400">
                <a:solidFill>
                  <a:srgbClr val="000000"/>
                </a:solidFill>
                <a:latin typeface="Times New Roman" pitchFamily="18" charset="0"/>
                <a:ea typeface="方正姚体"/>
              </a:endParaRPr>
            </a:p>
          </p:txBody>
        </p:sp>
        <p:sp>
          <p:nvSpPr>
            <p:cNvPr id="56350" name=""/>
            <p:cNvSpPr/>
            <p:nvPr/>
          </p:nvSpPr>
          <p:spPr>
            <a:xfrm>
              <a:off x="2383" y="1305"/>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8000</a:t>
              </a:r>
              <a:endParaRPr lang="en-US" altLang="zh-TW" sz="2400">
                <a:solidFill>
                  <a:srgbClr val="000000"/>
                </a:solidFill>
                <a:latin typeface="Times New Roman" pitchFamily="18" charset="0"/>
                <a:ea typeface="方正姚体"/>
              </a:endParaRPr>
            </a:p>
          </p:txBody>
        </p:sp>
        <p:sp>
          <p:nvSpPr>
            <p:cNvPr id="56351" name=""/>
            <p:cNvSpPr/>
            <p:nvPr/>
          </p:nvSpPr>
          <p:spPr>
            <a:xfrm>
              <a:off x="2321" y="1089"/>
              <a:ext cx="235"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10000</a:t>
              </a:r>
              <a:endParaRPr lang="en-US" altLang="zh-TW" sz="2400">
                <a:solidFill>
                  <a:srgbClr val="000000"/>
                </a:solidFill>
                <a:latin typeface="Times New Roman" pitchFamily="18" charset="0"/>
                <a:ea typeface="方正姚体"/>
              </a:endParaRPr>
            </a:p>
          </p:txBody>
        </p:sp>
        <p:sp>
          <p:nvSpPr>
            <p:cNvPr id="56352" name=""/>
            <p:cNvSpPr/>
            <p:nvPr/>
          </p:nvSpPr>
          <p:spPr>
            <a:xfrm>
              <a:off x="2828" y="2293"/>
              <a:ext cx="125"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Jan</a:t>
              </a:r>
              <a:endParaRPr lang="en-US" altLang="zh-TW" sz="2400">
                <a:solidFill>
                  <a:srgbClr val="000000"/>
                </a:solidFill>
                <a:latin typeface="Times New Roman" pitchFamily="18" charset="0"/>
                <a:ea typeface="方正姚体"/>
              </a:endParaRPr>
            </a:p>
          </p:txBody>
        </p:sp>
        <p:sp>
          <p:nvSpPr>
            <p:cNvPr id="56353" name=""/>
            <p:cNvSpPr/>
            <p:nvPr/>
          </p:nvSpPr>
          <p:spPr>
            <a:xfrm>
              <a:off x="3266" y="2293"/>
              <a:ext cx="141"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Feb</a:t>
              </a:r>
              <a:endParaRPr lang="en-US" altLang="zh-TW" sz="2400">
                <a:solidFill>
                  <a:srgbClr val="000000"/>
                </a:solidFill>
                <a:latin typeface="Times New Roman" pitchFamily="18" charset="0"/>
                <a:ea typeface="方正姚体"/>
              </a:endParaRPr>
            </a:p>
          </p:txBody>
        </p:sp>
        <p:sp>
          <p:nvSpPr>
            <p:cNvPr id="56354" name=""/>
            <p:cNvSpPr/>
            <p:nvPr/>
          </p:nvSpPr>
          <p:spPr>
            <a:xfrm>
              <a:off x="3718" y="2293"/>
              <a:ext cx="157"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Mar</a:t>
              </a:r>
              <a:endParaRPr lang="en-US" altLang="zh-TW" sz="2400">
                <a:solidFill>
                  <a:srgbClr val="000000"/>
                </a:solidFill>
                <a:latin typeface="Times New Roman" pitchFamily="18" charset="0"/>
                <a:ea typeface="方正姚体"/>
              </a:endParaRPr>
            </a:p>
          </p:txBody>
        </p:sp>
        <p:sp>
          <p:nvSpPr>
            <p:cNvPr id="56355" name=""/>
            <p:cNvSpPr/>
            <p:nvPr/>
          </p:nvSpPr>
          <p:spPr>
            <a:xfrm>
              <a:off x="4174" y="2293"/>
              <a:ext cx="146"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Apr</a:t>
              </a:r>
              <a:endParaRPr lang="en-US" altLang="zh-TW" sz="2400">
                <a:solidFill>
                  <a:srgbClr val="000000"/>
                </a:solidFill>
                <a:latin typeface="Times New Roman" pitchFamily="18" charset="0"/>
                <a:ea typeface="方正姚体"/>
              </a:endParaRPr>
            </a:p>
          </p:txBody>
        </p:sp>
        <p:sp>
          <p:nvSpPr>
            <p:cNvPr id="56356" name=""/>
            <p:cNvSpPr/>
            <p:nvPr/>
          </p:nvSpPr>
          <p:spPr>
            <a:xfrm>
              <a:off x="4599" y="2293"/>
              <a:ext cx="172"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May</a:t>
              </a:r>
              <a:endParaRPr lang="en-US" altLang="zh-TW" sz="2400">
                <a:solidFill>
                  <a:srgbClr val="000000"/>
                </a:solidFill>
                <a:latin typeface="Times New Roman" pitchFamily="18" charset="0"/>
                <a:ea typeface="方正姚体"/>
              </a:endParaRPr>
            </a:p>
          </p:txBody>
        </p:sp>
        <p:sp>
          <p:nvSpPr>
            <p:cNvPr id="56357" name=""/>
            <p:cNvSpPr/>
            <p:nvPr/>
          </p:nvSpPr>
          <p:spPr>
            <a:xfrm>
              <a:off x="5069" y="2293"/>
              <a:ext cx="130"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Jun</a:t>
              </a:r>
              <a:endParaRPr lang="en-US" altLang="zh-TW" sz="2400">
                <a:solidFill>
                  <a:srgbClr val="000000"/>
                </a:solidFill>
                <a:latin typeface="Times New Roman" pitchFamily="18" charset="0"/>
                <a:ea typeface="方正姚体"/>
              </a:endParaRPr>
            </a:p>
          </p:txBody>
        </p:sp>
        <p:sp>
          <p:nvSpPr>
            <p:cNvPr id="56358" name=""/>
            <p:cNvSpPr/>
            <p:nvPr/>
          </p:nvSpPr>
          <p:spPr>
            <a:xfrm>
              <a:off x="2800" y="1590"/>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4500</a:t>
              </a:r>
              <a:endParaRPr lang="en-US" altLang="zh-TW" sz="2400">
                <a:solidFill>
                  <a:srgbClr val="000000"/>
                </a:solidFill>
                <a:latin typeface="Times New Roman" pitchFamily="18" charset="0"/>
                <a:ea typeface="方正姚体"/>
              </a:endParaRPr>
            </a:p>
          </p:txBody>
        </p:sp>
        <p:sp>
          <p:nvSpPr>
            <p:cNvPr id="56359" name=""/>
            <p:cNvSpPr/>
            <p:nvPr/>
          </p:nvSpPr>
          <p:spPr>
            <a:xfrm>
              <a:off x="3248" y="1481"/>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5500</a:t>
              </a:r>
              <a:endParaRPr lang="en-US" altLang="zh-TW" sz="2400">
                <a:solidFill>
                  <a:srgbClr val="000000"/>
                </a:solidFill>
                <a:latin typeface="Times New Roman" pitchFamily="18" charset="0"/>
                <a:ea typeface="方正姚体"/>
              </a:endParaRPr>
            </a:p>
          </p:txBody>
        </p:sp>
        <p:sp>
          <p:nvSpPr>
            <p:cNvPr id="56360" name=""/>
            <p:cNvSpPr/>
            <p:nvPr/>
          </p:nvSpPr>
          <p:spPr>
            <a:xfrm>
              <a:off x="3695" y="1319"/>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7000</a:t>
              </a:r>
              <a:endParaRPr lang="en-US" altLang="zh-TW" sz="2400">
                <a:solidFill>
                  <a:srgbClr val="000000"/>
                </a:solidFill>
                <a:latin typeface="Times New Roman" pitchFamily="18" charset="0"/>
                <a:ea typeface="方正姚体"/>
              </a:endParaRPr>
            </a:p>
          </p:txBody>
        </p:sp>
        <p:sp>
          <p:nvSpPr>
            <p:cNvPr id="56361" name=""/>
            <p:cNvSpPr/>
            <p:nvPr/>
          </p:nvSpPr>
          <p:spPr>
            <a:xfrm>
              <a:off x="4112" y="994"/>
              <a:ext cx="235"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10000</a:t>
              </a:r>
              <a:endParaRPr lang="en-US" altLang="zh-TW" sz="2400">
                <a:solidFill>
                  <a:srgbClr val="000000"/>
                </a:solidFill>
                <a:latin typeface="Times New Roman" pitchFamily="18" charset="0"/>
                <a:ea typeface="方正姚体"/>
              </a:endParaRPr>
            </a:p>
          </p:txBody>
        </p:sp>
        <p:sp>
          <p:nvSpPr>
            <p:cNvPr id="56362" name=""/>
            <p:cNvSpPr/>
            <p:nvPr/>
          </p:nvSpPr>
          <p:spPr>
            <a:xfrm>
              <a:off x="4590" y="1210"/>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8000</a:t>
              </a:r>
              <a:endParaRPr lang="en-US" altLang="zh-TW" sz="2400">
                <a:solidFill>
                  <a:srgbClr val="000000"/>
                </a:solidFill>
                <a:latin typeface="Times New Roman" pitchFamily="18" charset="0"/>
                <a:ea typeface="方正姚体"/>
              </a:endParaRPr>
            </a:p>
          </p:txBody>
        </p:sp>
        <p:sp>
          <p:nvSpPr>
            <p:cNvPr id="56363" name=""/>
            <p:cNvSpPr/>
            <p:nvPr/>
          </p:nvSpPr>
          <p:spPr>
            <a:xfrm>
              <a:off x="5037" y="1427"/>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6000</a:t>
              </a:r>
              <a:endParaRPr lang="en-US" altLang="zh-TW" sz="2400">
                <a:solidFill>
                  <a:srgbClr val="000000"/>
                </a:solidFill>
                <a:latin typeface="Times New Roman" pitchFamily="18" charset="0"/>
                <a:ea typeface="方正姚体"/>
              </a:endParaRPr>
            </a:p>
          </p:txBody>
        </p:sp>
        <p:sp>
          <p:nvSpPr>
            <p:cNvPr id="56364" name=""/>
            <p:cNvSpPr/>
            <p:nvPr/>
          </p:nvSpPr>
          <p:spPr>
            <a:xfrm>
              <a:off x="1968" y="2496"/>
              <a:ext cx="3597" cy="1546"/>
            </a:xfrm>
            <a:prstGeom prst="rect">
              <a:avLst/>
            </a:prstGeom>
            <a:solidFill>
              <a:srgbClr val="FFFFFF"/>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65" name=""/>
            <p:cNvSpPr/>
            <p:nvPr/>
          </p:nvSpPr>
          <p:spPr>
            <a:xfrm>
              <a:off x="2778" y="3281"/>
              <a:ext cx="298" cy="487"/>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66" name=""/>
            <p:cNvSpPr/>
            <p:nvPr/>
          </p:nvSpPr>
          <p:spPr>
            <a:xfrm>
              <a:off x="3225" y="3312"/>
              <a:ext cx="298" cy="456"/>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67" name=""/>
            <p:cNvSpPr/>
            <p:nvPr/>
          </p:nvSpPr>
          <p:spPr>
            <a:xfrm>
              <a:off x="3672" y="2736"/>
              <a:ext cx="298" cy="1032"/>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endParaRPr lang="zh-TW" altLang="en-US" sz="2400">
                <a:solidFill>
                  <a:srgbClr val="000000"/>
                </a:solidFill>
                <a:latin typeface="Times New Roman" pitchFamily="18" charset="0"/>
                <a:ea typeface="方正姚体"/>
              </a:endParaRPr>
            </a:p>
          </p:txBody>
        </p:sp>
        <p:sp>
          <p:nvSpPr>
            <p:cNvPr id="56368" name=""/>
            <p:cNvSpPr/>
            <p:nvPr/>
          </p:nvSpPr>
          <p:spPr>
            <a:xfrm>
              <a:off x="4119" y="2832"/>
              <a:ext cx="298" cy="936"/>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69" name=""/>
            <p:cNvSpPr/>
            <p:nvPr/>
          </p:nvSpPr>
          <p:spPr>
            <a:xfrm>
              <a:off x="4567" y="3312"/>
              <a:ext cx="298" cy="456"/>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6370" name=""/>
            <p:cNvSpPr/>
            <p:nvPr/>
          </p:nvSpPr>
          <p:spPr>
            <a:xfrm>
              <a:off x="5014" y="3119"/>
              <a:ext cx="298" cy="649"/>
            </a:xfrm>
            <a:prstGeom prst="rect">
              <a:avLst/>
            </a:prstGeom>
            <a:solidFill>
              <a:srgbClr val="FF9933"/>
            </a:solidFill>
            <a:ln w="0">
              <a:solidFill>
                <a:prstClr val="black"/>
              </a:solid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cxnSp>
          <p:nvCxnSpPr>
            <p:cNvPr id="56371" name=""/>
            <p:cNvCxnSpPr/>
            <p:nvPr/>
          </p:nvCxnSpPr>
          <p:spPr>
            <a:xfrm flipV="1">
              <a:off x="2703" y="2685"/>
              <a:ext cx="1" cy="1083"/>
            </a:xfrm>
            <a:prstGeom prst="line">
              <a:avLst/>
            </a:prstGeom>
            <a:noFill/>
            <a:ln w="0">
              <a:solidFill>
                <a:prstClr val="black"/>
              </a:solidFill>
              <a:miter lim="800000"/>
            </a:ln>
          </p:spPr>
        </p:cxnSp>
        <p:cxnSp>
          <p:nvCxnSpPr>
            <p:cNvPr id="56372" name=""/>
            <p:cNvCxnSpPr/>
            <p:nvPr/>
          </p:nvCxnSpPr>
          <p:spPr>
            <a:xfrm>
              <a:off x="2676" y="3768"/>
              <a:ext cx="54" cy="1"/>
            </a:xfrm>
            <a:prstGeom prst="line">
              <a:avLst/>
            </a:prstGeom>
            <a:noFill/>
            <a:ln w="0">
              <a:solidFill>
                <a:prstClr val="black"/>
              </a:solidFill>
              <a:miter lim="800000"/>
            </a:ln>
          </p:spPr>
        </p:cxnSp>
        <p:cxnSp>
          <p:nvCxnSpPr>
            <p:cNvPr id="56373" name=""/>
            <p:cNvCxnSpPr/>
            <p:nvPr/>
          </p:nvCxnSpPr>
          <p:spPr>
            <a:xfrm>
              <a:off x="2676" y="3552"/>
              <a:ext cx="54" cy="1"/>
            </a:xfrm>
            <a:prstGeom prst="line">
              <a:avLst/>
            </a:prstGeom>
            <a:noFill/>
            <a:ln w="0">
              <a:solidFill>
                <a:prstClr val="black"/>
              </a:solidFill>
              <a:miter lim="800000"/>
            </a:ln>
          </p:spPr>
        </p:cxnSp>
        <p:cxnSp>
          <p:nvCxnSpPr>
            <p:cNvPr id="56374" name=""/>
            <p:cNvCxnSpPr/>
            <p:nvPr/>
          </p:nvCxnSpPr>
          <p:spPr>
            <a:xfrm>
              <a:off x="2676" y="3335"/>
              <a:ext cx="54" cy="1"/>
            </a:xfrm>
            <a:prstGeom prst="line">
              <a:avLst/>
            </a:prstGeom>
            <a:noFill/>
            <a:ln w="0">
              <a:solidFill>
                <a:prstClr val="black"/>
              </a:solidFill>
              <a:miter lim="800000"/>
            </a:ln>
          </p:spPr>
        </p:cxnSp>
        <p:cxnSp>
          <p:nvCxnSpPr>
            <p:cNvPr id="56375" name=""/>
            <p:cNvCxnSpPr/>
            <p:nvPr/>
          </p:nvCxnSpPr>
          <p:spPr>
            <a:xfrm>
              <a:off x="2676" y="3118"/>
              <a:ext cx="54" cy="1"/>
            </a:xfrm>
            <a:prstGeom prst="line">
              <a:avLst/>
            </a:prstGeom>
            <a:noFill/>
            <a:ln w="0">
              <a:solidFill>
                <a:prstClr val="black"/>
              </a:solidFill>
              <a:miter lim="800000"/>
            </a:ln>
          </p:spPr>
        </p:cxnSp>
        <p:cxnSp>
          <p:nvCxnSpPr>
            <p:cNvPr id="56376" name=""/>
            <p:cNvCxnSpPr/>
            <p:nvPr/>
          </p:nvCxnSpPr>
          <p:spPr>
            <a:xfrm>
              <a:off x="2676" y="2902"/>
              <a:ext cx="54" cy="1"/>
            </a:xfrm>
            <a:prstGeom prst="line">
              <a:avLst/>
            </a:prstGeom>
            <a:noFill/>
            <a:ln w="0">
              <a:solidFill>
                <a:prstClr val="black"/>
              </a:solidFill>
              <a:miter lim="800000"/>
            </a:ln>
          </p:spPr>
        </p:cxnSp>
        <p:cxnSp>
          <p:nvCxnSpPr>
            <p:cNvPr id="56377" name=""/>
            <p:cNvCxnSpPr/>
            <p:nvPr/>
          </p:nvCxnSpPr>
          <p:spPr>
            <a:xfrm>
              <a:off x="2676" y="2685"/>
              <a:ext cx="54" cy="1"/>
            </a:xfrm>
            <a:prstGeom prst="line">
              <a:avLst/>
            </a:prstGeom>
            <a:noFill/>
            <a:ln w="0">
              <a:solidFill>
                <a:prstClr val="black"/>
              </a:solidFill>
              <a:miter lim="800000"/>
            </a:ln>
          </p:spPr>
        </p:cxnSp>
        <p:cxnSp>
          <p:nvCxnSpPr>
            <p:cNvPr id="56378" name=""/>
            <p:cNvCxnSpPr/>
            <p:nvPr/>
          </p:nvCxnSpPr>
          <p:spPr>
            <a:xfrm>
              <a:off x="2703" y="3768"/>
              <a:ext cx="2683" cy="1"/>
            </a:xfrm>
            <a:prstGeom prst="line">
              <a:avLst/>
            </a:prstGeom>
            <a:noFill/>
            <a:ln w="0">
              <a:solidFill>
                <a:prstClr val="black"/>
              </a:solidFill>
              <a:miter lim="800000"/>
            </a:ln>
          </p:spPr>
        </p:cxnSp>
        <p:cxnSp>
          <p:nvCxnSpPr>
            <p:cNvPr id="56379" name=""/>
            <p:cNvCxnSpPr/>
            <p:nvPr/>
          </p:nvCxnSpPr>
          <p:spPr>
            <a:xfrm flipV="1">
              <a:off x="2703" y="3747"/>
              <a:ext cx="1" cy="42"/>
            </a:xfrm>
            <a:prstGeom prst="line">
              <a:avLst/>
            </a:prstGeom>
            <a:noFill/>
            <a:ln w="0">
              <a:solidFill>
                <a:prstClr val="black"/>
              </a:solidFill>
              <a:miter lim="800000"/>
            </a:ln>
          </p:spPr>
        </p:cxnSp>
        <p:cxnSp>
          <p:nvCxnSpPr>
            <p:cNvPr id="56380" name=""/>
            <p:cNvCxnSpPr/>
            <p:nvPr/>
          </p:nvCxnSpPr>
          <p:spPr>
            <a:xfrm flipV="1">
              <a:off x="3150" y="3747"/>
              <a:ext cx="1" cy="42"/>
            </a:xfrm>
            <a:prstGeom prst="line">
              <a:avLst/>
            </a:prstGeom>
            <a:noFill/>
            <a:ln w="0">
              <a:solidFill>
                <a:prstClr val="black"/>
              </a:solidFill>
              <a:miter lim="800000"/>
            </a:ln>
          </p:spPr>
        </p:cxnSp>
        <p:cxnSp>
          <p:nvCxnSpPr>
            <p:cNvPr id="56381" name=""/>
            <p:cNvCxnSpPr/>
            <p:nvPr/>
          </p:nvCxnSpPr>
          <p:spPr>
            <a:xfrm flipV="1">
              <a:off x="3597" y="3747"/>
              <a:ext cx="1" cy="42"/>
            </a:xfrm>
            <a:prstGeom prst="line">
              <a:avLst/>
            </a:prstGeom>
            <a:noFill/>
            <a:ln w="0">
              <a:solidFill>
                <a:prstClr val="black"/>
              </a:solidFill>
              <a:miter lim="800000"/>
            </a:ln>
          </p:spPr>
        </p:cxnSp>
        <p:cxnSp>
          <p:nvCxnSpPr>
            <p:cNvPr id="56382" name=""/>
            <p:cNvCxnSpPr/>
            <p:nvPr/>
          </p:nvCxnSpPr>
          <p:spPr>
            <a:xfrm flipV="1">
              <a:off x="4045" y="3747"/>
              <a:ext cx="1" cy="42"/>
            </a:xfrm>
            <a:prstGeom prst="line">
              <a:avLst/>
            </a:prstGeom>
            <a:noFill/>
            <a:ln w="0">
              <a:solidFill>
                <a:prstClr val="black"/>
              </a:solidFill>
              <a:miter lim="800000"/>
            </a:ln>
          </p:spPr>
        </p:cxnSp>
        <p:cxnSp>
          <p:nvCxnSpPr>
            <p:cNvPr id="56383" name=""/>
            <p:cNvCxnSpPr/>
            <p:nvPr/>
          </p:nvCxnSpPr>
          <p:spPr>
            <a:xfrm flipV="1">
              <a:off x="4492" y="3747"/>
              <a:ext cx="1" cy="42"/>
            </a:xfrm>
            <a:prstGeom prst="line">
              <a:avLst/>
            </a:prstGeom>
            <a:noFill/>
            <a:ln w="0">
              <a:solidFill>
                <a:prstClr val="black"/>
              </a:solidFill>
              <a:miter lim="800000"/>
            </a:ln>
          </p:spPr>
        </p:cxnSp>
        <p:cxnSp>
          <p:nvCxnSpPr>
            <p:cNvPr id="56384" name=""/>
            <p:cNvCxnSpPr/>
            <p:nvPr/>
          </p:nvCxnSpPr>
          <p:spPr>
            <a:xfrm flipV="1">
              <a:off x="4939" y="3747"/>
              <a:ext cx="1" cy="42"/>
            </a:xfrm>
            <a:prstGeom prst="line">
              <a:avLst/>
            </a:prstGeom>
            <a:noFill/>
            <a:ln w="0">
              <a:solidFill>
                <a:prstClr val="black"/>
              </a:solidFill>
              <a:miter lim="800000"/>
            </a:ln>
          </p:spPr>
        </p:cxnSp>
        <p:cxnSp>
          <p:nvCxnSpPr>
            <p:cNvPr id="56385" name=""/>
            <p:cNvCxnSpPr/>
            <p:nvPr/>
          </p:nvCxnSpPr>
          <p:spPr>
            <a:xfrm flipV="1">
              <a:off x="5386" y="3747"/>
              <a:ext cx="1" cy="42"/>
            </a:xfrm>
            <a:prstGeom prst="line">
              <a:avLst/>
            </a:prstGeom>
            <a:noFill/>
            <a:ln w="0">
              <a:solidFill>
                <a:prstClr val="black"/>
              </a:solidFill>
              <a:miter lim="800000"/>
            </a:ln>
          </p:spPr>
        </p:cxnSp>
        <p:sp>
          <p:nvSpPr>
            <p:cNvPr id="56386" name=""/>
            <p:cNvSpPr/>
            <p:nvPr/>
          </p:nvSpPr>
          <p:spPr>
            <a:xfrm>
              <a:off x="2572" y="3708"/>
              <a:ext cx="47"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0</a:t>
              </a:r>
              <a:endParaRPr lang="en-US" altLang="zh-TW" sz="2400">
                <a:solidFill>
                  <a:srgbClr val="000000"/>
                </a:solidFill>
                <a:latin typeface="Times New Roman" pitchFamily="18" charset="0"/>
                <a:ea typeface="方正姚体"/>
              </a:endParaRPr>
            </a:p>
          </p:txBody>
        </p:sp>
        <p:sp>
          <p:nvSpPr>
            <p:cNvPr id="56387" name=""/>
            <p:cNvSpPr/>
            <p:nvPr/>
          </p:nvSpPr>
          <p:spPr>
            <a:xfrm>
              <a:off x="2383" y="3491"/>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2000</a:t>
              </a:r>
              <a:endParaRPr lang="en-US" altLang="zh-TW" sz="2400">
                <a:solidFill>
                  <a:srgbClr val="000000"/>
                </a:solidFill>
                <a:latin typeface="Times New Roman" pitchFamily="18" charset="0"/>
                <a:ea typeface="方正姚体"/>
              </a:endParaRPr>
            </a:p>
          </p:txBody>
        </p:sp>
        <p:sp>
          <p:nvSpPr>
            <p:cNvPr id="56388" name=""/>
            <p:cNvSpPr/>
            <p:nvPr/>
          </p:nvSpPr>
          <p:spPr>
            <a:xfrm>
              <a:off x="2383" y="3275"/>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4000</a:t>
              </a:r>
              <a:endParaRPr lang="en-US" altLang="zh-TW" sz="2400">
                <a:solidFill>
                  <a:srgbClr val="000000"/>
                </a:solidFill>
                <a:latin typeface="Times New Roman" pitchFamily="18" charset="0"/>
                <a:ea typeface="方正姚体"/>
              </a:endParaRPr>
            </a:p>
          </p:txBody>
        </p:sp>
        <p:sp>
          <p:nvSpPr>
            <p:cNvPr id="56389" name=""/>
            <p:cNvSpPr/>
            <p:nvPr/>
          </p:nvSpPr>
          <p:spPr>
            <a:xfrm>
              <a:off x="2383" y="3058"/>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6000</a:t>
              </a:r>
              <a:endParaRPr lang="en-US" altLang="zh-TW" sz="2400">
                <a:solidFill>
                  <a:srgbClr val="000000"/>
                </a:solidFill>
                <a:latin typeface="Times New Roman" pitchFamily="18" charset="0"/>
                <a:ea typeface="方正姚体"/>
              </a:endParaRPr>
            </a:p>
          </p:txBody>
        </p:sp>
        <p:sp>
          <p:nvSpPr>
            <p:cNvPr id="56390" name=""/>
            <p:cNvSpPr/>
            <p:nvPr/>
          </p:nvSpPr>
          <p:spPr>
            <a:xfrm>
              <a:off x="2383" y="2841"/>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8000</a:t>
              </a:r>
              <a:endParaRPr lang="en-US" altLang="zh-TW" sz="2400">
                <a:solidFill>
                  <a:srgbClr val="000000"/>
                </a:solidFill>
                <a:latin typeface="Times New Roman" pitchFamily="18" charset="0"/>
                <a:ea typeface="方正姚体"/>
              </a:endParaRPr>
            </a:p>
          </p:txBody>
        </p:sp>
        <p:sp>
          <p:nvSpPr>
            <p:cNvPr id="56391" name=""/>
            <p:cNvSpPr/>
            <p:nvPr/>
          </p:nvSpPr>
          <p:spPr>
            <a:xfrm>
              <a:off x="2321" y="2625"/>
              <a:ext cx="235"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10000</a:t>
              </a:r>
              <a:endParaRPr lang="en-US" altLang="zh-TW" sz="2400">
                <a:solidFill>
                  <a:srgbClr val="000000"/>
                </a:solidFill>
                <a:latin typeface="Times New Roman" pitchFamily="18" charset="0"/>
                <a:ea typeface="方正姚体"/>
              </a:endParaRPr>
            </a:p>
          </p:txBody>
        </p:sp>
        <p:sp>
          <p:nvSpPr>
            <p:cNvPr id="56392" name=""/>
            <p:cNvSpPr/>
            <p:nvPr/>
          </p:nvSpPr>
          <p:spPr>
            <a:xfrm>
              <a:off x="2828" y="3829"/>
              <a:ext cx="125"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Jan</a:t>
              </a:r>
              <a:endParaRPr lang="en-US" altLang="zh-TW" sz="2400">
                <a:solidFill>
                  <a:srgbClr val="000000"/>
                </a:solidFill>
                <a:latin typeface="Times New Roman" pitchFamily="18" charset="0"/>
                <a:ea typeface="方正姚体"/>
              </a:endParaRPr>
            </a:p>
          </p:txBody>
        </p:sp>
        <p:sp>
          <p:nvSpPr>
            <p:cNvPr id="56393" name=""/>
            <p:cNvSpPr/>
            <p:nvPr/>
          </p:nvSpPr>
          <p:spPr>
            <a:xfrm>
              <a:off x="3266" y="3829"/>
              <a:ext cx="141"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Feb</a:t>
              </a:r>
              <a:endParaRPr lang="en-US" altLang="zh-TW" sz="2400">
                <a:solidFill>
                  <a:srgbClr val="000000"/>
                </a:solidFill>
                <a:latin typeface="Times New Roman" pitchFamily="18" charset="0"/>
                <a:ea typeface="方正姚体"/>
              </a:endParaRPr>
            </a:p>
          </p:txBody>
        </p:sp>
        <p:sp>
          <p:nvSpPr>
            <p:cNvPr id="56394" name=""/>
            <p:cNvSpPr/>
            <p:nvPr/>
          </p:nvSpPr>
          <p:spPr>
            <a:xfrm>
              <a:off x="3718" y="3829"/>
              <a:ext cx="157"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Mar</a:t>
              </a:r>
              <a:endParaRPr lang="en-US" altLang="zh-TW" sz="2400">
                <a:solidFill>
                  <a:srgbClr val="000000"/>
                </a:solidFill>
                <a:latin typeface="Times New Roman" pitchFamily="18" charset="0"/>
                <a:ea typeface="方正姚体"/>
              </a:endParaRPr>
            </a:p>
          </p:txBody>
        </p:sp>
        <p:sp>
          <p:nvSpPr>
            <p:cNvPr id="56395" name=""/>
            <p:cNvSpPr/>
            <p:nvPr/>
          </p:nvSpPr>
          <p:spPr>
            <a:xfrm>
              <a:off x="4174" y="3829"/>
              <a:ext cx="146"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Apr</a:t>
              </a:r>
              <a:endParaRPr lang="en-US" altLang="zh-TW" sz="2400">
                <a:solidFill>
                  <a:srgbClr val="000000"/>
                </a:solidFill>
                <a:latin typeface="Times New Roman" pitchFamily="18" charset="0"/>
                <a:ea typeface="方正姚体"/>
              </a:endParaRPr>
            </a:p>
          </p:txBody>
        </p:sp>
        <p:sp>
          <p:nvSpPr>
            <p:cNvPr id="56396" name=""/>
            <p:cNvSpPr/>
            <p:nvPr/>
          </p:nvSpPr>
          <p:spPr>
            <a:xfrm>
              <a:off x="4599" y="3829"/>
              <a:ext cx="172"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May</a:t>
              </a:r>
              <a:endParaRPr lang="en-US" altLang="zh-TW" sz="2400">
                <a:solidFill>
                  <a:srgbClr val="000000"/>
                </a:solidFill>
                <a:latin typeface="Times New Roman" pitchFamily="18" charset="0"/>
                <a:ea typeface="方正姚体"/>
              </a:endParaRPr>
            </a:p>
          </p:txBody>
        </p:sp>
        <p:sp>
          <p:nvSpPr>
            <p:cNvPr id="56397" name=""/>
            <p:cNvSpPr/>
            <p:nvPr/>
          </p:nvSpPr>
          <p:spPr>
            <a:xfrm>
              <a:off x="5069" y="3829"/>
              <a:ext cx="130"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Jun</a:t>
              </a:r>
              <a:endParaRPr lang="en-US" altLang="zh-TW" sz="2400">
                <a:solidFill>
                  <a:srgbClr val="000000"/>
                </a:solidFill>
                <a:latin typeface="Times New Roman" pitchFamily="18" charset="0"/>
                <a:ea typeface="方正姚体"/>
              </a:endParaRPr>
            </a:p>
          </p:txBody>
        </p:sp>
        <p:sp>
          <p:nvSpPr>
            <p:cNvPr id="56398" name=""/>
            <p:cNvSpPr/>
            <p:nvPr/>
          </p:nvSpPr>
          <p:spPr>
            <a:xfrm>
              <a:off x="2800" y="3126"/>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4500</a:t>
              </a:r>
              <a:endParaRPr lang="en-US" altLang="zh-TW" sz="2400">
                <a:solidFill>
                  <a:srgbClr val="000000"/>
                </a:solidFill>
                <a:latin typeface="Times New Roman" pitchFamily="18" charset="0"/>
                <a:ea typeface="方正姚体"/>
              </a:endParaRPr>
            </a:p>
          </p:txBody>
        </p:sp>
        <p:sp>
          <p:nvSpPr>
            <p:cNvPr id="56399" name=""/>
            <p:cNvSpPr/>
            <p:nvPr/>
          </p:nvSpPr>
          <p:spPr>
            <a:xfrm>
              <a:off x="3264" y="3120"/>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4000</a:t>
              </a:r>
              <a:endParaRPr lang="en-US" altLang="zh-TW" sz="2400">
                <a:solidFill>
                  <a:srgbClr val="000000"/>
                </a:solidFill>
                <a:latin typeface="Times New Roman" pitchFamily="18" charset="0"/>
                <a:ea typeface="方正姚体"/>
              </a:endParaRPr>
            </a:p>
          </p:txBody>
        </p:sp>
        <p:sp>
          <p:nvSpPr>
            <p:cNvPr id="56400" name=""/>
            <p:cNvSpPr/>
            <p:nvPr/>
          </p:nvSpPr>
          <p:spPr>
            <a:xfrm>
              <a:off x="3744" y="2592"/>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9000</a:t>
              </a:r>
              <a:endParaRPr lang="en-US" altLang="zh-TW" sz="2400">
                <a:solidFill>
                  <a:srgbClr val="000000"/>
                </a:solidFill>
                <a:latin typeface="Times New Roman" pitchFamily="18" charset="0"/>
                <a:ea typeface="方正姚体"/>
              </a:endParaRPr>
            </a:p>
          </p:txBody>
        </p:sp>
        <p:sp>
          <p:nvSpPr>
            <p:cNvPr id="56401" name=""/>
            <p:cNvSpPr/>
            <p:nvPr/>
          </p:nvSpPr>
          <p:spPr>
            <a:xfrm>
              <a:off x="4176" y="2688"/>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8000</a:t>
              </a:r>
              <a:endParaRPr lang="en-US" altLang="zh-TW" sz="2400">
                <a:solidFill>
                  <a:srgbClr val="000000"/>
                </a:solidFill>
                <a:latin typeface="Times New Roman" pitchFamily="18" charset="0"/>
                <a:ea typeface="方正姚体"/>
              </a:endParaRPr>
            </a:p>
          </p:txBody>
        </p:sp>
        <p:sp>
          <p:nvSpPr>
            <p:cNvPr id="56402" name=""/>
            <p:cNvSpPr/>
            <p:nvPr/>
          </p:nvSpPr>
          <p:spPr>
            <a:xfrm>
              <a:off x="4608" y="3168"/>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4000</a:t>
              </a:r>
              <a:endParaRPr lang="en-US" altLang="zh-TW" sz="2400">
                <a:solidFill>
                  <a:srgbClr val="000000"/>
                </a:solidFill>
                <a:latin typeface="Times New Roman" pitchFamily="18" charset="0"/>
                <a:ea typeface="方正姚体"/>
              </a:endParaRPr>
            </a:p>
          </p:txBody>
        </p:sp>
        <p:sp>
          <p:nvSpPr>
            <p:cNvPr id="56403" name=""/>
            <p:cNvSpPr/>
            <p:nvPr/>
          </p:nvSpPr>
          <p:spPr>
            <a:xfrm>
              <a:off x="5037" y="2963"/>
              <a:ext cx="188" cy="115"/>
            </a:xfrm>
            <a:prstGeom prst="rect">
              <a:avLst/>
            </a:prstGeom>
            <a:noFill/>
            <a:ln>
              <a:noFill/>
              <a:miter lim="800000"/>
            </a:ln>
          </p:spPr>
          <p:txBody>
            <a:bodyPr wrap="none" lIns="0" tIns="0" rIns="0" bIns="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r>
                <a:rPr lang="en-US" altLang="zh-TW" sz="1200">
                  <a:solidFill>
                    <a:srgbClr val="000000"/>
                  </a:solidFill>
                  <a:latin typeface="Times New Roman" pitchFamily="18" charset="0"/>
                  <a:ea typeface="方正姚体"/>
                </a:rPr>
                <a:t>6000</a:t>
              </a:r>
              <a:endParaRPr lang="en-US" altLang="zh-TW" sz="2400">
                <a:solidFill>
                  <a:srgbClr val="000000"/>
                </a:solidFill>
                <a:latin typeface="Times New Roman" pitchFamily="18" charset="0"/>
                <a:ea typeface="方正姚体"/>
              </a:endParaRPr>
            </a:p>
          </p:txBody>
        </p:sp>
      </p:grpSp>
      <p:sp>
        <p:nvSpPr>
          <p:cNvPr id="56404" name=""/>
          <p:cNvSpPr/>
          <p:nvPr/>
        </p:nvSpPr>
        <p:spPr>
          <a:xfrm>
            <a:off x="0" y="4800600"/>
            <a:ext cx="2974772" cy="915314"/>
          </a:xfrm>
          <a:prstGeom prst="rect">
            <a:avLst/>
          </a:prstGeom>
          <a:solidFill>
            <a:srgbClr val="FFFF00"/>
          </a:solid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spcBef>
                <a:spcPct val="50000"/>
              </a:spcBef>
            </a:pPr>
            <a:r>
              <a:rPr lang="en-US" altLang="zh-TW" b="1" i="1">
                <a:solidFill>
                  <a:srgbClr val="000000"/>
                </a:solidFill>
                <a:ea typeface="方正姚体"/>
              </a:rPr>
              <a:t>What we want to do is balance out the demand and the capacity supply?</a:t>
            </a:r>
          </a:p>
        </p:txBody>
      </p:sp>
      <p:sp>
        <p:nvSpPr>
          <p:cNvPr id="56405" name=""/>
          <p:cNvSpPr/>
          <p:nvPr/>
        </p:nvSpPr>
        <p:spPr>
          <a:xfrm>
            <a:off x="425450" y="6324600"/>
            <a:ext cx="8534400" cy="381000"/>
          </a:xfrm>
          <a:prstGeom prst="rect">
            <a:avLst/>
          </a:prstGeom>
          <a:noFill/>
          <a:ln>
            <a:noFill/>
            <a:miter lim="800000"/>
          </a:ln>
        </p:spPr>
        <p:txBody>
          <a:bodyPr lIns="90488" tIns="44450" rIns="90488" bIns="44450" anchor="b" anchorCtr="0">
            <a:no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0" lvl="0" indent="0" algn="ctr"/>
            <a:endParaRPr lang="en-US" altLang="zh-TW" sz="2800" b="1">
              <a:solidFill>
                <a:srgbClr val="000000"/>
              </a:solidFill>
              <a:effectLst>
                <a:outerShdw blurRad="38100" dist="38100" dir="2700000" algn="tl">
                  <a:schemeClr val="bg2"/>
                </a:outerShdw>
              </a:effectLst>
              <a:latin typeface="Garamond" pitchFamily="18" charset="0"/>
              <a:ea typeface="方正姚体"/>
            </a:endParaRPr>
          </a:p>
          <a:p>
            <a:pPr marL="0" lvl="0" indent="0"/>
            <a:r>
              <a:rPr lang="en-US" altLang="zh-TW" sz="2000" b="1">
                <a:solidFill>
                  <a:srgbClr val="000000"/>
                </a:solidFill>
                <a:effectLst>
                  <a:outerShdw blurRad="38100" dist="38100" dir="2700000" algn="tl">
                    <a:schemeClr val="bg2"/>
                  </a:outerShdw>
                </a:effectLst>
                <a:latin typeface="Garamond" pitchFamily="18" charset="0"/>
                <a:ea typeface="方正姚体"/>
              </a:rPr>
              <a:t>- Balancing Aggregate Demand and Aggregate Production Capacity </a:t>
            </a:r>
            <a:r>
              <a:rPr lang="en-US" altLang="zh-TW" sz="2000">
                <a:solidFill>
                  <a:srgbClr val="000000"/>
                </a:solidFill>
                <a:latin typeface="Garamond" pitchFamily="18" charset="0"/>
                <a:ea typeface="方正姚体"/>
              </a:rPr>
              <a:t>(the production rate, workforce levels and inventory …)</a:t>
            </a:r>
            <a:endParaRPr lang="en-US" altLang="zh-TW" sz="2000" b="1">
              <a:solidFill>
                <a:srgbClr val="000000"/>
              </a:solidFill>
              <a:effectLst>
                <a:outerShdw blurRad="38100" dist="38100" dir="2700000" algn="tl">
                  <a:schemeClr val="bg2"/>
                </a:outerShdw>
              </a:effectLst>
              <a:latin typeface="Garamond" pitchFamily="18" charset="0"/>
              <a:ea typeface="方正姚体"/>
            </a:endParaRPr>
          </a:p>
        </p:txBody>
      </p:sp>
      <p:sp>
        <p:nvSpPr>
          <p:cNvPr id="56406" name=""/>
          <p:cNvSpPr/>
          <p:nvPr/>
        </p:nvSpPr>
        <p:spPr>
          <a:xfrm>
            <a:off x="914400" y="1300162"/>
            <a:ext cx="2057400" cy="762000"/>
          </a:xfrm>
          <a:prstGeom prst="wedgeRoundRectCallout">
            <a:avLst>
              <a:gd name="adj1" fmla="val 66125"/>
              <a:gd name="adj2" fmla="val 115000"/>
              <a:gd name="adj3" fmla="val 16667"/>
            </a:avLst>
          </a:prstGeom>
          <a:solidFill>
            <a:srgbClr val="00FFFF"/>
          </a:solidFill>
          <a:ln w="12700" cap="sq">
            <a:solidFill>
              <a:schemeClr val="tx1"/>
            </a:solidFill>
            <a:miter lim="800000"/>
          </a:ln>
        </p:spPr>
        <p:txBody>
          <a:bodyPr anchor="ctr" anchorCtr="0">
            <a:no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gn="ctr" eaLnBrk="1" hangingPunct="1"/>
            <a:r>
              <a:rPr lang="zh-CN" altLang="en-US">
                <a:solidFill>
                  <a:srgbClr val="000000"/>
                </a:solidFill>
                <a:latin typeface="Garamond" pitchFamily="18" charset="0"/>
                <a:ea typeface="方正姚体"/>
              </a:rPr>
              <a:t>对总需求的预测</a:t>
            </a:r>
          </a:p>
        </p:txBody>
      </p:sp>
      <p:sp>
        <p:nvSpPr>
          <p:cNvPr id="56407" name=""/>
          <p:cNvSpPr/>
          <p:nvPr/>
        </p:nvSpPr>
        <p:spPr>
          <a:xfrm>
            <a:off x="692150" y="2749550"/>
            <a:ext cx="1828800" cy="762000"/>
          </a:xfrm>
          <a:prstGeom prst="wedgeRoundRectCallout">
            <a:avLst>
              <a:gd name="adj1" fmla="val 101477"/>
              <a:gd name="adj2" fmla="val 104792"/>
              <a:gd name="adj3" fmla="val 16667"/>
            </a:avLst>
          </a:prstGeom>
          <a:solidFill>
            <a:srgbClr val="FF99CC"/>
          </a:solidFill>
          <a:ln w="12700" cap="sq">
            <a:solidFill>
              <a:schemeClr val="tx1"/>
            </a:solidFill>
            <a:miter lim="800000"/>
          </a:ln>
        </p:spPr>
        <p:txBody>
          <a:bodyPr anchor="ctr" anchorCtr="0">
            <a:no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lgn="ctr" eaLnBrk="1" hangingPunct="1"/>
            <a:r>
              <a:rPr lang="zh-CN" altLang="en-US">
                <a:solidFill>
                  <a:srgbClr val="000000"/>
                </a:solidFill>
                <a:latin typeface="Garamond" pitchFamily="18" charset="0"/>
                <a:ea typeface="方正姚体"/>
              </a:rPr>
              <a:t>代表公司总生产能力</a:t>
            </a:r>
          </a:p>
        </p:txBody>
      </p:sp>
      <p:sp>
        <p:nvSpPr>
          <p:cNvPr id="56408" name=""/>
          <p:cNvSpPr/>
          <p:nvPr/>
        </p:nvSpPr>
        <p:spPr>
          <a:xfrm>
            <a:off x="198438" y="3859212"/>
            <a:ext cx="3048895" cy="778017"/>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eaLnBrk="1" hangingPunct="1">
              <a:spcBef>
                <a:spcPct val="50000"/>
              </a:spcBef>
            </a:pPr>
            <a:r>
              <a:rPr lang="en-US" altLang="zh-CN">
                <a:solidFill>
                  <a:srgbClr val="000000"/>
                </a:solidFill>
                <a:latin typeface="Times New Roman" pitchFamily="18" charset="0"/>
                <a:ea typeface="方正姚体"/>
              </a:rPr>
              <a:t>Capacity has a cost, lead times </a:t>
            </a:r>
          </a:p>
          <a:p>
            <a:pPr lvl="0" eaLnBrk="1" hangingPunct="1">
              <a:spcBef>
                <a:spcPct val="50000"/>
              </a:spcBef>
            </a:pPr>
            <a:r>
              <a:rPr lang="en-US" altLang="zh-CN">
                <a:solidFill>
                  <a:srgbClr val="000000"/>
                </a:solidFill>
                <a:latin typeface="Times New Roman" pitchFamily="18" charset="0"/>
                <a:ea typeface="方正姚体"/>
              </a:rPr>
              <a:t>are greater than zero</a:t>
            </a:r>
            <a:endParaRPr lang="zh-CN" altLang="en-US">
              <a:solidFill>
                <a:srgbClr val="000000"/>
              </a:solidFill>
              <a:latin typeface="Times New Roman" pitchFamily="18" charset="0"/>
              <a:ea typeface="方正姚体"/>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6404"/>
                                        </p:tgtEl>
                                        <p:attrNameLst>
                                          <p:attrName>style.visibility</p:attrName>
                                        </p:attrNameLst>
                                      </p:cBhvr>
                                      <p:to>
                                        <p:strVal val="visible"/>
                                      </p:to>
                                    </p:set>
                                    <p:anim calcmode="lin" valueType="num">
                                      <p:cBhvr additive="base">
                                        <p:cTn id="7" dur="500" fill="hold"/>
                                        <p:tgtEl>
                                          <p:spTgt spid="56404"/>
                                        </p:tgtEl>
                                        <p:attrNameLst>
                                          <p:attrName>ppt_x</p:attrName>
                                        </p:attrNameLst>
                                      </p:cBhvr>
                                      <p:tavLst>
                                        <p:tav tm="0">
                                          <p:val>
                                            <p:strVal val="0-#ppt_w/2"/>
                                          </p:val>
                                        </p:tav>
                                        <p:tav tm="100000">
                                          <p:val>
                                            <p:strVal val="#ppt_x"/>
                                          </p:val>
                                        </p:tav>
                                      </p:tavLst>
                                    </p:anim>
                                    <p:anim calcmode="lin" valueType="num">
                                      <p:cBhvr additive="base">
                                        <p:cTn id="8" dur="500" fill="hold"/>
                                        <p:tgtEl>
                                          <p:spTgt spid="5640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40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7346" name=""/>
          <p:cNvSpPr/>
          <p:nvPr>
            <p:ph type="body" idx="4294967295"/>
          </p:nvPr>
        </p:nvSpPr>
        <p:spPr>
          <a:xfrm>
            <a:off x="293688" y="500062"/>
            <a:ext cx="8697912" cy="5608638"/>
          </a:xfrm>
          <a:prstGeom prst="rect">
            <a:avLst/>
          </a:prstGeom>
          <a:noFill/>
          <a:ln>
            <a:miter lim="800000"/>
          </a:ln>
        </p:spPr>
        <p:txBody>
          <a:bodyPr/>
          <a:lstStyle>
            <a:lvl1pPr marL="469900" indent="-469900" algn="l"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908050" indent="-436562" algn="l"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304925" indent="-395288" algn="l"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93862" indent="-387350" algn="l"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93912" indent="-398462" algn="l"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marL="469900" lvl="0" indent="-469900">
              <a:lnSpc>
                <a:spcPct val="90000"/>
              </a:lnSpc>
              <a:buNone/>
            </a:pPr>
            <a:r>
              <a:rPr lang="zh-CN" altLang="en-US" sz="2800" b="1">
                <a:solidFill>
                  <a:srgbClr val="000000"/>
                </a:solidFill>
                <a:latin typeface="Times New Roman" pitchFamily="18" charset="0"/>
                <a:ea typeface="方正姚体"/>
              </a:rPr>
              <a:t>综合计划（</a:t>
            </a:r>
            <a:r>
              <a:rPr lang="en-US" altLang="zh-CN" sz="2800" b="1">
                <a:solidFill>
                  <a:srgbClr val="000000"/>
                </a:solidFill>
                <a:latin typeface="Times New Roman" pitchFamily="18" charset="0"/>
                <a:ea typeface="方正姚体"/>
              </a:rPr>
              <a:t>aggregate planning)</a:t>
            </a:r>
            <a:r>
              <a:rPr lang="zh-CN" altLang="en-US" sz="2800" b="1">
                <a:solidFill>
                  <a:srgbClr val="000000"/>
                </a:solidFill>
                <a:latin typeface="Times New Roman" pitchFamily="18" charset="0"/>
                <a:ea typeface="方正姚体"/>
              </a:rPr>
              <a:t>的制定过程是：公司通过它决定一定时期内</a:t>
            </a:r>
            <a:r>
              <a:rPr lang="en-US" altLang="zh-CN" sz="2800" b="1">
                <a:solidFill>
                  <a:srgbClr val="000000"/>
                </a:solidFill>
                <a:latin typeface="Times New Roman" pitchFamily="18" charset="0"/>
                <a:ea typeface="方正姚体"/>
              </a:rPr>
              <a:t>(</a:t>
            </a:r>
            <a:r>
              <a:rPr lang="zh-CN" altLang="en-US" sz="2800" b="1">
                <a:solidFill>
                  <a:srgbClr val="000000"/>
                </a:solidFill>
                <a:latin typeface="Times New Roman" pitchFamily="18" charset="0"/>
                <a:ea typeface="方正姚体"/>
              </a:rPr>
              <a:t>通常</a:t>
            </a:r>
            <a:r>
              <a:rPr lang="en-US" altLang="zh-CN" sz="2800" b="1">
                <a:solidFill>
                  <a:srgbClr val="000000"/>
                </a:solidFill>
                <a:latin typeface="Times New Roman" pitchFamily="18" charset="0"/>
                <a:ea typeface="方正姚体"/>
              </a:rPr>
              <a:t>3~18</a:t>
            </a:r>
            <a:r>
              <a:rPr lang="zh-CN" altLang="en-US" sz="2800" b="1">
                <a:solidFill>
                  <a:srgbClr val="000000"/>
                </a:solidFill>
                <a:latin typeface="Times New Roman" pitchFamily="18" charset="0"/>
                <a:ea typeface="方正姚体"/>
              </a:rPr>
              <a:t>个月</a:t>
            </a:r>
            <a:r>
              <a:rPr lang="en-US" altLang="zh-CN" sz="2800" b="1">
                <a:solidFill>
                  <a:srgbClr val="000000"/>
                </a:solidFill>
                <a:latin typeface="Times New Roman" pitchFamily="18" charset="0"/>
                <a:ea typeface="方正姚体"/>
              </a:rPr>
              <a:t>)</a:t>
            </a:r>
            <a:r>
              <a:rPr lang="zh-CN" altLang="en-US" sz="2800" b="1">
                <a:solidFill>
                  <a:srgbClr val="000000"/>
                </a:solidFill>
                <a:latin typeface="Times New Roman" pitchFamily="18" charset="0"/>
                <a:ea typeface="方正姚体"/>
              </a:rPr>
              <a:t>的生产能力、生产安排、转包生产、库存水平、出清库存以及定价等问题。它解决“公司怎样利用现有的设施”的问题。</a:t>
            </a:r>
          </a:p>
          <a:p>
            <a:pPr marL="469900" lvl="0" indent="-469900">
              <a:lnSpc>
                <a:spcPct val="90000"/>
              </a:lnSpc>
              <a:buNone/>
            </a:pPr>
            <a:r>
              <a:rPr lang="zh-CN" altLang="en-US" sz="2800" b="1">
                <a:solidFill>
                  <a:srgbClr val="000000"/>
                </a:solidFill>
                <a:latin typeface="Times New Roman" pitchFamily="18" charset="0"/>
                <a:ea typeface="方正姚体"/>
              </a:rPr>
              <a:t>综合计划的目的：满足需求以实现利润最大化</a:t>
            </a:r>
          </a:p>
          <a:p>
            <a:pPr marL="469900" lvl="0" indent="-469900">
              <a:lnSpc>
                <a:spcPct val="120000"/>
              </a:lnSpc>
            </a:pPr>
            <a:r>
              <a:rPr lang="zh-CN" altLang="en-US" sz="2800" b="1">
                <a:solidFill>
                  <a:srgbClr val="000000"/>
                </a:solidFill>
                <a:latin typeface="Times New Roman" pitchFamily="18" charset="0"/>
                <a:ea typeface="方正姚体"/>
              </a:rPr>
              <a:t>计划者要进行如下基本权衡：</a:t>
            </a:r>
          </a:p>
          <a:p>
            <a:pPr marL="469900" lvl="0" indent="-469900">
              <a:lnSpc>
                <a:spcPct val="120000"/>
              </a:lnSpc>
              <a:buFont typeface="Wingdings" pitchFamily="2" charset="2"/>
            </a:pPr>
            <a:r>
              <a:rPr lang="zh-CN" altLang="en-US" sz="2800" b="1">
                <a:solidFill>
                  <a:srgbClr val="000000"/>
                </a:solidFill>
                <a:latin typeface="Times New Roman" pitchFamily="18" charset="0"/>
                <a:ea typeface="方正姚体"/>
              </a:rPr>
              <a:t>产能</a:t>
            </a:r>
            <a:r>
              <a:rPr lang="en-US" altLang="zh-CN" sz="2800">
                <a:solidFill>
                  <a:srgbClr val="000000"/>
                </a:solidFill>
                <a:latin typeface="Times New Roman" pitchFamily="18" charset="0"/>
                <a:ea typeface="方正姚体"/>
              </a:rPr>
              <a:t>Capacity</a:t>
            </a:r>
            <a:r>
              <a:rPr lang="zh-CN" altLang="en-US" sz="2800" b="1">
                <a:solidFill>
                  <a:srgbClr val="000000"/>
                </a:solidFill>
                <a:latin typeface="Times New Roman" pitchFamily="18" charset="0"/>
                <a:ea typeface="方正姚体"/>
              </a:rPr>
              <a:t> （规定时间</a:t>
            </a:r>
            <a:r>
              <a:rPr lang="en-US" altLang="zh-CN" sz="2800">
                <a:solidFill>
                  <a:srgbClr val="000000"/>
                </a:solidFill>
                <a:latin typeface="Times New Roman" pitchFamily="18" charset="0"/>
                <a:ea typeface="方正姚体"/>
              </a:rPr>
              <a:t>regular </a:t>
            </a:r>
            <a:r>
              <a:rPr lang="en-US" altLang="zh-TW" sz="2800">
                <a:solidFill>
                  <a:srgbClr val="000000"/>
                </a:solidFill>
                <a:latin typeface="Times New Roman" pitchFamily="18" charset="0"/>
                <a:ea typeface="方正姚体"/>
              </a:rPr>
              <a:t>time</a:t>
            </a:r>
            <a:r>
              <a:rPr lang="zh-CN" altLang="en-US" sz="2800" b="1">
                <a:solidFill>
                  <a:srgbClr val="000000"/>
                </a:solidFill>
                <a:latin typeface="Times New Roman" pitchFamily="18" charset="0"/>
                <a:ea typeface="方正姚体"/>
              </a:rPr>
              <a:t> 、加班时间</a:t>
            </a:r>
            <a:r>
              <a:rPr lang="en-US" altLang="zh-CN" sz="2800">
                <a:solidFill>
                  <a:srgbClr val="000000"/>
                </a:solidFill>
                <a:latin typeface="Times New Roman" pitchFamily="18" charset="0"/>
                <a:ea typeface="方正姚体"/>
              </a:rPr>
              <a:t>over time</a:t>
            </a:r>
            <a:r>
              <a:rPr lang="zh-CN" altLang="en-US" sz="2800" b="1">
                <a:solidFill>
                  <a:srgbClr val="000000"/>
                </a:solidFill>
                <a:latin typeface="Times New Roman" pitchFamily="18" charset="0"/>
                <a:ea typeface="方正姚体"/>
              </a:rPr>
              <a:t>和转包生产时间</a:t>
            </a:r>
            <a:r>
              <a:rPr lang="en-US" altLang="zh-CN" sz="2800">
                <a:solidFill>
                  <a:srgbClr val="000000"/>
                </a:solidFill>
                <a:latin typeface="Times New Roman" pitchFamily="18" charset="0"/>
                <a:ea typeface="方正姚体"/>
              </a:rPr>
              <a:t>subcontract</a:t>
            </a:r>
            <a:r>
              <a:rPr lang="zh-CN" altLang="en-US" sz="2800" b="1">
                <a:solidFill>
                  <a:srgbClr val="000000"/>
                </a:solidFill>
                <a:latin typeface="Times New Roman" pitchFamily="18" charset="0"/>
                <a:ea typeface="方正姚体"/>
              </a:rPr>
              <a:t> ）</a:t>
            </a:r>
          </a:p>
          <a:p>
            <a:pPr marL="469900" lvl="0" indent="-469900">
              <a:lnSpc>
                <a:spcPct val="120000"/>
              </a:lnSpc>
              <a:buFont typeface="Wingdings" pitchFamily="2" charset="2"/>
              <a:buChar char="ü"/>
            </a:pPr>
            <a:r>
              <a:rPr lang="zh-CN" altLang="en-US" sz="2800" b="1">
                <a:solidFill>
                  <a:srgbClr val="000000"/>
                </a:solidFill>
                <a:latin typeface="Times New Roman" pitchFamily="18" charset="0"/>
                <a:ea typeface="方正姚体"/>
              </a:rPr>
              <a:t>库存</a:t>
            </a:r>
            <a:r>
              <a:rPr lang="en-US" altLang="zh-CN" sz="2800">
                <a:solidFill>
                  <a:srgbClr val="000000"/>
                </a:solidFill>
                <a:latin typeface="Times New Roman" pitchFamily="18" charset="0"/>
                <a:ea typeface="方正姚体"/>
              </a:rPr>
              <a:t>Inventory</a:t>
            </a:r>
            <a:r>
              <a:rPr lang="en-US" altLang="zh-TW" sz="2800">
                <a:solidFill>
                  <a:srgbClr val="000000"/>
                </a:solidFill>
                <a:latin typeface="Times New Roman" pitchFamily="18" charset="0"/>
                <a:ea typeface="方正姚体"/>
              </a:rPr>
              <a:t> </a:t>
            </a:r>
            <a:endParaRPr lang="en-US" altLang="zh-CN" sz="2800">
              <a:solidFill>
                <a:srgbClr val="000000"/>
              </a:solidFill>
              <a:latin typeface="Times New Roman" pitchFamily="18" charset="0"/>
              <a:ea typeface="方正姚体"/>
            </a:endParaRPr>
          </a:p>
          <a:p>
            <a:pPr marL="469900" lvl="0" indent="-469900">
              <a:lnSpc>
                <a:spcPct val="120000"/>
              </a:lnSpc>
              <a:buFont typeface="Wingdings" pitchFamily="2" charset="2"/>
              <a:buChar char="ü"/>
            </a:pPr>
            <a:r>
              <a:rPr lang="zh-CN" altLang="en-US" sz="2800" b="1">
                <a:solidFill>
                  <a:srgbClr val="000000"/>
                </a:solidFill>
                <a:latin typeface="Times New Roman" pitchFamily="18" charset="0"/>
                <a:ea typeface="方正姚体"/>
              </a:rPr>
              <a:t>延期交货</a:t>
            </a:r>
            <a:r>
              <a:rPr lang="en-US" altLang="zh-CN" sz="2800">
                <a:solidFill>
                  <a:srgbClr val="000000"/>
                </a:solidFill>
                <a:latin typeface="Times New Roman" pitchFamily="18" charset="0"/>
                <a:ea typeface="方正姚体"/>
              </a:rPr>
              <a:t>Backlog</a:t>
            </a:r>
            <a:r>
              <a:rPr lang="zh-CN" altLang="en-US" sz="2800" b="1">
                <a:solidFill>
                  <a:srgbClr val="000000"/>
                </a:solidFill>
                <a:latin typeface="Times New Roman" pitchFamily="18" charset="0"/>
                <a:ea typeface="方正姚体"/>
              </a:rPr>
              <a:t>或损失销售</a:t>
            </a:r>
            <a:r>
              <a:rPr lang="en-US" altLang="zh-CN" sz="2800">
                <a:solidFill>
                  <a:srgbClr val="000000"/>
                </a:solidFill>
                <a:latin typeface="Times New Roman" pitchFamily="18" charset="0"/>
                <a:ea typeface="方正姚体"/>
              </a:rPr>
              <a:t>lost sales</a:t>
            </a:r>
            <a:endParaRPr lang="en-US" altLang="zh-TW" sz="2800">
              <a:solidFill>
                <a:srgbClr val="000000"/>
              </a:solidFill>
              <a:latin typeface="Times New Roman" pitchFamily="18" charset="0"/>
              <a:ea typeface="方正姚体"/>
            </a:endParaRPr>
          </a:p>
          <a:p>
            <a:pPr marL="469900" lvl="0" indent="-469900">
              <a:lnSpc>
                <a:spcPct val="90000"/>
              </a:lnSpc>
              <a:buNone/>
            </a:pPr>
            <a:endParaRPr lang="zh-CN" altLang="en-US" sz="2800" b="1">
              <a:solidFill>
                <a:srgbClr val="000000"/>
              </a:solidFill>
              <a:latin typeface="Times New Roman" pitchFamily="18" charset="0"/>
              <a:ea typeface="方正姚体"/>
            </a:endParaRP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0" fill="hold">
                                          <p:stCondLst>
                                            <p:cond delay="0"/>
                                          </p:stCondLst>
                                        </p:cTn>
                                        <p:tgtEl>
                                          <p:spTgt spid="57346">
                                            <p:txEl>
                                              <p:pRg st="0" end="0"/>
                                            </p:txEl>
                                          </p:spTgt>
                                        </p:tgtEl>
                                        <p:attrNameLst>
                                          <p:attrName>style.visibility</p:attrName>
                                        </p:attrNameLst>
                                      </p:cBhvr>
                                      <p:to>
                                        <p:strVal val="visible"/>
                                      </p:to>
                                    </p:set>
                                    <p:animEffect transition="in" filter="wipe(left)">
                                      <p:cBhvr additive="base">
                                        <p:cTn id="7" dur="500"/>
                                        <p:tgtEl>
                                          <p:spTgt spid="57346">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0" fill="hold">
                                          <p:stCondLst>
                                            <p:cond delay="0"/>
                                          </p:stCondLst>
                                        </p:cTn>
                                        <p:tgtEl>
                                          <p:spTgt spid="57346">
                                            <p:txEl>
                                              <p:pRg st="1" end="1"/>
                                            </p:txEl>
                                          </p:spTgt>
                                        </p:tgtEl>
                                        <p:attrNameLst>
                                          <p:attrName>style.visibility</p:attrName>
                                        </p:attrNameLst>
                                      </p:cBhvr>
                                      <p:to>
                                        <p:strVal val="visible"/>
                                      </p:to>
                                    </p:set>
                                    <p:animEffect transition="in" filter="wipe(left)">
                                      <p:cBhvr additive="base">
                                        <p:cTn id="12" dur="500"/>
                                        <p:tgtEl>
                                          <p:spTgt spid="57346">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additive="base">
                                        <p:cTn id="16" dur="0" fill="hold">
                                          <p:stCondLst>
                                            <p:cond delay="0"/>
                                          </p:stCondLst>
                                        </p:cTn>
                                        <p:tgtEl>
                                          <p:spTgt spid="57346">
                                            <p:txEl>
                                              <p:pRg st="2" end="2"/>
                                            </p:txEl>
                                          </p:spTgt>
                                        </p:tgtEl>
                                        <p:attrNameLst>
                                          <p:attrName>style.visibility</p:attrName>
                                        </p:attrNameLst>
                                      </p:cBhvr>
                                      <p:to>
                                        <p:strVal val="visible"/>
                                      </p:to>
                                    </p:set>
                                    <p:animEffect transition="in" filter="wipe(left)">
                                      <p:cBhvr additive="base">
                                        <p:cTn id="17" dur="500"/>
                                        <p:tgtEl>
                                          <p:spTgt spid="57346">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grpId="0" nodeType="clickEffect">
                                  <p:stCondLst>
                                    <p:cond delay="0"/>
                                  </p:stCondLst>
                                  <p:childTnLst>
                                    <p:set>
                                      <p:cBhvr additive="base">
                                        <p:cTn id="21" dur="0" fill="hold">
                                          <p:stCondLst>
                                            <p:cond delay="0"/>
                                          </p:stCondLst>
                                        </p:cTn>
                                        <p:tgtEl>
                                          <p:spTgt spid="57346">
                                            <p:txEl>
                                              <p:pRg st="3" end="3"/>
                                            </p:txEl>
                                          </p:spTgt>
                                        </p:tgtEl>
                                        <p:attrNameLst>
                                          <p:attrName>style.visibility</p:attrName>
                                        </p:attrNameLst>
                                      </p:cBhvr>
                                      <p:to>
                                        <p:strVal val="visible"/>
                                      </p:to>
                                    </p:set>
                                    <p:animEffect transition="in" filter="wipe(left)">
                                      <p:cBhvr additive="base">
                                        <p:cTn id="22" dur="500"/>
                                        <p:tgtEl>
                                          <p:spTgt spid="57346">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8" dur="500" fill="hold" grpId="0" nodeType="clickEffect">
                                  <p:stCondLst>
                                    <p:cond delay="0"/>
                                  </p:stCondLst>
                                  <p:childTnLst>
                                    <p:set>
                                      <p:cBhvr additive="base">
                                        <p:cTn id="26" dur="0" fill="hold">
                                          <p:stCondLst>
                                            <p:cond delay="0"/>
                                          </p:stCondLst>
                                        </p:cTn>
                                        <p:tgtEl>
                                          <p:spTgt spid="57346">
                                            <p:txEl>
                                              <p:pRg st="4" end="4"/>
                                            </p:txEl>
                                          </p:spTgt>
                                        </p:tgtEl>
                                        <p:attrNameLst>
                                          <p:attrName>style.visibility</p:attrName>
                                        </p:attrNameLst>
                                      </p:cBhvr>
                                      <p:to>
                                        <p:strVal val="visible"/>
                                      </p:to>
                                    </p:set>
                                    <p:animEffect transition="in" filter="wipe(left)">
                                      <p:cBhvr additive="base">
                                        <p:cTn id="27" dur="500"/>
                                        <p:tgtEl>
                                          <p:spTgt spid="57346">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8" dur="500" fill="hold" grpId="0" nodeType="clickEffect">
                                  <p:stCondLst>
                                    <p:cond delay="0"/>
                                  </p:stCondLst>
                                  <p:childTnLst>
                                    <p:set>
                                      <p:cBhvr additive="base">
                                        <p:cTn id="31" dur="0" fill="hold">
                                          <p:stCondLst>
                                            <p:cond delay="0"/>
                                          </p:stCondLst>
                                        </p:cTn>
                                        <p:tgtEl>
                                          <p:spTgt spid="57346">
                                            <p:txEl>
                                              <p:pRg st="5" end="5"/>
                                            </p:txEl>
                                          </p:spTgt>
                                        </p:tgtEl>
                                        <p:attrNameLst>
                                          <p:attrName>style.visibility</p:attrName>
                                        </p:attrNameLst>
                                      </p:cBhvr>
                                      <p:to>
                                        <p:strVal val="visible"/>
                                      </p:to>
                                    </p:set>
                                    <p:animEffect transition="in" filter="wipe(left)">
                                      <p:cBhvr additive="base">
                                        <p:cTn id="32" dur="500"/>
                                        <p:tgtEl>
                                          <p:spTgt spid="5734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8370" name=""/>
          <p:cNvSpPr/>
          <p:nvPr/>
        </p:nvSpPr>
        <p:spPr>
          <a:xfrm>
            <a:off x="6858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8371" name=""/>
          <p:cNvSpPr/>
          <p:nvPr/>
        </p:nvSpPr>
        <p:spPr>
          <a:xfrm>
            <a:off x="3124200" y="6248400"/>
            <a:ext cx="28956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8372" name=""/>
          <p:cNvSpPr/>
          <p:nvPr/>
        </p:nvSpPr>
        <p:spPr>
          <a:xfrm>
            <a:off x="685800" y="6248400"/>
            <a:ext cx="19050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8373" name=""/>
          <p:cNvSpPr/>
          <p:nvPr/>
        </p:nvSpPr>
        <p:spPr>
          <a:xfrm>
            <a:off x="3124200" y="6248400"/>
            <a:ext cx="2895600" cy="457200"/>
          </a:xfrm>
          <a:prstGeom prst="rect">
            <a:avLst/>
          </a:prstGeom>
          <a:noFill/>
          <a:ln>
            <a:noFill/>
            <a:miter lim="800000"/>
          </a:ln>
        </p:spPr>
        <p:txBody>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58374" name=""/>
          <p:cNvSpPr/>
          <p:nvPr>
            <p:ph type="title"/>
          </p:nvPr>
        </p:nvSpPr>
        <p:spPr>
          <a:xfrm>
            <a:off x="228600" y="228600"/>
            <a:ext cx="8686800" cy="711200"/>
          </a:xfrm>
          <a:prstGeom prst="rect">
            <a:avLst/>
          </a:prstGeom>
          <a:noFill/>
          <a:ln>
            <a:noFill/>
            <a:miter lim="800000"/>
          </a:ln>
        </p:spPr>
        <p:txBody>
          <a:bodyPr rot="0" vert="horz" wrap="square" lIns="90488" tIns="44450" rIns="90488" bIns="44450" anchor="b"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zh-CN" altLang="en-US" sz="4000">
                <a:solidFill>
                  <a:srgbClr val="000000"/>
                </a:solidFill>
                <a:latin typeface="Times New Roman" pitchFamily="18" charset="0"/>
                <a:ea typeface="方正姚体"/>
              </a:rPr>
              <a:t>综合计划策略</a:t>
            </a:r>
            <a:endParaRPr lang="en-US" altLang="zh-TW" sz="4000" b="1">
              <a:solidFill>
                <a:srgbClr val="000000"/>
              </a:solidFill>
              <a:latin typeface="Times New Roman" pitchFamily="18" charset="0"/>
              <a:ea typeface="方正姚体"/>
            </a:endParaRPr>
          </a:p>
        </p:txBody>
      </p:sp>
      <p:sp>
        <p:nvSpPr>
          <p:cNvPr id="58375" name=""/>
          <p:cNvSpPr/>
          <p:nvPr>
            <p:ph type="body" idx="4294967295"/>
          </p:nvPr>
        </p:nvSpPr>
        <p:spPr>
          <a:xfrm>
            <a:off x="228600" y="1206500"/>
            <a:ext cx="8686800" cy="5041900"/>
          </a:xfrm>
          <a:prstGeom prst="rect">
            <a:avLst/>
          </a:prstGeom>
          <a:noFill/>
          <a:ln>
            <a:noFill/>
            <a:miter lim="800000"/>
          </a:ln>
        </p:spPr>
        <p:txBody>
          <a:bodyPr rot="0" vert="horz" wrap="square" lIns="90488" tIns="44450" rIns="90488" bIns="44450" anchor="t" anchorCtr="0">
            <a:noAutofit/>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zh-CN" altLang="en-US" sz="3200" b="0" i="0" u="none"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zh-CN" altLang="en-US" sz="2800" b="0" i="0" u="none"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zh-CN" altLang="en-US" sz="2400" b="0" i="0" u="none"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zh-CN" altLang="en-US" sz="2000" b="0" i="0" u="none"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lnSpc>
                <a:spcPct val="90000"/>
              </a:lnSpc>
              <a:buNone/>
            </a:pPr>
            <a:r>
              <a:rPr lang="en-US" altLang="zh-CN" sz="2600" b="1" u="sng">
                <a:solidFill>
                  <a:srgbClr val="000000"/>
                </a:solidFill>
                <a:latin typeface="楷体_GB2312" pitchFamily="49" charset="-122"/>
                <a:ea typeface="方正姚体"/>
              </a:rPr>
              <a:t>①</a:t>
            </a:r>
            <a:r>
              <a:rPr lang="zh-CN" altLang="en-US" sz="2600" b="1" u="sng">
                <a:solidFill>
                  <a:srgbClr val="000000"/>
                </a:solidFill>
                <a:latin typeface="楷体_GB2312" pitchFamily="49" charset="-122"/>
                <a:ea typeface="方正姚体"/>
              </a:rPr>
              <a:t>追逐策略</a:t>
            </a:r>
            <a:r>
              <a:rPr lang="en-US" altLang="zh-CN" sz="2600" b="1" u="sng">
                <a:solidFill>
                  <a:srgbClr val="000000"/>
                </a:solidFill>
                <a:latin typeface="楷体_GB2312" pitchFamily="49" charset="-122"/>
                <a:ea typeface="方正姚体"/>
              </a:rPr>
              <a:t>(chase strategy)—</a:t>
            </a:r>
            <a:r>
              <a:rPr lang="zh-CN" altLang="en-US" sz="2600" b="1" u="sng">
                <a:solidFill>
                  <a:srgbClr val="000000"/>
                </a:solidFill>
                <a:latin typeface="楷体_GB2312" pitchFamily="49" charset="-122"/>
                <a:ea typeface="方正姚体"/>
              </a:rPr>
              <a:t>将产能作为杠杆</a:t>
            </a:r>
          </a:p>
          <a:p>
            <a:pPr lvl="0">
              <a:lnSpc>
                <a:spcPct val="90000"/>
              </a:lnSpc>
              <a:buClr>
                <a:srgbClr val="CC3300"/>
              </a:buClr>
              <a:buFont typeface="Wingdings" pitchFamily="2" charset="2"/>
            </a:pPr>
            <a:r>
              <a:rPr lang="zh-CN" altLang="en-US" sz="2400" b="1">
                <a:solidFill>
                  <a:srgbClr val="000000"/>
                </a:solidFill>
                <a:latin typeface="楷体_GB2312" pitchFamily="49" charset="-122"/>
                <a:ea typeface="方正姚体"/>
              </a:rPr>
              <a:t>当需求变动时，通过改变机器产能或雇佣或解雇劳动力，使得生产率和需求率保持一致。</a:t>
            </a:r>
          </a:p>
          <a:p>
            <a:pPr lvl="0">
              <a:lnSpc>
                <a:spcPct val="90000"/>
              </a:lnSpc>
              <a:buClr>
                <a:srgbClr val="CC3300"/>
              </a:buClr>
              <a:buFont typeface="Wingdings" pitchFamily="2" charset="2"/>
              <a:buNone/>
            </a:pPr>
            <a:r>
              <a:rPr lang="en-US" altLang="zh-CN" sz="2600" b="1" u="sng">
                <a:solidFill>
                  <a:srgbClr val="000000"/>
                </a:solidFill>
                <a:latin typeface="楷体_GB2312" pitchFamily="49" charset="-122"/>
                <a:ea typeface="方正姚体"/>
              </a:rPr>
              <a:t>②</a:t>
            </a:r>
            <a:r>
              <a:rPr lang="zh-CN" altLang="en-US" sz="2600" b="1" u="sng">
                <a:solidFill>
                  <a:srgbClr val="000000"/>
                </a:solidFill>
                <a:latin typeface="Times New Roman" pitchFamily="18" charset="0"/>
                <a:ea typeface="方正姚体"/>
              </a:rPr>
              <a:t>劳动力或产能的时间柔性策略</a:t>
            </a:r>
            <a:r>
              <a:rPr lang="en-US" altLang="zh-CN" sz="2600" b="1" u="sng">
                <a:solidFill>
                  <a:srgbClr val="000000"/>
                </a:solidFill>
                <a:latin typeface="Times New Roman" pitchFamily="18" charset="0"/>
                <a:ea typeface="方正姚体"/>
              </a:rPr>
              <a:t>(Time flexibility from workforce or capacity strategy)—</a:t>
            </a:r>
            <a:r>
              <a:rPr lang="zh-CN" altLang="en-US" sz="2600" b="1" u="sng">
                <a:solidFill>
                  <a:srgbClr val="000000"/>
                </a:solidFill>
                <a:latin typeface="Times New Roman" pitchFamily="18" charset="0"/>
                <a:ea typeface="方正姚体"/>
              </a:rPr>
              <a:t>将利用率作为杠杆</a:t>
            </a:r>
            <a:r>
              <a:rPr lang="zh-CN" altLang="en-US" sz="2600" b="1">
                <a:solidFill>
                  <a:srgbClr val="000000"/>
                </a:solidFill>
                <a:latin typeface="Times New Roman" pitchFamily="18" charset="0"/>
                <a:ea typeface="方正姚体"/>
              </a:rPr>
              <a:t>（与前相比，不需要改变劳动力数量）</a:t>
            </a:r>
          </a:p>
          <a:p>
            <a:pPr lvl="0">
              <a:lnSpc>
                <a:spcPct val="90000"/>
              </a:lnSpc>
              <a:buClr>
                <a:srgbClr val="CC3300"/>
              </a:buClr>
              <a:buFont typeface="Wingdings" pitchFamily="2" charset="2"/>
            </a:pPr>
            <a:r>
              <a:rPr lang="zh-CN" altLang="en-US" sz="2400" b="1">
                <a:solidFill>
                  <a:srgbClr val="000000"/>
                </a:solidFill>
                <a:latin typeface="楷体_GB2312" pitchFamily="49" charset="-122"/>
                <a:ea typeface="方正姚体"/>
              </a:rPr>
              <a:t>当机器有剩余产能，比如机器一天运转时间不足</a:t>
            </a:r>
            <a:r>
              <a:rPr lang="en-US" altLang="zh-CN" sz="2400" b="1">
                <a:solidFill>
                  <a:srgbClr val="000000"/>
                </a:solidFill>
                <a:latin typeface="楷体_GB2312" pitchFamily="49" charset="-122"/>
                <a:ea typeface="方正姚体"/>
              </a:rPr>
              <a:t>24</a:t>
            </a:r>
            <a:r>
              <a:rPr lang="zh-CN" altLang="en-US" sz="2400" b="1">
                <a:solidFill>
                  <a:srgbClr val="000000"/>
                </a:solidFill>
                <a:latin typeface="楷体_GB2312" pitchFamily="49" charset="-122"/>
                <a:ea typeface="方正姚体"/>
              </a:rPr>
              <a:t>小时，可以通过劳动力加班或弹性生产计划使生产与需求保持一致。</a:t>
            </a:r>
          </a:p>
          <a:p>
            <a:pPr lvl="0">
              <a:lnSpc>
                <a:spcPct val="90000"/>
              </a:lnSpc>
              <a:buClr>
                <a:srgbClr val="CC3300"/>
              </a:buClr>
              <a:buFont typeface="Wingdings" pitchFamily="2" charset="2"/>
              <a:buNone/>
            </a:pPr>
            <a:r>
              <a:rPr lang="en-US" altLang="zh-CN" sz="2400" b="1" u="sng">
                <a:solidFill>
                  <a:srgbClr val="000000"/>
                </a:solidFill>
                <a:latin typeface="楷体_GB2312" pitchFamily="49" charset="-122"/>
                <a:ea typeface="方正姚体"/>
              </a:rPr>
              <a:t>③</a:t>
            </a:r>
            <a:r>
              <a:rPr lang="zh-CN" altLang="en-US" sz="2400" b="1" u="sng">
                <a:solidFill>
                  <a:srgbClr val="000000"/>
                </a:solidFill>
                <a:latin typeface="楷体_GB2312" pitchFamily="49" charset="-122"/>
                <a:ea typeface="方正姚体"/>
              </a:rPr>
              <a:t>平稳策略</a:t>
            </a:r>
            <a:r>
              <a:rPr lang="en-US" altLang="zh-CN" sz="2400" b="1" u="sng">
                <a:solidFill>
                  <a:srgbClr val="000000"/>
                </a:solidFill>
                <a:latin typeface="楷体_GB2312" pitchFamily="49" charset="-122"/>
                <a:ea typeface="方正姚体"/>
              </a:rPr>
              <a:t>(Level strategy)—</a:t>
            </a:r>
            <a:r>
              <a:rPr lang="zh-CN" altLang="en-US" sz="2400" b="1" u="sng">
                <a:solidFill>
                  <a:srgbClr val="000000"/>
                </a:solidFill>
                <a:latin typeface="楷体_GB2312" pitchFamily="49" charset="-122"/>
                <a:ea typeface="方正姚体"/>
              </a:rPr>
              <a:t>将库存作为杠杆</a:t>
            </a:r>
            <a:endParaRPr lang="en-US" altLang="zh-CN" sz="2400" b="1" u="sng">
              <a:solidFill>
                <a:srgbClr val="000000"/>
              </a:solidFill>
              <a:latin typeface="楷体_GB2312" pitchFamily="49" charset="-122"/>
              <a:ea typeface="方正姚体"/>
            </a:endParaRPr>
          </a:p>
          <a:p>
            <a:pPr lvl="0">
              <a:lnSpc>
                <a:spcPct val="90000"/>
              </a:lnSpc>
              <a:buClr>
                <a:srgbClr val="CC3300"/>
              </a:buClr>
              <a:buFont typeface="Wingdings" pitchFamily="2" charset="2"/>
            </a:pPr>
            <a:r>
              <a:rPr lang="zh-CN" altLang="en-US" sz="2400" b="1">
                <a:solidFill>
                  <a:srgbClr val="000000"/>
                </a:solidFill>
                <a:ea typeface="方正姚体"/>
              </a:rPr>
              <a:t>保持不变的产出率</a:t>
            </a:r>
            <a:r>
              <a:rPr lang="en-US" altLang="zh-CN" sz="2400" b="1">
                <a:solidFill>
                  <a:srgbClr val="000000"/>
                </a:solidFill>
                <a:ea typeface="方正姚体"/>
              </a:rPr>
              <a:t>.</a:t>
            </a:r>
            <a:r>
              <a:rPr lang="zh-CN" altLang="en-US" sz="2400" b="1">
                <a:solidFill>
                  <a:srgbClr val="000000"/>
                </a:solidFill>
                <a:ea typeface="方正姚体"/>
              </a:rPr>
              <a:t>生产和需求并不协调，要么根据未来需求预测提前建立库存，要么将旺季需求延期至淡季交货。这种战略的缺点是库存水平高，积压产品多。</a:t>
            </a:r>
          </a:p>
          <a:p>
            <a:pPr lvl="0">
              <a:lnSpc>
                <a:spcPct val="90000"/>
              </a:lnSpc>
              <a:buClr>
                <a:srgbClr val="CC3300"/>
              </a:buClr>
              <a:buFont typeface="Wingdings" pitchFamily="2" charset="2"/>
              <a:buChar char="ü"/>
            </a:pPr>
            <a:endParaRPr lang="en-US" altLang="zh-TW" sz="2400">
              <a:solidFill>
                <a:srgbClr val="000000"/>
              </a:solidFill>
              <a:latin typeface="Times New Roman" pitchFamily="18" charset="0"/>
              <a:ea typeface="方正姚体"/>
            </a:endParaRPr>
          </a:p>
        </p:txBody>
      </p:sp>
    </p:spTree>
  </p:cSld>
  <p:clrMapOvr>
    <a:masterClrMapping/>
  </p:clrMapOvr>
  <p:transition>
    <p:pull dir="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58375">
                                            <p:txEl>
                                              <p:pRg st="0" end="0"/>
                                            </p:txEl>
                                          </p:spTgt>
                                        </p:tgtEl>
                                        <p:attrNameLst>
                                          <p:attrName>style.visibility</p:attrName>
                                        </p:attrNameLst>
                                      </p:cBhvr>
                                      <p:to>
                                        <p:strVal val="visible"/>
                                      </p:to>
                                    </p:set>
                                    <p:anim calcmode="lin" valueType="num">
                                      <p:cBhvr additive="base">
                                        <p:cTn id="7" dur="500" fill="hold"/>
                                        <p:tgtEl>
                                          <p:spTgt spid="583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837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additive="base">
                                        <p:cTn id="10" dur="1" fill="hold">
                                          <p:stCondLst>
                                            <p:cond delay="0"/>
                                          </p:stCondLst>
                                        </p:cTn>
                                        <p:tgtEl>
                                          <p:spTgt spid="58375">
                                            <p:txEl>
                                              <p:pRg st="1" end="1"/>
                                            </p:txEl>
                                          </p:spTgt>
                                        </p:tgtEl>
                                        <p:attrNameLst>
                                          <p:attrName>style.visibility</p:attrName>
                                        </p:attrNameLst>
                                      </p:cBhvr>
                                      <p:to>
                                        <p:strVal val="visible"/>
                                      </p:to>
                                    </p:set>
                                    <p:anim calcmode="lin" valueType="num">
                                      <p:cBhvr additive="base">
                                        <p:cTn id="11" dur="500" fill="hold"/>
                                        <p:tgtEl>
                                          <p:spTgt spid="5837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83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4" dur="500" fill="hold" nodeType="clickEffect">
                                  <p:stCondLst>
                                    <p:cond delay="0"/>
                                  </p:stCondLst>
                                  <p:childTnLst>
                                    <p:set>
                                      <p:cBhvr additive="base">
                                        <p:cTn id="16" dur="1" fill="hold">
                                          <p:stCondLst>
                                            <p:cond delay="0"/>
                                          </p:stCondLst>
                                        </p:cTn>
                                        <p:tgtEl>
                                          <p:spTgt spid="58375">
                                            <p:txEl>
                                              <p:pRg st="2" end="2"/>
                                            </p:txEl>
                                          </p:spTgt>
                                        </p:tgtEl>
                                        <p:attrNameLst>
                                          <p:attrName>style.visibility</p:attrName>
                                        </p:attrNameLst>
                                      </p:cBhvr>
                                      <p:to>
                                        <p:strVal val="visible"/>
                                      </p:to>
                                    </p:set>
                                    <p:anim calcmode="lin" valueType="num">
                                      <p:cBhvr additive="base">
                                        <p:cTn id="17" dur="500" fill="hold"/>
                                        <p:tgtEl>
                                          <p:spTgt spid="5837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837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additive="base">
                                        <p:cTn id="20" dur="1" fill="hold">
                                          <p:stCondLst>
                                            <p:cond delay="0"/>
                                          </p:stCondLst>
                                        </p:cTn>
                                        <p:tgtEl>
                                          <p:spTgt spid="58375">
                                            <p:txEl>
                                              <p:pRg st="3" end="3"/>
                                            </p:txEl>
                                          </p:spTgt>
                                        </p:tgtEl>
                                        <p:attrNameLst>
                                          <p:attrName>style.visibility</p:attrName>
                                        </p:attrNameLst>
                                      </p:cBhvr>
                                      <p:to>
                                        <p:strVal val="visible"/>
                                      </p:to>
                                    </p:set>
                                    <p:anim calcmode="lin" valueType="num">
                                      <p:cBhvr additive="base">
                                        <p:cTn id="21" dur="500" fill="hold"/>
                                        <p:tgtEl>
                                          <p:spTgt spid="5837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8375">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additive="base">
                                        <p:cTn id="24" dur="1" fill="hold">
                                          <p:stCondLst>
                                            <p:cond delay="0"/>
                                          </p:stCondLst>
                                        </p:cTn>
                                        <p:tgtEl>
                                          <p:spTgt spid="58375">
                                            <p:txEl>
                                              <p:pRg st="4" end="4"/>
                                            </p:txEl>
                                          </p:spTgt>
                                        </p:tgtEl>
                                        <p:attrNameLst>
                                          <p:attrName>style.visibility</p:attrName>
                                        </p:attrNameLst>
                                      </p:cBhvr>
                                      <p:to>
                                        <p:strVal val="visible"/>
                                      </p:to>
                                    </p:set>
                                    <p:anim calcmode="lin" valueType="num">
                                      <p:cBhvr additive="base">
                                        <p:cTn id="25" dur="500" fill="hold"/>
                                        <p:tgtEl>
                                          <p:spTgt spid="5837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8375">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additive="base">
                                        <p:cTn id="28" dur="1" fill="hold">
                                          <p:stCondLst>
                                            <p:cond delay="0"/>
                                          </p:stCondLst>
                                        </p:cTn>
                                        <p:tgtEl>
                                          <p:spTgt spid="58375">
                                            <p:txEl>
                                              <p:pRg st="5" end="5"/>
                                            </p:txEl>
                                          </p:spTgt>
                                        </p:tgtEl>
                                        <p:attrNameLst>
                                          <p:attrName>style.visibility</p:attrName>
                                        </p:attrNameLst>
                                      </p:cBhvr>
                                      <p:to>
                                        <p:strVal val="visible"/>
                                      </p:to>
                                    </p:set>
                                    <p:anim calcmode="lin" valueType="num">
                                      <p:cBhvr additive="base">
                                        <p:cTn id="29" dur="500" fill="hold"/>
                                        <p:tgtEl>
                                          <p:spTgt spid="5837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837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61442" name=""/>
          <p:cNvSpPr/>
          <p:nvPr/>
        </p:nvSpPr>
        <p:spPr>
          <a:xfrm>
            <a:off x="76200" y="1300162"/>
            <a:ext cx="8619210" cy="839547"/>
          </a:xfrm>
          <a:prstGeom prst="rect">
            <a:avLst/>
          </a:prstGeom>
          <a:noFill/>
          <a:ln>
            <a:noFill/>
            <a:miter lim="800000"/>
          </a:ln>
        </p:spPr>
        <p:txBody>
          <a:bodyPr lIns="90488" tIns="44450" rIns="90488" bIns="4445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5000"/>
              </a:spcBef>
              <a:buClr>
                <a:srgbClr val="660033"/>
              </a:buClr>
              <a:buSzPct val="75000"/>
              <a:buFont typeface="Symbol" pitchFamily="18" charset="2"/>
              <a:buChar char="·"/>
            </a:pPr>
            <a:r>
              <a:rPr lang="zh-TW" altLang="en-US" sz="2400">
                <a:solidFill>
                  <a:srgbClr val="000000"/>
                </a:solidFill>
                <a:latin typeface="Times New Roman" pitchFamily="18" charset="0"/>
                <a:ea typeface="方正姚体"/>
              </a:rPr>
              <a:t> </a:t>
            </a:r>
            <a:r>
              <a:rPr lang="zh-CN" altLang="en-US" sz="2400">
                <a:solidFill>
                  <a:srgbClr val="000000"/>
                </a:solidFill>
                <a:latin typeface="Times New Roman" pitchFamily="18" charset="0"/>
                <a:ea typeface="方正姚体"/>
              </a:rPr>
              <a:t>一个小规模的制造商</a:t>
            </a:r>
            <a:r>
              <a:rPr lang="zh-TW" altLang="en-US" sz="2400">
                <a:solidFill>
                  <a:srgbClr val="000000"/>
                </a:solidFill>
                <a:latin typeface="Times New Roman" pitchFamily="18" charset="0"/>
                <a:ea typeface="方正姚体"/>
              </a:rPr>
              <a:t> </a:t>
            </a:r>
            <a:r>
              <a:rPr lang="zh-CN" altLang="en-US" sz="2400">
                <a:solidFill>
                  <a:srgbClr val="000000"/>
                </a:solidFill>
                <a:latin typeface="Times New Roman" pitchFamily="18" charset="0"/>
                <a:ea typeface="方正姚体"/>
              </a:rPr>
              <a:t>生产</a:t>
            </a:r>
            <a:r>
              <a:rPr lang="en-US" altLang="zh-CN" sz="2400">
                <a:solidFill>
                  <a:srgbClr val="000000"/>
                </a:solidFill>
                <a:latin typeface="Times New Roman" pitchFamily="18" charset="0"/>
                <a:ea typeface="方正姚体"/>
              </a:rPr>
              <a:t>(</a:t>
            </a:r>
            <a:r>
              <a:rPr lang="zh-CN" altLang="en-US" sz="2400">
                <a:solidFill>
                  <a:srgbClr val="000000"/>
                </a:solidFill>
                <a:latin typeface="Times New Roman" pitchFamily="18" charset="0"/>
                <a:ea typeface="方正姚体"/>
              </a:rPr>
              <a:t>装配</a:t>
            </a:r>
            <a:r>
              <a:rPr lang="en-US" altLang="zh-CN" sz="2400">
                <a:solidFill>
                  <a:srgbClr val="000000"/>
                </a:solidFill>
                <a:latin typeface="Times New Roman" pitchFamily="18" charset="0"/>
                <a:ea typeface="方正姚体"/>
              </a:rPr>
              <a:t>)</a:t>
            </a:r>
            <a:r>
              <a:rPr lang="en-US" altLang="zh-TW" sz="2400">
                <a:solidFill>
                  <a:srgbClr val="000000"/>
                </a:solidFill>
                <a:latin typeface="Times New Roman" pitchFamily="18" charset="0"/>
                <a:ea typeface="方正姚体"/>
              </a:rPr>
              <a:t> </a:t>
            </a:r>
            <a:r>
              <a:rPr lang="zh-CN" altLang="en-US" sz="2400">
                <a:solidFill>
                  <a:srgbClr val="000000"/>
                </a:solidFill>
                <a:latin typeface="Times New Roman" pitchFamily="18" charset="0"/>
                <a:ea typeface="方正姚体"/>
              </a:rPr>
              <a:t>园艺工具</a:t>
            </a:r>
            <a:endParaRPr lang="en-US" altLang="zh-TW" sz="2400">
              <a:solidFill>
                <a:srgbClr val="000000"/>
              </a:solidFill>
              <a:latin typeface="Times New Roman" pitchFamily="18" charset="0"/>
              <a:ea typeface="方正姚体"/>
            </a:endParaRPr>
          </a:p>
          <a:p>
            <a:pPr lvl="0">
              <a:spcBef>
                <a:spcPct val="5000"/>
              </a:spcBef>
              <a:buClr>
                <a:srgbClr val="660033"/>
              </a:buClr>
              <a:buSzPct val="75000"/>
              <a:buFont typeface="Symbol" pitchFamily="18" charset="2"/>
              <a:buChar char="·"/>
            </a:pPr>
            <a:r>
              <a:rPr lang="en-US" altLang="zh-TW" sz="2400">
                <a:solidFill>
                  <a:srgbClr val="000000"/>
                </a:solidFill>
                <a:latin typeface="Times New Roman" pitchFamily="18" charset="0"/>
                <a:ea typeface="方正姚体"/>
              </a:rPr>
              <a:t> </a:t>
            </a:r>
            <a:r>
              <a:rPr lang="zh-CN" altLang="en-US" sz="2400">
                <a:solidFill>
                  <a:srgbClr val="000000"/>
                </a:solidFill>
                <a:latin typeface="Times New Roman" pitchFamily="18" charset="0"/>
                <a:ea typeface="方正姚体"/>
              </a:rPr>
              <a:t>所有的需求都能得到满足</a:t>
            </a:r>
            <a:r>
              <a:rPr lang="en-US" altLang="zh-TW" sz="2400">
                <a:solidFill>
                  <a:srgbClr val="000000"/>
                </a:solidFill>
                <a:latin typeface="Times New Roman" pitchFamily="18" charset="0"/>
                <a:ea typeface="方正姚体"/>
              </a:rPr>
              <a:t>. </a:t>
            </a:r>
            <a:r>
              <a:rPr lang="zh-CN" altLang="en-US" sz="2400">
                <a:solidFill>
                  <a:srgbClr val="000000"/>
                </a:solidFill>
                <a:latin typeface="Times New Roman" pitchFamily="18" charset="0"/>
                <a:ea typeface="方正姚体"/>
              </a:rPr>
              <a:t>园艺工具的需求有明显的季节性</a:t>
            </a:r>
            <a:r>
              <a:rPr lang="en-US" altLang="zh-TW" sz="2400">
                <a:solidFill>
                  <a:srgbClr val="000000"/>
                </a:solidFill>
                <a:latin typeface="Times New Roman" pitchFamily="18" charset="0"/>
                <a:ea typeface="方正姚体"/>
              </a:rPr>
              <a:t>.</a:t>
            </a:r>
            <a:endParaRPr lang="zh-TW" altLang="en-US" sz="2400">
              <a:solidFill>
                <a:srgbClr val="000000"/>
              </a:solidFill>
              <a:latin typeface="Times New Roman" pitchFamily="18" charset="0"/>
              <a:ea typeface="方正姚体"/>
            </a:endParaRPr>
          </a:p>
        </p:txBody>
      </p:sp>
      <p:sp>
        <p:nvSpPr>
          <p:cNvPr id="61443" name=""/>
          <p:cNvSpPr/>
          <p:nvPr/>
        </p:nvSpPr>
        <p:spPr>
          <a:xfrm>
            <a:off x="381000" y="376238"/>
            <a:ext cx="4365175" cy="455115"/>
          </a:xfrm>
          <a:prstGeom prst="rect">
            <a:avLst/>
          </a:prstGeom>
          <a:noFill/>
          <a:ln>
            <a:noFill/>
            <a:miter lim="800000"/>
          </a:ln>
        </p:spPr>
        <p:txBody>
          <a:bodyPr wrap="none" lIns="90488" tIns="44450" rIns="90488" bIns="44450" anchor="t"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spcBef>
                <a:spcPct val="20000"/>
              </a:spcBef>
              <a:buClr>
                <a:srgbClr val="660033"/>
              </a:buClr>
              <a:buSzPct val="75000"/>
              <a:buFont typeface="Symbol" pitchFamily="18" charset="2"/>
            </a:pPr>
            <a:r>
              <a:rPr lang="zh-CN" altLang="en-US" sz="2400" b="1">
                <a:solidFill>
                  <a:srgbClr val="000000"/>
                </a:solidFill>
                <a:latin typeface="Comic Sans MS" pitchFamily="66" charset="0"/>
                <a:ea typeface="方正姚体"/>
              </a:rPr>
              <a:t>一个例子：</a:t>
            </a:r>
            <a:r>
              <a:rPr lang="en-US" altLang="zh-TW" sz="2400" b="1">
                <a:solidFill>
                  <a:srgbClr val="000000"/>
                </a:solidFill>
                <a:latin typeface="Comic Sans MS" pitchFamily="66" charset="0"/>
                <a:ea typeface="方正姚体"/>
              </a:rPr>
              <a:t>Red Tomato Tools</a:t>
            </a:r>
          </a:p>
        </p:txBody>
      </p:sp>
      <p:graphicFrame>
        <p:nvGraphicFramePr>
          <p:cNvPr id="61444" name=""/>
          <p:cNvGraphicFramePr>
            <a:graphicFrameLocks noChangeAspect="1"/>
          </p:cNvGraphicFramePr>
          <p:nvPr/>
        </p:nvGraphicFramePr>
        <p:xfrm>
          <a:off x="0" y="2503488"/>
          <a:ext cx="5029200" cy="2362200"/>
        </p:xfrm>
        <a:graphic>
          <a:graphicData uri="http://schemas.openxmlformats.org/presentationml/2006/ole">
            <mc:AlternateContent>
              <mc:Choice xmlns:v="urn:schemas-microsoft-com:vml" Requires="v">
                <p:oleObj spid="_x0000_s1038" name="图表" r:id="rId2" progId="Excel.Chart.8">
                  <p:embed/>
                </p:oleObj>
              </mc:Choice>
              <mc:Fallback>
                <p:oleObj name="图表" r:id="rId2" progId="Excel.Chart.8">
                  <p:embed/>
                  <p:pic>
                    <p:nvPicPr>
                      <p:cNvPr id="0" name="OLE substitute image"/>
                      <p:cNvPicPr/>
                      <p:nvPr/>
                    </p:nvPicPr>
                    <p:blipFill>
                      <a:blip r:embed="rId3"/>
                      <a:stretch>
                        <a:fillRect/>
                      </a:stretch>
                    </p:blipFill>
                    <p:spPr>
                      <a:xfrm>
                        <a:off x="0" y="2503488"/>
                        <a:ext cx="5029200" cy="2362200"/>
                      </a:xfrm>
                      <a:prstGeom prst="rect">
                        <a:avLst/>
                      </a:prstGeom>
                      <a:noFill/>
                    </p:spPr>
                  </p:pic>
                </p:oleObj>
              </mc:Fallback>
            </mc:AlternateContent>
          </a:graphicData>
        </a:graphic>
      </p:graphicFrame>
      <p:graphicFrame>
        <p:nvGraphicFramePr>
          <p:cNvPr id="61445" name=""/>
          <p:cNvGraphicFramePr>
            <a:graphicFrameLocks noChangeAspect="1"/>
          </p:cNvGraphicFramePr>
          <p:nvPr/>
        </p:nvGraphicFramePr>
        <p:xfrm>
          <a:off x="4838700" y="3937000"/>
          <a:ext cx="4305300" cy="2743200"/>
        </p:xfrm>
        <a:graphic>
          <a:graphicData uri="http://schemas.openxmlformats.org/presentationml/2006/ole">
            <mc:AlternateContent>
              <mc:Choice xmlns:v="urn:schemas-microsoft-com:vml" Requires="v">
                <p:oleObj spid="_x0000_s1039" name="文档" r:id="rId4" progId="Word.Document.8">
                  <p:embed/>
                </p:oleObj>
              </mc:Choice>
              <mc:Fallback>
                <p:oleObj name="文档" r:id="rId4" progId="Word.Document.8">
                  <p:embed/>
                  <p:pic>
                    <p:nvPicPr>
                      <p:cNvPr id="0" name="OLE substitute image"/>
                      <p:cNvPicPr/>
                      <p:nvPr/>
                    </p:nvPicPr>
                    <p:blipFill>
                      <a:blip r:embed="rId5"/>
                      <a:stretch>
                        <a:fillRect/>
                      </a:stretch>
                    </p:blipFill>
                    <p:spPr>
                      <a:xfrm>
                        <a:off x="4838700" y="3937000"/>
                        <a:ext cx="4305300" cy="2743200"/>
                      </a:xfrm>
                      <a:prstGeom prst="rect">
                        <a:avLst/>
                      </a:prstGeom>
                      <a:noFill/>
                    </p:spPr>
                  </p:pic>
                </p:oleObj>
              </mc:Fallback>
            </mc:AlternateContent>
          </a:graphicData>
        </a:graphic>
      </p:graphicFrame>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62466" name=""/>
          <p:cNvSpPr/>
          <p:nvPr>
            <p:ph type="title"/>
          </p:nvPr>
        </p:nvSpPr>
        <p:spPr>
          <a:xfrm>
            <a:off x="0" y="228600"/>
            <a:ext cx="8966200" cy="660400"/>
          </a:xfrm>
          <a:prstGeom prst="rect">
            <a:avLst/>
          </a:prstGeom>
          <a:noFill/>
          <a:ln>
            <a:noFill/>
            <a:miter lim="800000"/>
          </a:ln>
        </p:spPr>
        <p:txBody>
          <a:bodyPr rot="0" vert="horz" wrap="square" lIns="92075" tIns="46038" rIns="92075" bIns="46038" anchor="b"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a:solidFill>
                  <a:schemeClr val="tx1"/>
                </a:solidFill>
                <a:latin typeface="+mj-lt"/>
                <a:ea typeface="+mj-ea"/>
                <a:cs typeface="+mj-cs"/>
              </a:defRPr>
            </a:lvl1pPr>
            <a:lvl2pPr algn="ctr" rtl="0" eaLnBrk="0" fontAlgn="base" hangingPunct="0">
              <a:spcBef>
                <a:spcPct val="0"/>
              </a:spcBef>
              <a:spcAft>
                <a:spcPct val="0"/>
              </a:spcAft>
              <a:defRPr lang="zh-CN" altLang="en-US" sz="4400">
                <a:solidFill>
                  <a:schemeClr val="tx1"/>
                </a:solidFill>
                <a:latin typeface="Calibri" pitchFamily="34" charset="0"/>
                <a:ea typeface="宋体"/>
              </a:defRPr>
            </a:lvl2pPr>
            <a:lvl3pPr algn="ctr" rtl="0" eaLnBrk="0" fontAlgn="base" hangingPunct="0">
              <a:spcBef>
                <a:spcPct val="0"/>
              </a:spcBef>
              <a:spcAft>
                <a:spcPct val="0"/>
              </a:spcAft>
              <a:defRPr lang="zh-CN" altLang="en-US" sz="4400">
                <a:solidFill>
                  <a:schemeClr val="tx1"/>
                </a:solidFill>
                <a:latin typeface="Calibri" pitchFamily="34" charset="0"/>
                <a:ea typeface="宋体"/>
              </a:defRPr>
            </a:lvl3pPr>
            <a:lvl4pPr algn="ctr" rtl="0" eaLnBrk="0" fontAlgn="base" hangingPunct="0">
              <a:spcBef>
                <a:spcPct val="0"/>
              </a:spcBef>
              <a:spcAft>
                <a:spcPct val="0"/>
              </a:spcAft>
              <a:defRPr lang="zh-CN" altLang="en-US" sz="4400">
                <a:solidFill>
                  <a:schemeClr val="tx1"/>
                </a:solidFill>
                <a:latin typeface="Calibri" pitchFamily="34" charset="0"/>
                <a:ea typeface="宋体"/>
              </a:defRPr>
            </a:lvl4pPr>
            <a:lvl5pPr algn="ctr" rtl="0" eaLnBrk="0" fontAlgn="base" hangingPunct="0">
              <a:spcBef>
                <a:spcPct val="0"/>
              </a:spcBef>
              <a:spcAft>
                <a:spcPct val="0"/>
              </a:spcAft>
              <a:defRPr lang="zh-CN" altLang="en-US" sz="4400">
                <a:solidFill>
                  <a:schemeClr val="tx1"/>
                </a:solidFill>
                <a:latin typeface="Calibri" pitchFamily="34" charset="0"/>
                <a:ea typeface="宋体"/>
              </a:defRPr>
            </a:lvl5pPr>
            <a:lvl6pPr marL="457200" algn="ctr" rtl="0" fontAlgn="base">
              <a:spcBef>
                <a:spcPct val="0"/>
              </a:spcBef>
              <a:spcAft>
                <a:spcPct val="0"/>
              </a:spcAft>
              <a:defRPr lang="zh-CN" altLang="en-US" sz="4400">
                <a:solidFill>
                  <a:schemeClr val="tx1"/>
                </a:solidFill>
                <a:latin typeface="Calibri" pitchFamily="34" charset="0"/>
                <a:ea typeface="宋体"/>
              </a:defRPr>
            </a:lvl6pPr>
            <a:lvl7pPr marL="914400" algn="ctr" rtl="0" fontAlgn="base">
              <a:spcBef>
                <a:spcPct val="0"/>
              </a:spcBef>
              <a:spcAft>
                <a:spcPct val="0"/>
              </a:spcAft>
              <a:defRPr lang="zh-CN" altLang="en-US" sz="4400">
                <a:solidFill>
                  <a:schemeClr val="tx1"/>
                </a:solidFill>
                <a:latin typeface="Calibri" pitchFamily="34" charset="0"/>
                <a:ea typeface="宋体"/>
              </a:defRPr>
            </a:lvl7pPr>
            <a:lvl8pPr marL="1371600" algn="ctr" rtl="0" fontAlgn="base">
              <a:spcBef>
                <a:spcPct val="0"/>
              </a:spcBef>
              <a:spcAft>
                <a:spcPct val="0"/>
              </a:spcAft>
              <a:defRPr lang="zh-CN" altLang="en-US" sz="4400">
                <a:solidFill>
                  <a:schemeClr val="tx1"/>
                </a:solidFill>
                <a:latin typeface="Calibri" pitchFamily="34" charset="0"/>
                <a:ea typeface="宋体"/>
              </a:defRPr>
            </a:lvl8pPr>
            <a:lvl9pPr marL="1828800" algn="ctr" rtl="0" fontAlgn="base">
              <a:spcBef>
                <a:spcPct val="0"/>
              </a:spcBef>
              <a:spcAft>
                <a:spcPct val="0"/>
              </a:spcAft>
              <a:defRPr lang="zh-CN" altLang="en-US" sz="4400">
                <a:solidFill>
                  <a:schemeClr val="tx1"/>
                </a:solidFill>
                <a:latin typeface="Calibri" pitchFamily="34" charset="0"/>
                <a:ea typeface="宋体"/>
              </a:defRPr>
            </a:lvl9pPr>
          </a:lstStyle>
          <a:p>
            <a:pPr lvl="0"/>
            <a:r>
              <a:rPr lang="en-US" altLang="zh-TW" sz="3200" b="1">
                <a:solidFill>
                  <a:srgbClr val="000000"/>
                </a:solidFill>
                <a:latin typeface="楷体_GB2312" pitchFamily="49" charset="-122"/>
                <a:ea typeface="方正姚体"/>
              </a:rPr>
              <a:t>Red Tomato</a:t>
            </a:r>
            <a:r>
              <a:rPr lang="zh-CN" altLang="en-US" sz="3200" b="1">
                <a:solidFill>
                  <a:srgbClr val="000000"/>
                </a:solidFill>
                <a:latin typeface="楷体_GB2312" pitchFamily="49" charset="-122"/>
                <a:ea typeface="方正姚体"/>
              </a:rPr>
              <a:t>公司的需求预测和费用数据</a:t>
            </a:r>
            <a:endParaRPr lang="en-US" altLang="zh-TW" sz="3200" b="1">
              <a:solidFill>
                <a:srgbClr val="000000"/>
              </a:solidFill>
              <a:latin typeface="楷体_GB2312" pitchFamily="49" charset="-122"/>
              <a:ea typeface="方正姚体"/>
            </a:endParaRPr>
          </a:p>
        </p:txBody>
      </p:sp>
      <p:graphicFrame>
        <p:nvGraphicFramePr>
          <p:cNvPr id="62467" name=""/>
          <p:cNvGraphicFramePr>
            <a:graphicFrameLocks noChangeAspect="1"/>
          </p:cNvGraphicFramePr>
          <p:nvPr>
            <p:ph idx="1"/>
          </p:nvPr>
        </p:nvGraphicFramePr>
        <p:xfrm>
          <a:off x="23812" y="1371600"/>
          <a:ext cx="4406900" cy="3146425"/>
        </p:xfrm>
        <a:graphic>
          <a:graphicData uri="http://schemas.openxmlformats.org/presentationml/2006/ole">
            <mc:AlternateContent>
              <mc:Choice xmlns:v="urn:schemas-microsoft-com:vml" Requires="v">
                <p:oleObj spid="_x0000_s1040" name="文档" r:id="rId2" progId="Word.Document.8">
                  <p:embed/>
                </p:oleObj>
              </mc:Choice>
              <mc:Fallback>
                <p:oleObj name="文档" r:id="rId2" progId="Word.Document.8">
                  <p:embed/>
                  <p:pic>
                    <p:nvPicPr>
                      <p:cNvPr id="0" name="OLE substitute image"/>
                      <p:cNvPicPr/>
                      <p:nvPr/>
                    </p:nvPicPr>
                    <p:blipFill>
                      <a:blip r:embed="rId3">
                        <a:alphaModFix/>
                      </a:blip>
                      <a:stretch>
                        <a:fillRect/>
                      </a:stretch>
                    </p:blipFill>
                    <p:spPr>
                      <a:xfrm>
                        <a:off x="23812" y="1371600"/>
                        <a:ext cx="4406900" cy="3146425"/>
                      </a:xfrm>
                      <a:prstGeom prst="rect">
                        <a:avLst/>
                      </a:prstGeom>
                      <a:noFill/>
                    </p:spPr>
                  </p:pic>
                </p:oleObj>
              </mc:Fallback>
            </mc:AlternateContent>
          </a:graphicData>
        </a:graphic>
      </p:graphicFrame>
      <p:sp>
        <p:nvSpPr>
          <p:cNvPr id="62468" name=""/>
          <p:cNvSpPr/>
          <p:nvPr/>
        </p:nvSpPr>
        <p:spPr>
          <a:xfrm>
            <a:off x="4430712" y="1371600"/>
            <a:ext cx="4540023" cy="4513008"/>
          </a:xfrm>
          <a:prstGeom prst="rect">
            <a:avLst/>
          </a:prstGeom>
          <a:noFill/>
          <a:ln>
            <a:noFill/>
            <a:miter lim="800000"/>
          </a:ln>
        </p:spPr>
        <p:txBody>
          <a:bodyPr lIns="90488" tIns="44450" rIns="90488" bIns="4445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生产线的生产能力主要取决于工人工作总时数</a:t>
            </a:r>
          </a:p>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公司在转包合同、库存缺货或积压上没有什么限制</a:t>
            </a:r>
          </a:p>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公司以</a:t>
            </a:r>
            <a:r>
              <a:rPr lang="zh-TW" altLang="en-US" sz="2000" b="1">
                <a:solidFill>
                  <a:srgbClr val="000000"/>
                </a:solidFill>
                <a:latin typeface="楷体_GB2312" pitchFamily="49" charset="-122"/>
                <a:ea typeface="方正姚体"/>
              </a:rPr>
              <a:t> </a:t>
            </a:r>
            <a:r>
              <a:rPr lang="en-US" altLang="zh-TW" sz="2000" b="1">
                <a:solidFill>
                  <a:srgbClr val="000000"/>
                </a:solidFill>
                <a:latin typeface="楷体_GB2312" pitchFamily="49" charset="-122"/>
                <a:ea typeface="方正姚体"/>
              </a:rPr>
              <a:t>$40</a:t>
            </a:r>
            <a:r>
              <a:rPr lang="zh-CN" altLang="en-US" sz="2000" b="1">
                <a:solidFill>
                  <a:srgbClr val="000000"/>
                </a:solidFill>
                <a:latin typeface="楷体_GB2312" pitchFamily="49" charset="-122"/>
                <a:ea typeface="方正姚体"/>
              </a:rPr>
              <a:t>的单价销售其工具</a:t>
            </a:r>
            <a:endParaRPr lang="zh-TW" altLang="en-US" sz="2000" b="1">
              <a:solidFill>
                <a:srgbClr val="000000"/>
              </a:solidFill>
              <a:latin typeface="楷体_GB2312" pitchFamily="49" charset="-122"/>
              <a:ea typeface="方正姚体"/>
            </a:endParaRPr>
          </a:p>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公司在</a:t>
            </a:r>
            <a:r>
              <a:rPr lang="en-US" altLang="zh-CN" sz="2000" b="1">
                <a:solidFill>
                  <a:srgbClr val="000000"/>
                </a:solidFill>
                <a:latin typeface="楷体_GB2312" pitchFamily="49" charset="-122"/>
                <a:ea typeface="方正姚体"/>
              </a:rPr>
              <a:t>1</a:t>
            </a:r>
            <a:r>
              <a:rPr lang="zh-CN" altLang="en-US" sz="2000" b="1">
                <a:solidFill>
                  <a:srgbClr val="000000"/>
                </a:solidFill>
                <a:latin typeface="楷体_GB2312" pitchFamily="49" charset="-122"/>
                <a:ea typeface="方正姚体"/>
              </a:rPr>
              <a:t>月初的库存为</a:t>
            </a:r>
            <a:r>
              <a:rPr lang="en-US" altLang="zh-CN" sz="2000" b="1">
                <a:solidFill>
                  <a:srgbClr val="000000"/>
                </a:solidFill>
                <a:latin typeface="楷体_GB2312" pitchFamily="49" charset="-122"/>
                <a:ea typeface="方正姚体"/>
              </a:rPr>
              <a:t>1000</a:t>
            </a:r>
            <a:r>
              <a:rPr lang="zh-CN" altLang="en-US" sz="2000" b="1">
                <a:solidFill>
                  <a:srgbClr val="000000"/>
                </a:solidFill>
                <a:latin typeface="楷体_GB2312" pitchFamily="49" charset="-122"/>
                <a:ea typeface="方正姚体"/>
              </a:rPr>
              <a:t>个工具，</a:t>
            </a:r>
            <a:r>
              <a:rPr lang="en-US" altLang="zh-CN" sz="2000" b="1">
                <a:solidFill>
                  <a:srgbClr val="000000"/>
                </a:solidFill>
                <a:latin typeface="楷体_GB2312" pitchFamily="49" charset="-122"/>
                <a:ea typeface="方正姚体"/>
              </a:rPr>
              <a:t>80</a:t>
            </a:r>
            <a:r>
              <a:rPr lang="zh-CN" altLang="en-US" sz="2000" b="1">
                <a:solidFill>
                  <a:srgbClr val="000000"/>
                </a:solidFill>
                <a:latin typeface="楷体_GB2312" pitchFamily="49" charset="-122"/>
                <a:ea typeface="方正姚体"/>
              </a:rPr>
              <a:t>名员工</a:t>
            </a:r>
          </a:p>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每月有</a:t>
            </a:r>
            <a:r>
              <a:rPr lang="en-US" altLang="zh-TW" sz="2000" b="1">
                <a:solidFill>
                  <a:srgbClr val="000000"/>
                </a:solidFill>
                <a:latin typeface="楷体_GB2312" pitchFamily="49" charset="-122"/>
                <a:ea typeface="方正姚体"/>
              </a:rPr>
              <a:t>20</a:t>
            </a:r>
            <a:r>
              <a:rPr lang="zh-CN" altLang="en-US" sz="2000" b="1">
                <a:solidFill>
                  <a:srgbClr val="000000"/>
                </a:solidFill>
                <a:latin typeface="楷体_GB2312" pitchFamily="49" charset="-122"/>
                <a:ea typeface="方正姚体"/>
              </a:rPr>
              <a:t>个工作日，每个工作日工作</a:t>
            </a:r>
            <a:r>
              <a:rPr lang="en-US" altLang="zh-TW" sz="2000" b="1">
                <a:solidFill>
                  <a:srgbClr val="000000"/>
                </a:solidFill>
                <a:latin typeface="楷体_GB2312" pitchFamily="49" charset="-122"/>
                <a:ea typeface="方正姚体"/>
              </a:rPr>
              <a:t> 8</a:t>
            </a:r>
            <a:r>
              <a:rPr lang="zh-CN" altLang="en-US" sz="2000" b="1">
                <a:solidFill>
                  <a:srgbClr val="000000"/>
                </a:solidFill>
                <a:latin typeface="楷体_GB2312" pitchFamily="49" charset="-122"/>
                <a:ea typeface="方正姚体"/>
              </a:rPr>
              <a:t>小时</a:t>
            </a:r>
            <a:endParaRPr lang="zh-TW" altLang="en-US" sz="2000" b="1">
              <a:solidFill>
                <a:srgbClr val="000000"/>
              </a:solidFill>
              <a:latin typeface="楷体_GB2312" pitchFamily="49" charset="-122"/>
              <a:ea typeface="方正姚体"/>
            </a:endParaRPr>
          </a:p>
          <a:p>
            <a:pPr marL="404812" lvl="0" indent="-404812">
              <a:spcBef>
                <a:spcPct val="5000"/>
              </a:spcBef>
              <a:buClr>
                <a:schemeClr val="accent1"/>
              </a:buClr>
              <a:buSzPct val="120000"/>
              <a:buFont typeface="Wingdings" pitchFamily="2" charset="2"/>
              <a:buChar char="Ø"/>
            </a:pPr>
            <a:r>
              <a:rPr lang="zh-CN" altLang="en-US" sz="2000" b="1">
                <a:solidFill>
                  <a:srgbClr val="000000"/>
                </a:solidFill>
                <a:latin typeface="楷体_GB2312" pitchFamily="49" charset="-122"/>
                <a:ea typeface="方正姚体"/>
              </a:rPr>
              <a:t>根据劳动法规，工人每月加班不能超过</a:t>
            </a:r>
            <a:r>
              <a:rPr lang="en-US" altLang="zh-CN" sz="2000" b="1">
                <a:solidFill>
                  <a:srgbClr val="000000"/>
                </a:solidFill>
                <a:latin typeface="楷体_GB2312" pitchFamily="49" charset="-122"/>
                <a:ea typeface="方正姚体"/>
              </a:rPr>
              <a:t>10</a:t>
            </a:r>
            <a:r>
              <a:rPr lang="zh-CN" altLang="en-US" sz="2000" b="1">
                <a:solidFill>
                  <a:srgbClr val="000000"/>
                </a:solidFill>
                <a:latin typeface="楷体_GB2312" pitchFamily="49" charset="-122"/>
                <a:ea typeface="方正姚体"/>
              </a:rPr>
              <a:t>小时</a:t>
            </a:r>
          </a:p>
          <a:p>
            <a:pPr marL="404812" lvl="0" indent="-404812">
              <a:spcBef>
                <a:spcPct val="5000"/>
              </a:spcBef>
              <a:buClr>
                <a:schemeClr val="accent1"/>
              </a:buClr>
              <a:buSzPct val="120000"/>
              <a:buFont typeface="Wingdings" pitchFamily="2" charset="2"/>
              <a:buChar char="Ø"/>
            </a:pPr>
            <a:r>
              <a:rPr lang="en-US" altLang="zh-CN" sz="2000" b="1">
                <a:solidFill>
                  <a:srgbClr val="000000"/>
                </a:solidFill>
                <a:latin typeface="楷体_GB2312" pitchFamily="49" charset="-122"/>
                <a:ea typeface="方正姚体"/>
              </a:rPr>
              <a:t>6</a:t>
            </a:r>
            <a:r>
              <a:rPr lang="zh-CN" altLang="en-US" sz="2000" b="1">
                <a:solidFill>
                  <a:srgbClr val="000000"/>
                </a:solidFill>
                <a:latin typeface="楷体_GB2312" pitchFamily="49" charset="-122"/>
                <a:ea typeface="方正姚体"/>
              </a:rPr>
              <a:t>月底没有库存缺货，而是至少有</a:t>
            </a:r>
            <a:r>
              <a:rPr lang="en-US" altLang="zh-CN" sz="2000" b="1">
                <a:solidFill>
                  <a:srgbClr val="000000"/>
                </a:solidFill>
                <a:latin typeface="楷体_GB2312" pitchFamily="49" charset="-122"/>
                <a:ea typeface="方正姚体"/>
              </a:rPr>
              <a:t>500</a:t>
            </a:r>
            <a:r>
              <a:rPr lang="zh-CN" altLang="en-US" sz="2000" b="1">
                <a:solidFill>
                  <a:srgbClr val="000000"/>
                </a:solidFill>
                <a:latin typeface="楷体_GB2312" pitchFamily="49" charset="-122"/>
                <a:ea typeface="方正姚体"/>
              </a:rPr>
              <a:t>个单位的库存量</a:t>
            </a:r>
            <a:endParaRPr lang="zh-TW" altLang="en-US" sz="2000" b="1">
              <a:solidFill>
                <a:srgbClr val="000000"/>
              </a:solidFill>
              <a:latin typeface="楷体_GB2312" pitchFamily="49" charset="-122"/>
              <a:ea typeface="方正姚体"/>
            </a:endParaRPr>
          </a:p>
          <a:p>
            <a:pPr marL="404812" lvl="0" indent="-404812">
              <a:spcBef>
                <a:spcPct val="20000"/>
              </a:spcBef>
              <a:buClr>
                <a:srgbClr val="660033"/>
              </a:buClr>
              <a:buSzPct val="75000"/>
              <a:buFont typeface="Symbol" pitchFamily="18" charset="2"/>
            </a:pPr>
            <a:endParaRPr lang="en-US" altLang="zh-TW" sz="2000" b="1" i="1">
              <a:solidFill>
                <a:srgbClr val="000000"/>
              </a:solidFill>
              <a:effectLst>
                <a:outerShdw blurRad="38100" dist="38100" dir="2700000" algn="tl">
                  <a:schemeClr val="bg2"/>
                </a:outerShdw>
              </a:effectLst>
              <a:latin typeface="楷体_GB2312" pitchFamily="49" charset="-122"/>
              <a:ea typeface="方正姚体"/>
            </a:endParaRPr>
          </a:p>
        </p:txBody>
      </p:sp>
    </p:spTree>
  </p:cSld>
  <p:clrMapOvr>
    <a:masterClrMapping/>
  </p:clrMapOvr>
  <p:transition>
    <p:cove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https://d.book118.com/447034023112006044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extraClrScheme>
      <a:clrScheme na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257</Paragraphs>
  <Slides>24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24</vt:i4>
      </vt:variant>
    </vt:vector>
  </HeadingPairs>
  <TitlesOfParts>
    <vt:vector baseType="lpstr" size="38">
      <vt:lpstr>Arial</vt:lpstr>
      <vt:lpstr>Calibri</vt:lpstr>
      <vt:lpstr>Cambria</vt:lpstr>
      <vt:lpstr>宋体</vt:lpstr>
      <vt:lpstr>Wingdings</vt:lpstr>
      <vt:lpstr>方正姚体</vt:lpstr>
      <vt:lpstr>华文行楷</vt:lpstr>
      <vt:lpstr>华文楷体</vt:lpstr>
      <vt:lpstr>Times New Roman</vt:lpstr>
      <vt:lpstr>Garamond</vt:lpstr>
      <vt:lpstr>楷体_GB2312</vt:lpstr>
      <vt:lpstr>Symbol</vt:lpstr>
      <vt:lpstr>Comic Sans MS</vt:lpstr>
      <vt:lpstr>Office Theme</vt:lpstr>
      <vt:lpstr>PowerPoint Presentation</vt:lpstr>
      <vt:lpstr>第7讲 供应链管理环境下的生产计划</vt:lpstr>
      <vt:lpstr>第一节 传统生产计划系统与供应链管理思想的差距</vt:lpstr>
      <vt:lpstr>第二节 供应链管理环境下的企业生产计划的特点</vt:lpstr>
      <vt:lpstr>同步化供应链企业计划的提出</vt:lpstr>
      <vt:lpstr>供应链管理环境下的生产计划</vt:lpstr>
      <vt:lpstr>供应链管理环境下生产计划的制定</vt:lpstr>
      <vt:lpstr>供应链管理环境下的生产控制新特点</vt:lpstr>
      <vt:lpstr> 供应链管理环境下的生产控制新特点（续）</vt:lpstr>
      <vt:lpstr>第三节 供应链管理环境下生产计划与控制的方法</vt:lpstr>
      <vt:lpstr>合作计划、预测和补给（CPFR）</vt:lpstr>
      <vt:lpstr>合作计划、预测和补给（CPFR）（续）</vt:lpstr>
      <vt:lpstr>合作计划、预测和补给（CPFR）（续）</vt:lpstr>
      <vt:lpstr>CPFR的业务模型</vt:lpstr>
      <vt:lpstr>CPFR实施中的关键因素</vt:lpstr>
      <vt:lpstr>供应链下多工厂生产计划优化模型</vt:lpstr>
      <vt:lpstr>供应链下多工厂生产计划优化模型（续）</vt:lpstr>
      <vt:lpstr>供应链下多工厂生产计划优化模型（续）</vt:lpstr>
      <vt:lpstr>企业总体计划？</vt:lpstr>
      <vt:lpstr>PowerPoint Presentation</vt:lpstr>
      <vt:lpstr>综合计划策略</vt:lpstr>
      <vt:lpstr>PowerPoint Presentation</vt:lpstr>
      <vt:lpstr>Red Tomato公司的需求预测和费用数据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2024-09-19T00:31:17.169</cp:lastPrinted>
  <dcterms:created xsi:type="dcterms:W3CDTF">2024-09-18T16:31:17Z</dcterms:created>
  <dcterms:modified xsi:type="dcterms:W3CDTF">2024-09-18T16:31:19Z</dcterms:modified>
</cp:coreProperties>
</file>