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4363"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500616" cy="7125462"/>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6B9B44-ADC4-45AB-9A1A-C36D583FA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46A0F-3095-4A3B-8F07-414E4DB53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1D938F-D82E-4DE3-80A2-0270E9CF8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41BC03-D434-4128-A5B4-7C712CE4EF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428F8F-6D43-46BD-89F8-618BD322C6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1CACB6-BFDE-4BA5-BC2A-BCDA1717E6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E171EC-853B-42DD-A9BD-AE55C7DABE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B63CD9-44CC-48D8-A674-8A8EC145A5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0DC3E5-B36C-4860-B9DA-811C27331E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CF59AF-4431-4E77-B411-9300B0B2C8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B29E4E-78DC-406E-B973-835D1B408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50062" rtl="0" eaLnBrk="1" fontAlgn="base" hangingPunct="1">
              <a:lnSpc>
                <a:spcPct val="100000"/>
              </a:lnSpc>
              <a:spcBef>
                <a:spcPct val="0"/>
              </a:spcBef>
              <a:spcAft>
                <a:spcPct val="0"/>
              </a:spcAft>
              <a:buClrTx/>
              <a:buSzTx/>
              <a:buFont typeface="华文细黑"/>
            </a:pPr>
            <a:fld id="{072F4E82-D426-4BD2-A92A-944B785B267B}" type="datetime1">
              <a:rPr kumimoji="0" lang="en-US" sz="1247" u="none">
                <a:solidFill>
                  <a:schemeClr val="tx1"/>
                </a:solidFill>
                <a:latin typeface="Calibri"/>
                <a:ea typeface="Arial" pitchFamily="34" charset="0"/>
              </a:rPr>
              <a:t>*</a:t>
            </a:fld>
          </a:p>
        </p:txBody>
      </p:sp>
      <p:sp>
        <p:nvSpPr>
          <p:cNvPr id="3" name="Footer Placeholder 2"/>
          <p:cNvSpPr>
            <a:spLocks noGrp="1"/>
          </p:cNvSpPr>
          <p:nvPr>
            <p:ph type="ftr" sz="quarter" idx="12"/>
          </p:nvPr>
        </p:nvSpPr>
        <p:spPr/>
        <p:txBody>
          <a:bodyPr/>
          <a:lstStyle/>
          <a:p>
            <a:pPr marL="0" lvl="0" indent="0" algn="ctr" defTabSz="950062" rtl="0" eaLnBrk="1" fontAlgn="base" hangingPunct="1">
              <a:lnSpc>
                <a:spcPct val="100000"/>
              </a:lnSpc>
              <a:spcBef>
                <a:spcPct val="0"/>
              </a:spcBef>
              <a:spcAft>
                <a:spcPct val="0"/>
              </a:spcAft>
              <a:buClrTx/>
              <a:buSzTx/>
              <a:buFont typeface="华文细黑"/>
            </a:pPr>
            <a:endParaRPr kumimoji="0" sz="1247" u="none">
              <a:solidFill>
                <a:schemeClr val="tx1"/>
              </a:solidFill>
              <a:latin typeface="Calibri"/>
              <a:ea typeface="Arial" pitchFamily="34" charset="0"/>
            </a:endParaRPr>
          </a:p>
        </p:txBody>
      </p:sp>
      <p:sp>
        <p:nvSpPr>
          <p:cNvPr id="4" name="Slide Number Placeholder 3"/>
          <p:cNvSpPr>
            <a:spLocks noGrp="1"/>
          </p:cNvSpPr>
          <p:nvPr>
            <p:ph type="sldNum" sz="quarter" idx="10"/>
          </p:nvPr>
        </p:nvSpPr>
        <p:spPr/>
        <p:txBody>
          <a:bodyPr/>
          <a:lstStyle/>
          <a:p>
            <a:pPr marL="0" lvl="0" indent="0" algn="r" defTabSz="950062" rtl="0" eaLnBrk="1" fontAlgn="base" hangingPunct="1">
              <a:lnSpc>
                <a:spcPct val="100000"/>
              </a:lnSpc>
              <a:spcBef>
                <a:spcPct val="0"/>
              </a:spcBef>
              <a:spcAft>
                <a:spcPct val="0"/>
              </a:spcAft>
              <a:buClrTx/>
              <a:buSzTx/>
              <a:buFont typeface="华文细黑"/>
            </a:pPr>
            <a:fld id="{93AE1883-0942-4AA3-9DB2-9C7C3A0314B1}" type="slidenum">
              <a:rPr kumimoji="0" lang="en-US" sz="1247" u="none">
                <a:solidFill>
                  <a:schemeClr val="tx1"/>
                </a:solidFill>
                <a:latin typeface="Calibri"/>
                <a:ea typeface="Arial" pitchFamily="34" charset="0"/>
              </a:rPr>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1"/>
          </p:nvPr>
        </p:nvSpPr>
        <p:spPr/>
        <p:txBody>
          <a:bodyPr/>
          <a:lstStyle/>
          <a:p>
            <a:pPr marL="0" lvl="0" indent="0" algn="l" defTabSz="950062" rtl="0" eaLnBrk="1" fontAlgn="base" hangingPunct="1">
              <a:lnSpc>
                <a:spcPct val="100000"/>
              </a:lnSpc>
              <a:spcBef>
                <a:spcPct val="0"/>
              </a:spcBef>
              <a:spcAft>
                <a:spcPct val="0"/>
              </a:spcAft>
              <a:buClrTx/>
              <a:buSzTx/>
              <a:buFont typeface="华文细黑"/>
            </a:pPr>
            <a:fld id="{0E53FAC3-81ED-401A-AF60-60F86E9C5632}" type="datetime1">
              <a:rPr kumimoji="0" lang="zh-CN" altLang="en-US" sz="1247" u="none">
                <a:solidFill>
                  <a:srgbClr val="898989"/>
                </a:solidFill>
                <a:latin typeface="Calibri"/>
                <a:ea typeface="宋体" charset="-122"/>
              </a:rPr>
              <a:t>*</a:t>
            </a:fld>
          </a:p>
        </p:txBody>
      </p:sp>
      <p:sp>
        <p:nvSpPr>
          <p:cNvPr id="3" name="Footer Placeholder 2"/>
          <p:cNvSpPr>
            <a:spLocks noGrp="1"/>
          </p:cNvSpPr>
          <p:nvPr>
            <p:ph type="ftr" sz="quarter" idx="12"/>
          </p:nvPr>
        </p:nvSpPr>
        <p:spPr/>
        <p:txBody>
          <a:bodyPr/>
          <a:lstStyle/>
          <a:p>
            <a:pPr marL="0" lvl="0" indent="0" algn="ctr" defTabSz="950062" rtl="0" eaLnBrk="1" fontAlgn="base" hangingPunct="1">
              <a:lnSpc>
                <a:spcPct val="100000"/>
              </a:lnSpc>
              <a:spcBef>
                <a:spcPct val="0"/>
              </a:spcBef>
              <a:spcAft>
                <a:spcPct val="0"/>
              </a:spcAft>
              <a:buClrTx/>
              <a:buSzTx/>
              <a:buFont typeface="华文细黑"/>
            </a:pPr>
            <a:r>
              <a:rPr kumimoji="0" lang="en-US" altLang="zh-CN" sz="1870" u="none">
                <a:solidFill>
                  <a:schemeClr val="tx1"/>
                </a:solidFill>
                <a:latin typeface="Arial" pitchFamily="34" charset="0"/>
                <a:ea typeface="宋体" charset="-122"/>
              </a:rPr>
              <a:t>1</a:t>
            </a:r>
          </a:p>
        </p:txBody>
      </p:sp>
      <p:sp>
        <p:nvSpPr>
          <p:cNvPr id="4" name="Slide Number Placeholder 3"/>
          <p:cNvSpPr>
            <a:spLocks noGrp="1"/>
          </p:cNvSpPr>
          <p:nvPr>
            <p:ph type="sldNum" sz="quarter" idx="10"/>
          </p:nvPr>
        </p:nvSpPr>
        <p:spPr/>
        <p:txBody>
          <a:bodyPr/>
          <a:lstStyle/>
          <a:p>
            <a:pPr marL="0" lvl="0" indent="0" algn="l" defTabSz="950062" rtl="0" eaLnBrk="1" fontAlgn="base" hangingPunct="1">
              <a:lnSpc>
                <a:spcPct val="100000"/>
              </a:lnSpc>
              <a:spcBef>
                <a:spcPct val="0"/>
              </a:spcBef>
              <a:spcAft>
                <a:spcPct val="0"/>
              </a:spcAft>
              <a:buClrTx/>
              <a:buSzTx/>
              <a:buFont typeface="华文细黑"/>
            </a:pPr>
            <a:fld id="{93AE1883-0942-4AA3-9DB2-9C7C3A0314B1}" type="slidenum">
              <a:rPr kumimoji="0" sz="1247" u="none">
                <a:solidFill>
                  <a:srgbClr val="898989"/>
                </a:solidFill>
                <a:latin typeface="Calibri"/>
                <a:ea typeface="宋体"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35" name="Slide Number Placeholder 3"/>
          <p:cNvSpPr/>
          <p:nvPr>
            <p:ph type="sldNum" sz="quarter"/>
          </p:nvPr>
        </p:nvSpPr>
        <p:spPr>
          <a:xfrm>
            <a:off x="6808775" y="6604248"/>
            <a:ext cx="2216810" cy="379365"/>
          </a:xfrm>
          <a:prstGeom prst="rect">
            <a:avLst/>
          </a:prstGeom>
          <a:noFill/>
          <a:ln cap="flat">
            <a:noFill/>
            <a:prstDash val="solid"/>
            <a:round/>
            <a:headEnd type="none" w="med" len="med"/>
            <a:tailEnd type="none" w="med" len="med"/>
          </a:ln>
        </p:spPr>
        <p:txBody>
          <a:bodyPr lIns="91440" tIns="45720" rIns="91440" bIns="45720"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950062" rtl="0" eaLnBrk="1" fontAlgn="base" hangingPunct="1">
              <a:lnSpc>
                <a:spcPct val="100000"/>
              </a:lnSpc>
              <a:spcBef>
                <a:spcPct val="0"/>
              </a:spcBef>
              <a:spcAft>
                <a:spcPct val="0"/>
              </a:spcAft>
              <a:buClrTx/>
              <a:buSzTx/>
              <a:buFont typeface="华文细黑"/>
            </a:pPr>
            <a:fld id="{7BC8C691-7F72-4630-848A-16E4D953264A}" type="slidenum">
              <a:rPr kumimoji="0" lang="en-US" sz="1247" u="none">
                <a:solidFill>
                  <a:schemeClr val="tx1"/>
                </a:solidFill>
                <a:latin typeface="Calibri"/>
                <a:ea typeface="Arial" pitchFamily="34" charset="0"/>
              </a:rPr>
              <a:t>*</a:t>
            </a:fld>
          </a:p>
        </p:txBody>
      </p:sp>
      <p:sp>
        <p:nvSpPr>
          <p:cNvPr id="1036" name="Title Placeholder 1"/>
          <p:cNvSpPr/>
          <p:nvPr>
            <p:ph type="title" idx="1"/>
          </p:nvPr>
        </p:nvSpPr>
        <p:spPr>
          <a:xfrm>
            <a:off x="475031" y="285349"/>
            <a:ext cx="8550555" cy="1187577"/>
          </a:xfrm>
          <a:prstGeom prst="rect">
            <a:avLst/>
          </a:prstGeom>
          <a:noFill/>
          <a:ln cap="flat">
            <a:noFill/>
            <a:prstDash val="solid"/>
            <a:round/>
            <a:headEnd type="none" w="med" len="med"/>
            <a:tailEnd type="none" w="med" len="med"/>
          </a:ln>
        </p:spPr>
        <p:txBody>
          <a:bodyPr vert="horz" lIns="91440" tIns="45720" rIns="91440" bIns="45720" anchor="ctr" anchorCtr="0"/>
          <a:lstStyle>
            <a:lvl1pPr algn="ctr" defTabSz="950062" rtl="0" eaLnBrk="1" hangingPunct="1">
              <a:spcBef>
                <a:spcPct val="0"/>
              </a:spcBef>
              <a:buNone/>
              <a:defRPr lang="zh-CN" altLang="en-US" sz="4572">
                <a:solidFill>
                  <a:schemeClr val="tx1"/>
                </a:solidFill>
                <a:latin typeface="Calibri"/>
                <a:ea typeface="Arial" pitchFamily="34" charset="0"/>
              </a:defRPr>
            </a:lvl1pPr>
          </a:lstStyle>
          <a:p>
            <a:pPr lvl="0"/>
            <a:r>
              <a:t>Click to edit Master title style</a:t>
            </a:r>
          </a:p>
        </p:txBody>
      </p:sp>
      <p:sp>
        <p:nvSpPr>
          <p:cNvPr id="1037" name="Text Placeholder 2"/>
          <p:cNvSpPr/>
          <p:nvPr>
            <p:ph type="body" idx="2"/>
          </p:nvPr>
        </p:nvSpPr>
        <p:spPr>
          <a:xfrm>
            <a:off x="475031" y="1662608"/>
            <a:ext cx="8550555" cy="4702476"/>
          </a:xfrm>
          <a:prstGeom prst="rect">
            <a:avLst/>
          </a:prstGeom>
          <a:noFill/>
          <a:ln cap="flat">
            <a:noFill/>
            <a:prstDash val="solid"/>
            <a:round/>
            <a:headEnd type="none" w="med" len="med"/>
            <a:tailEnd type="none" w="med" len="med"/>
          </a:ln>
        </p:spPr>
        <p:txBody>
          <a:bodyPr vert="horz" lIns="91440" tIns="45720" rIns="91440" bIns="45720"/>
          <a:lstStyle>
            <a:lvl1pPr marL="356273" indent="-356273" algn="l" defTabSz="950062" rtl="0" eaLnBrk="1" hangingPunct="1">
              <a:spcBef>
                <a:spcPct val="20000"/>
              </a:spcBef>
              <a:buFont typeface="Arial" pitchFamily="34" charset="0"/>
              <a:buChar char="•"/>
              <a:defRPr lang="zh-CN" altLang="en-US" sz="3325">
                <a:solidFill>
                  <a:schemeClr val="tx1"/>
                </a:solidFill>
                <a:latin typeface="Calibri"/>
                <a:ea typeface="Arial" pitchFamily="34" charset="0"/>
              </a:defRPr>
            </a:lvl1pPr>
            <a:lvl2pPr marL="771925" indent="-296894" algn="l" defTabSz="950062" rtl="0" eaLnBrk="1" hangingPunct="1">
              <a:spcBef>
                <a:spcPct val="20000"/>
              </a:spcBef>
              <a:buFont typeface="Arial" pitchFamily="34" charset="0"/>
              <a:buChar char="–"/>
              <a:defRPr lang="zh-CN" altLang="en-US" sz="2909">
                <a:solidFill>
                  <a:schemeClr val="tx1"/>
                </a:solidFill>
                <a:latin typeface="Calibri"/>
                <a:ea typeface="Arial" pitchFamily="34" charset="0"/>
              </a:defRPr>
            </a:lvl2pPr>
            <a:lvl3pPr marL="1187577" indent="-237515" algn="l" defTabSz="950062" rtl="0" eaLnBrk="1" hangingPunct="1">
              <a:spcBef>
                <a:spcPct val="20000"/>
              </a:spcBef>
              <a:buFont typeface="Arial" pitchFamily="34" charset="0"/>
              <a:buChar char="•"/>
              <a:defRPr lang="zh-CN" altLang="en-US" sz="2494">
                <a:solidFill>
                  <a:schemeClr val="tx1"/>
                </a:solidFill>
                <a:latin typeface="Calibri"/>
                <a:ea typeface="Arial" pitchFamily="34" charset="0"/>
              </a:defRPr>
            </a:lvl3pPr>
            <a:lvl4pPr marL="1662608" indent="-237515" algn="l" defTabSz="950062" rtl="0" eaLnBrk="1" hangingPunct="1">
              <a:spcBef>
                <a:spcPct val="20000"/>
              </a:spcBef>
              <a:buFont typeface="Arial" pitchFamily="34" charset="0"/>
              <a:buChar char="–"/>
              <a:defRPr lang="zh-CN" altLang="en-US" sz="2078">
                <a:solidFill>
                  <a:schemeClr val="tx1"/>
                </a:solidFill>
                <a:latin typeface="Calibri"/>
                <a:ea typeface="Arial" pitchFamily="34" charset="0"/>
              </a:defRPr>
            </a:lvl4pPr>
            <a:lvl5pPr marL="2137639" indent="-237515" algn="l" defTabSz="950062" rtl="0" eaLnBrk="1" hangingPunct="1">
              <a:spcBef>
                <a:spcPct val="20000"/>
              </a:spcBef>
              <a:buFont typeface="Arial" pitchFamily="34" charset="0"/>
              <a:buChar char="»"/>
              <a:defRPr lang="zh-CN" altLang="en-US" sz="2078">
                <a:solidFill>
                  <a:schemeClr val="tx1"/>
                </a:solidFill>
                <a:latin typeface="Calibri"/>
                <a:ea typeface="Arial" pitchFamily="34" charset="0"/>
              </a:defRPr>
            </a:lvl5pPr>
          </a:lstStyle>
          <a:p>
            <a:pPr lvl="0"/>
            <a:r>
              <a:t>Click to edit Master text styles</a:t>
            </a:r>
          </a:p>
          <a:p>
            <a:pPr lvl="1"/>
            <a:r>
              <a:t>Second level</a:t>
            </a:r>
          </a:p>
          <a:p>
            <a:pPr lvl="2"/>
            <a:r>
              <a:t>Third level</a:t>
            </a:r>
          </a:p>
          <a:p>
            <a:pPr lvl="3"/>
            <a:r>
              <a:t>Fourth level</a:t>
            </a:r>
          </a:p>
          <a:p>
            <a:pPr lvl="4"/>
            <a:r>
              <a:t>Fifth level</a:t>
            </a:r>
          </a:p>
        </p:txBody>
      </p:sp>
      <p:sp>
        <p:nvSpPr>
          <p:cNvPr id="1038" name="Date Placeholder 1"/>
          <p:cNvSpPr/>
          <p:nvPr>
            <p:ph type="dt" sz="half" idx="3"/>
          </p:nvPr>
        </p:nvSpPr>
        <p:spPr>
          <a:xfrm>
            <a:off x="475031" y="6604248"/>
            <a:ext cx="2216810" cy="379365"/>
          </a:xfrm>
          <a:prstGeom prst="rect">
            <a:avLst/>
          </a:prstGeom>
          <a:noFill/>
          <a:ln cap="flat">
            <a:noFill/>
            <a:prstDash val="solid"/>
            <a:round/>
            <a:headEnd type="none" w="med" len="med"/>
            <a:tailEnd type="none" w="med" len="med"/>
          </a:ln>
        </p:spPr>
        <p:txBody>
          <a:bodyPr lIns="91440" tIns="45720" rIns="91440" bIns="45720"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50062" rtl="0" eaLnBrk="1" fontAlgn="base" hangingPunct="1">
              <a:lnSpc>
                <a:spcPct val="100000"/>
              </a:lnSpc>
              <a:spcBef>
                <a:spcPct val="0"/>
              </a:spcBef>
              <a:spcAft>
                <a:spcPct val="0"/>
              </a:spcAft>
              <a:buClrTx/>
              <a:buSzTx/>
              <a:buFont typeface="华文细黑"/>
            </a:pPr>
            <a:fld id="{F68911A7-E31B-4620-A3D0-E94206E36F74}" type="datetime1">
              <a:rPr kumimoji="0" lang="en-US" sz="1247" u="none">
                <a:solidFill>
                  <a:schemeClr val="tx1"/>
                </a:solidFill>
                <a:latin typeface="Calibri"/>
                <a:ea typeface="Arial" pitchFamily="34" charset="0"/>
              </a:rPr>
              <a:t>*</a:t>
            </a:fld>
          </a:p>
        </p:txBody>
      </p:sp>
      <p:sp>
        <p:nvSpPr>
          <p:cNvPr id="1039" name="Footer Placeholder 2"/>
          <p:cNvSpPr/>
          <p:nvPr>
            <p:ph type="ftr" sz="quarter" idx="4"/>
          </p:nvPr>
        </p:nvSpPr>
        <p:spPr>
          <a:xfrm>
            <a:off x="3246044" y="6604248"/>
            <a:ext cx="3008529" cy="379365"/>
          </a:xfrm>
          <a:prstGeom prst="rect">
            <a:avLst/>
          </a:prstGeom>
          <a:noFill/>
          <a:ln cap="flat">
            <a:noFill/>
            <a:prstDash val="solid"/>
            <a:round/>
            <a:headEnd type="none" w="med" len="med"/>
            <a:tailEnd type="none" w="med" len="med"/>
          </a:ln>
        </p:spPr>
        <p:txBody>
          <a:bodyPr lIns="91440" tIns="45720" rIns="91440" bIns="45720"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50062" rtl="0" eaLnBrk="1" fontAlgn="base" hangingPunct="1">
              <a:lnSpc>
                <a:spcPct val="100000"/>
              </a:lnSpc>
              <a:spcBef>
                <a:spcPct val="0"/>
              </a:spcBef>
              <a:spcAft>
                <a:spcPct val="0"/>
              </a:spcAft>
              <a:buClrTx/>
              <a:buSzTx/>
              <a:buFont typeface="华文细黑"/>
            </a:pPr>
            <a:endParaRPr kumimoji="0" sz="1247" u="none">
              <a:solidFill>
                <a:schemeClr val="tx1"/>
              </a:solidFill>
              <a:latin typeface="Calibri"/>
              <a:ea typeface="Arial"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ctr" defTabSz="950062" rtl="0" eaLnBrk="1" hangingPunct="1">
        <a:spcBef>
          <a:spcPct val="0"/>
        </a:spcBef>
        <a:buNone/>
        <a:defRPr sz="4572">
          <a:solidFill>
            <a:schemeClr val="tx1"/>
          </a:solidFill>
          <a:latin typeface="Calibri"/>
          <a:ea typeface="Arial" pitchFamily="34" charset="0"/>
        </a:defRPr>
      </a:lvl1pPr>
    </p:titleStyle>
    <p:bodyStyle>
      <a:lvl1pPr marL="356273" indent="-356273" algn="l" defTabSz="950062" rtl="0" eaLnBrk="1" hangingPunct="1">
        <a:spcBef>
          <a:spcPct val="20000"/>
        </a:spcBef>
        <a:buFont typeface="Arial" pitchFamily="34" charset="0"/>
        <a:buChar char="•"/>
        <a:defRPr sz="3325">
          <a:solidFill>
            <a:schemeClr val="tx1"/>
          </a:solidFill>
          <a:latin typeface="Calibri"/>
          <a:ea typeface="Arial" pitchFamily="34" charset="0"/>
        </a:defRPr>
      </a:lvl1pPr>
      <a:lvl2pPr marL="771925" indent="-296894" algn="l" defTabSz="950062" rtl="0" eaLnBrk="1" hangingPunct="1">
        <a:spcBef>
          <a:spcPct val="20000"/>
        </a:spcBef>
        <a:buFont typeface="Arial" pitchFamily="34" charset="0"/>
        <a:buChar char="–"/>
        <a:defRPr sz="2909">
          <a:solidFill>
            <a:schemeClr val="tx1"/>
          </a:solidFill>
          <a:latin typeface="Calibri"/>
          <a:ea typeface="Arial" pitchFamily="34" charset="0"/>
        </a:defRPr>
      </a:lvl2pPr>
      <a:lvl3pPr marL="1187577" indent="-237515" algn="l" defTabSz="950062" rtl="0" eaLnBrk="1" hangingPunct="1">
        <a:spcBef>
          <a:spcPct val="20000"/>
        </a:spcBef>
        <a:buFont typeface="Arial" pitchFamily="34" charset="0"/>
        <a:buChar char="•"/>
        <a:defRPr sz="2494">
          <a:solidFill>
            <a:schemeClr val="tx1"/>
          </a:solidFill>
          <a:latin typeface="Calibri"/>
          <a:ea typeface="Arial" pitchFamily="34" charset="0"/>
        </a:defRPr>
      </a:lvl3pPr>
      <a:lvl4pPr marL="1662608" indent="-237515" algn="l" defTabSz="950062" rtl="0" eaLnBrk="1" hangingPunct="1">
        <a:spcBef>
          <a:spcPct val="20000"/>
        </a:spcBef>
        <a:buFont typeface="Arial" pitchFamily="34" charset="0"/>
        <a:buChar char="–"/>
        <a:defRPr sz="2078">
          <a:solidFill>
            <a:schemeClr val="tx1"/>
          </a:solidFill>
          <a:latin typeface="Calibri"/>
          <a:ea typeface="Arial" pitchFamily="34" charset="0"/>
        </a:defRPr>
      </a:lvl4pPr>
      <a:lvl5pPr marL="2137639" indent="-237515" algn="l" defTabSz="950062" rtl="0" eaLnBrk="1" hangingPunct="1">
        <a:spcBef>
          <a:spcPct val="20000"/>
        </a:spcBef>
        <a:buFont typeface="Arial" pitchFamily="34" charset="0"/>
        <a:buChar char="»"/>
        <a:defRPr sz="2078">
          <a:solidFill>
            <a:schemeClr val="tx1"/>
          </a:solidFill>
          <a:latin typeface="Calibri"/>
          <a:ea typeface="Arial" pitchFamily="34" charset="0"/>
        </a:defRPr>
      </a:lvl5pPr>
    </p:bodyStyle>
    <p:otherStyle>
      <a:lvl1pPr marL="0"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1pPr>
      <a:lvl2pPr marL="475031"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2pPr>
      <a:lvl3pPr marL="950062"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3pPr>
      <a:lvl4pPr marL="1425092"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4pPr>
      <a:lvl5pPr marL="1900123"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cxnSp>
        <p:nvCxnSpPr>
          <p:cNvPr id="1026" name="Straight Connector 22"/>
          <p:cNvCxnSpPr/>
          <p:nvPr/>
        </p:nvCxnSpPr>
        <p:spPr>
          <a:xfrm>
            <a:off x="336480" y="6424462"/>
            <a:ext cx="8827656" cy="1649"/>
          </a:xfrm>
          <a:prstGeom prst="line">
            <a:avLst/>
          </a:prstGeom>
          <a:noFill/>
          <a:ln w="25400" cap="flat">
            <a:solidFill>
              <a:srgbClr val="F99D34"/>
            </a:solidFill>
            <a:prstDash val="solid"/>
            <a:miter lim="800000"/>
            <a:headEnd type="none" w="med" len="med"/>
            <a:tailEnd type="none" w="med" len="med"/>
          </a:ln>
        </p:spPr>
      </p:cxnSp>
      <p:cxnSp>
        <p:nvCxnSpPr>
          <p:cNvPr id="1027" name="Straight Connector 22"/>
          <p:cNvCxnSpPr/>
          <p:nvPr/>
        </p:nvCxnSpPr>
        <p:spPr>
          <a:xfrm>
            <a:off x="336480" y="1116653"/>
            <a:ext cx="8827656" cy="1649"/>
          </a:xfrm>
          <a:prstGeom prst="line">
            <a:avLst/>
          </a:prstGeom>
          <a:noFill/>
          <a:ln w="25400" cap="flat">
            <a:solidFill>
              <a:srgbClr val="F99D34"/>
            </a:solidFill>
            <a:prstDash val="solid"/>
            <a:miter lim="800000"/>
            <a:headEnd type="none" w="med" len="med"/>
            <a:tailEnd type="none" w="med" len="med"/>
          </a:ln>
        </p:spPr>
      </p:cxnSp>
      <p:sp>
        <p:nvSpPr>
          <p:cNvPr id="1028" name="Slide Number Placeholder 3"/>
          <p:cNvSpPr/>
          <p:nvPr>
            <p:ph type="sldNum" sz="quarter"/>
          </p:nvPr>
        </p:nvSpPr>
        <p:spPr>
          <a:xfrm>
            <a:off x="6808775" y="6604248"/>
            <a:ext cx="2216810"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50062" rtl="0" eaLnBrk="1" fontAlgn="base" hangingPunct="1">
              <a:lnSpc>
                <a:spcPct val="100000"/>
              </a:lnSpc>
              <a:spcBef>
                <a:spcPct val="0"/>
              </a:spcBef>
              <a:spcAft>
                <a:spcPct val="0"/>
              </a:spcAft>
              <a:buClrTx/>
              <a:buSzTx/>
              <a:buFont typeface="华文细黑"/>
            </a:pPr>
            <a:fld id="{E0ECAF9B-1708-4955-BEC5-ACD7B4B7BFD3}" type="slidenum">
              <a:rPr kumimoji="0" sz="1247" u="none">
                <a:solidFill>
                  <a:srgbClr val="898989"/>
                </a:solidFill>
                <a:latin typeface="Calibri"/>
                <a:ea typeface="宋体" charset="-122"/>
              </a:rPr>
              <a:t>*</a:t>
            </a:fld>
          </a:p>
        </p:txBody>
      </p:sp>
      <p:sp>
        <p:nvSpPr>
          <p:cNvPr id="1029" name="Title Placeholder 1"/>
          <p:cNvSpPr/>
          <p:nvPr>
            <p:ph type="title" idx="1"/>
          </p:nvPr>
        </p:nvSpPr>
        <p:spPr>
          <a:xfrm>
            <a:off x="475031" y="285349"/>
            <a:ext cx="8550555" cy="1187577"/>
          </a:xfrm>
          <a:prstGeom prst="rect">
            <a:avLst/>
          </a:prstGeom>
          <a:noFill/>
          <a:ln cap="flat">
            <a:noFill/>
            <a:prstDash val="solid"/>
            <a:miter lim="800000"/>
            <a:headEnd type="none" w="med" len="med"/>
            <a:tailEnd type="none" w="med" len="med"/>
          </a:ln>
        </p:spPr>
        <p:txBody>
          <a:bodyPr anchor="ctr" anchorCtr="0"/>
          <a:lstStyle>
            <a:lvl1pPr marL="0" indent="0" algn="l" defTabSz="950062" rtl="0" eaLnBrk="0" fontAlgn="base" hangingPunct="0">
              <a:lnSpc>
                <a:spcPct val="100000"/>
              </a:lnSpc>
              <a:spcBef>
                <a:spcPct val="0"/>
              </a:spcBef>
              <a:spcAft>
                <a:spcPct val="0"/>
              </a:spcAft>
              <a:buClrTx/>
              <a:buSzTx/>
              <a:buFontTx/>
              <a:buNone/>
              <a:defRPr kumimoji="0" lang="zh-CN" altLang="en-US" sz="4364" b="0" i="0" u="none">
                <a:solidFill>
                  <a:schemeClr val="tx2"/>
                </a:solidFill>
                <a:latin typeface="Garamond" charset="0"/>
                <a:ea typeface="宋体" charset="-122"/>
              </a:defRPr>
            </a:lvl1pPr>
            <a:lvl2pPr marL="0" indent="0" algn="l" defTabSz="950062" rtl="0" eaLnBrk="0" fontAlgn="base" hangingPunct="0">
              <a:lnSpc>
                <a:spcPct val="100000"/>
              </a:lnSpc>
              <a:spcBef>
                <a:spcPct val="0"/>
              </a:spcBef>
              <a:spcAft>
                <a:spcPct val="0"/>
              </a:spcAft>
              <a:buClrTx/>
              <a:buSzTx/>
              <a:buFontTx/>
              <a:buNone/>
              <a:defRPr kumimoji="0" lang="zh-CN" altLang="en-US" sz="4364" b="0" i="0" u="none">
                <a:solidFill>
                  <a:schemeClr val="tx2"/>
                </a:solidFill>
                <a:latin typeface="Garamond" charset="0"/>
                <a:ea typeface="宋体" charset="-122"/>
              </a:defRPr>
            </a:lvl2pPr>
            <a:lvl3pPr marL="0" indent="0" algn="l" defTabSz="950062" rtl="0" eaLnBrk="0" fontAlgn="base" hangingPunct="0">
              <a:lnSpc>
                <a:spcPct val="100000"/>
              </a:lnSpc>
              <a:spcBef>
                <a:spcPct val="0"/>
              </a:spcBef>
              <a:spcAft>
                <a:spcPct val="0"/>
              </a:spcAft>
              <a:buClrTx/>
              <a:buSzTx/>
              <a:buFontTx/>
              <a:buNone/>
              <a:defRPr kumimoji="0" lang="zh-CN" altLang="en-US" sz="4364" b="0" i="0" u="none">
                <a:solidFill>
                  <a:schemeClr val="tx2"/>
                </a:solidFill>
                <a:latin typeface="Garamond" charset="0"/>
                <a:ea typeface="宋体" charset="-122"/>
              </a:defRPr>
            </a:lvl3pPr>
            <a:lvl4pPr marL="0" indent="0" algn="l" defTabSz="950062" rtl="0" eaLnBrk="0" fontAlgn="base" hangingPunct="0">
              <a:lnSpc>
                <a:spcPct val="100000"/>
              </a:lnSpc>
              <a:spcBef>
                <a:spcPct val="0"/>
              </a:spcBef>
              <a:spcAft>
                <a:spcPct val="0"/>
              </a:spcAft>
              <a:buClrTx/>
              <a:buSzTx/>
              <a:buFontTx/>
              <a:buNone/>
              <a:defRPr kumimoji="0" lang="zh-CN" altLang="en-US" sz="4364" b="0" i="0" u="none">
                <a:solidFill>
                  <a:schemeClr val="tx2"/>
                </a:solidFill>
                <a:latin typeface="Garamond" charset="0"/>
                <a:ea typeface="宋体" charset="-122"/>
              </a:defRPr>
            </a:lvl4pPr>
            <a:lvl5pPr marL="0" indent="0" algn="l" defTabSz="950062" rtl="0" eaLnBrk="0" fontAlgn="base" hangingPunct="0">
              <a:lnSpc>
                <a:spcPct val="100000"/>
              </a:lnSpc>
              <a:spcBef>
                <a:spcPct val="0"/>
              </a:spcBef>
              <a:spcAft>
                <a:spcPct val="0"/>
              </a:spcAft>
              <a:buClrTx/>
              <a:buSzTx/>
              <a:buFontTx/>
              <a:buNone/>
              <a:defRPr kumimoji="0" lang="zh-CN" altLang="en-US" sz="4364" b="0" i="0" u="none">
                <a:solidFill>
                  <a:schemeClr val="tx2"/>
                </a:solidFill>
                <a:latin typeface="Garamond" charset="0"/>
                <a:ea typeface="宋体" charset="-122"/>
              </a:defRPr>
            </a:lvl5pPr>
          </a:lstStyle>
          <a:p>
            <a:pPr lvl="0"/>
            <a:r>
              <a:t>Click to edit Master title style</a:t>
            </a:r>
          </a:p>
        </p:txBody>
      </p:sp>
      <p:sp>
        <p:nvSpPr>
          <p:cNvPr id="1030" name="Text Placeholder 2"/>
          <p:cNvSpPr/>
          <p:nvPr>
            <p:ph type="body" idx="2"/>
          </p:nvPr>
        </p:nvSpPr>
        <p:spPr>
          <a:xfrm>
            <a:off x="475031" y="1662608"/>
            <a:ext cx="8550555" cy="4702476"/>
          </a:xfrm>
          <a:prstGeom prst="rect">
            <a:avLst/>
          </a:prstGeom>
          <a:noFill/>
          <a:ln cap="flat">
            <a:noFill/>
            <a:prstDash val="solid"/>
            <a:miter lim="800000"/>
            <a:headEnd type="none" w="med" len="med"/>
            <a:tailEnd type="none" w="med" len="med"/>
          </a:ln>
        </p:spPr>
        <p:txBody>
          <a:bodyPr/>
          <a:lstStyle>
            <a:lvl1pPr marL="356273" indent="-356273" algn="l" defTabSz="950062" rtl="0" eaLnBrk="0" fontAlgn="base" hangingPunct="0">
              <a:lnSpc>
                <a:spcPct val="100000"/>
              </a:lnSpc>
              <a:spcBef>
                <a:spcPct val="20000"/>
              </a:spcBef>
              <a:spcAft>
                <a:spcPct val="0"/>
              </a:spcAft>
              <a:buClr>
                <a:schemeClr val="accent1"/>
              </a:buClr>
              <a:buSzPct val="65000"/>
              <a:buFont typeface="Wingdings" charset="2"/>
              <a:buChar char="n"/>
              <a:defRPr kumimoji="0" lang="zh-CN" altLang="en-US" sz="3117" b="1" i="0" u="none">
                <a:solidFill>
                  <a:schemeClr val="tx1"/>
                </a:solidFill>
                <a:latin typeface="Arial" pitchFamily="34" charset="0"/>
                <a:ea typeface="宋体" charset="-122"/>
              </a:defRPr>
            </a:lvl1pPr>
            <a:lvl2pPr marL="696052" indent="-338130" algn="l" defTabSz="950062" rtl="0" eaLnBrk="0" fontAlgn="base" hangingPunct="0">
              <a:lnSpc>
                <a:spcPct val="100000"/>
              </a:lnSpc>
              <a:spcBef>
                <a:spcPct val="20000"/>
              </a:spcBef>
              <a:spcAft>
                <a:spcPct val="0"/>
              </a:spcAft>
              <a:buClr>
                <a:schemeClr val="accent2"/>
              </a:buClr>
              <a:buSzPct val="60000"/>
              <a:buFont typeface="Wingdings" charset="2"/>
              <a:buChar char="q"/>
              <a:defRPr kumimoji="0" lang="zh-CN" altLang="en-US" sz="2701" b="1" i="0" u="none">
                <a:solidFill>
                  <a:schemeClr val="tx1"/>
                </a:solidFill>
                <a:latin typeface="Arial" pitchFamily="34" charset="0"/>
                <a:ea typeface="宋体" charset="-122"/>
              </a:defRPr>
            </a:lvl2pPr>
            <a:lvl3pPr marL="1062222" indent="-364521" algn="l" defTabSz="950062" rtl="0" eaLnBrk="0" fontAlgn="base" hangingPunct="0">
              <a:lnSpc>
                <a:spcPct val="100000"/>
              </a:lnSpc>
              <a:spcBef>
                <a:spcPct val="20000"/>
              </a:spcBef>
              <a:spcAft>
                <a:spcPct val="0"/>
              </a:spcAft>
              <a:buClr>
                <a:schemeClr val="accent1"/>
              </a:buClr>
              <a:buSzPct val="65000"/>
              <a:buFont typeface="Wingdings" charset="2"/>
              <a:buChar char="n"/>
              <a:defRPr kumimoji="0" lang="zh-CN" altLang="en-US" sz="2286" b="1" i="0" u="none">
                <a:solidFill>
                  <a:schemeClr val="tx1"/>
                </a:solidFill>
                <a:latin typeface="Arial" pitchFamily="34" charset="0"/>
                <a:ea typeface="宋体" charset="-122"/>
              </a:defRPr>
            </a:lvl3pPr>
            <a:lvl4pPr marL="1392104" indent="-328233" algn="l" defTabSz="950062" rtl="0" eaLnBrk="0" fontAlgn="base" hangingPunct="0">
              <a:lnSpc>
                <a:spcPct val="100000"/>
              </a:lnSpc>
              <a:spcBef>
                <a:spcPct val="20000"/>
              </a:spcBef>
              <a:spcAft>
                <a:spcPct val="0"/>
              </a:spcAft>
              <a:buClr>
                <a:schemeClr val="accent2"/>
              </a:buClr>
              <a:buSzPct val="70000"/>
              <a:buFont typeface="Wingdings" charset="2"/>
              <a:buChar char="q"/>
              <a:defRPr kumimoji="0" lang="zh-CN" altLang="en-US" sz="2078" b="1" i="0" u="none">
                <a:solidFill>
                  <a:schemeClr val="tx1"/>
                </a:solidFill>
                <a:latin typeface="Arial" pitchFamily="34" charset="0"/>
                <a:ea typeface="宋体" charset="-122"/>
              </a:defRPr>
            </a:lvl4pPr>
            <a:lvl5pPr marL="1746727" indent="-352974" algn="l" defTabSz="950062" rtl="0" eaLnBrk="0" fontAlgn="base" hangingPunct="0">
              <a:lnSpc>
                <a:spcPct val="100000"/>
              </a:lnSpc>
              <a:spcBef>
                <a:spcPct val="20000"/>
              </a:spcBef>
              <a:spcAft>
                <a:spcPct val="0"/>
              </a:spcAft>
              <a:buClr>
                <a:schemeClr val="accent1"/>
              </a:buClr>
              <a:buSzPct val="75000"/>
              <a:buFont typeface="Wingdings" charset="2"/>
              <a:buChar char="§"/>
              <a:defRPr kumimoji="0" lang="zh-CN" altLang="en-US" sz="2078" b="1" i="0" u="none">
                <a:solidFill>
                  <a:schemeClr val="tx1"/>
                </a:solidFill>
                <a:latin typeface="Arial" pitchFamily="34" charset="0"/>
                <a:ea typeface="宋体" charset="-122"/>
              </a:defRPr>
            </a:lvl5pPr>
          </a:lstStyle>
          <a:p>
            <a:pPr lvl="0"/>
            <a:r>
              <a:t>Click to edit Master text styles</a:t>
            </a:r>
          </a:p>
          <a:p>
            <a:pPr lvl="1"/>
            <a:r>
              <a:t>Second level</a:t>
            </a:r>
          </a:p>
          <a:p>
            <a:pPr lvl="2"/>
            <a:r>
              <a:t>Third level</a:t>
            </a:r>
          </a:p>
          <a:p>
            <a:pPr lvl="3"/>
            <a:r>
              <a:t>Fourth level</a:t>
            </a:r>
          </a:p>
          <a:p>
            <a:pPr lvl="4"/>
            <a:r>
              <a:t>Fifth level</a:t>
            </a:r>
          </a:p>
        </p:txBody>
      </p:sp>
      <p:sp>
        <p:nvSpPr>
          <p:cNvPr id="1031" name="Date Placeholder 1"/>
          <p:cNvSpPr/>
          <p:nvPr>
            <p:ph type="dt" sz="half" idx="3"/>
          </p:nvPr>
        </p:nvSpPr>
        <p:spPr>
          <a:xfrm>
            <a:off x="475031" y="6604248"/>
            <a:ext cx="2216810"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50062" rtl="0" eaLnBrk="1" fontAlgn="base" hangingPunct="1">
              <a:lnSpc>
                <a:spcPct val="100000"/>
              </a:lnSpc>
              <a:spcBef>
                <a:spcPct val="0"/>
              </a:spcBef>
              <a:spcAft>
                <a:spcPct val="0"/>
              </a:spcAft>
              <a:buClrTx/>
              <a:buSzTx/>
              <a:buFont typeface="华文细黑"/>
            </a:pPr>
            <a:fld id="{E695C1AF-0E36-4583-8BE4-9E4728FFED34}" type="datetime1">
              <a:rPr kumimoji="0" lang="zh-CN" altLang="en-US" sz="1247" u="none">
                <a:solidFill>
                  <a:srgbClr val="898989"/>
                </a:solidFill>
                <a:latin typeface="Calibri"/>
                <a:ea typeface="宋体" charset="-122"/>
              </a:rPr>
              <a:t>*</a:t>
            </a:fld>
          </a:p>
        </p:txBody>
      </p:sp>
      <p:sp>
        <p:nvSpPr>
          <p:cNvPr id="1032" name="Footer Placeholder 2"/>
          <p:cNvSpPr/>
          <p:nvPr>
            <p:ph type="ftr" sz="quarter" idx="4"/>
          </p:nvPr>
        </p:nvSpPr>
        <p:spPr>
          <a:xfrm>
            <a:off x="3246044" y="660424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50062" rtl="0" eaLnBrk="1" fontAlgn="base" hangingPunct="1">
              <a:lnSpc>
                <a:spcPct val="100000"/>
              </a:lnSpc>
              <a:spcBef>
                <a:spcPct val="0"/>
              </a:spcBef>
              <a:spcAft>
                <a:spcPct val="0"/>
              </a:spcAft>
              <a:buClrTx/>
              <a:buSzTx/>
              <a:buFont typeface="华文细黑"/>
            </a:pPr>
            <a:r>
              <a:rPr kumimoji="0" lang="en-US" altLang="zh-CN" sz="1870" u="none">
                <a:solidFill>
                  <a:schemeClr val="tx1"/>
                </a:solidFill>
                <a:latin typeface="Arial" pitchFamily="34" charset="0"/>
                <a:ea typeface="宋体" charset="-122"/>
              </a:rPr>
              <a:t>1</a:t>
            </a: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marL="0" indent="0" algn="l" defTabSz="950062" rtl="0" eaLnBrk="0" fontAlgn="base" hangingPunct="0">
        <a:lnSpc>
          <a:spcPct val="100000"/>
        </a:lnSpc>
        <a:spcBef>
          <a:spcPct val="0"/>
        </a:spcBef>
        <a:spcAft>
          <a:spcPct val="0"/>
        </a:spcAft>
        <a:buClrTx/>
        <a:buSzTx/>
        <a:buFontTx/>
        <a:buNone/>
        <a:defRPr kumimoji="0" sz="4364" b="0" i="0" u="none">
          <a:solidFill>
            <a:schemeClr val="tx2"/>
          </a:solidFill>
          <a:latin typeface="Garamond" charset="0"/>
          <a:ea typeface="宋体" charset="-122"/>
        </a:defRPr>
      </a:lvl1pPr>
      <a:lvl2pPr marL="0" indent="0" algn="l" defTabSz="950062" rtl="0" eaLnBrk="0" fontAlgn="base" hangingPunct="0">
        <a:lnSpc>
          <a:spcPct val="100000"/>
        </a:lnSpc>
        <a:spcBef>
          <a:spcPct val="0"/>
        </a:spcBef>
        <a:spcAft>
          <a:spcPct val="0"/>
        </a:spcAft>
        <a:buClrTx/>
        <a:buSzTx/>
        <a:buFontTx/>
        <a:buNone/>
        <a:defRPr kumimoji="0" sz="4364" b="0" i="0" u="none">
          <a:solidFill>
            <a:schemeClr val="tx2"/>
          </a:solidFill>
          <a:latin typeface="Garamond" charset="0"/>
          <a:ea typeface="宋体" charset="-122"/>
        </a:defRPr>
      </a:lvl2pPr>
      <a:lvl3pPr marL="0" indent="0" algn="l" defTabSz="950062" rtl="0" eaLnBrk="0" fontAlgn="base" hangingPunct="0">
        <a:lnSpc>
          <a:spcPct val="100000"/>
        </a:lnSpc>
        <a:spcBef>
          <a:spcPct val="0"/>
        </a:spcBef>
        <a:spcAft>
          <a:spcPct val="0"/>
        </a:spcAft>
        <a:buClrTx/>
        <a:buSzTx/>
        <a:buFontTx/>
        <a:buNone/>
        <a:defRPr kumimoji="0" sz="4364" b="0" i="0" u="none">
          <a:solidFill>
            <a:schemeClr val="tx2"/>
          </a:solidFill>
          <a:latin typeface="Garamond" charset="0"/>
          <a:ea typeface="宋体" charset="-122"/>
        </a:defRPr>
      </a:lvl3pPr>
      <a:lvl4pPr marL="0" indent="0" algn="l" defTabSz="950062" rtl="0" eaLnBrk="0" fontAlgn="base" hangingPunct="0">
        <a:lnSpc>
          <a:spcPct val="100000"/>
        </a:lnSpc>
        <a:spcBef>
          <a:spcPct val="0"/>
        </a:spcBef>
        <a:spcAft>
          <a:spcPct val="0"/>
        </a:spcAft>
        <a:buClrTx/>
        <a:buSzTx/>
        <a:buFontTx/>
        <a:buNone/>
        <a:defRPr kumimoji="0" sz="4364" b="0" i="0" u="none">
          <a:solidFill>
            <a:schemeClr val="tx2"/>
          </a:solidFill>
          <a:latin typeface="Garamond" charset="0"/>
          <a:ea typeface="宋体" charset="-122"/>
        </a:defRPr>
      </a:lvl4pPr>
      <a:lvl5pPr marL="0" indent="0" algn="l" defTabSz="950062" rtl="0" eaLnBrk="0" fontAlgn="base" hangingPunct="0">
        <a:lnSpc>
          <a:spcPct val="100000"/>
        </a:lnSpc>
        <a:spcBef>
          <a:spcPct val="0"/>
        </a:spcBef>
        <a:spcAft>
          <a:spcPct val="0"/>
        </a:spcAft>
        <a:buClrTx/>
        <a:buSzTx/>
        <a:buFontTx/>
        <a:buNone/>
        <a:defRPr kumimoji="0" sz="4364" b="0" i="0" u="none">
          <a:solidFill>
            <a:schemeClr val="tx2"/>
          </a:solidFill>
          <a:latin typeface="Garamond" charset="0"/>
          <a:ea typeface="宋体" charset="-122"/>
        </a:defRPr>
      </a:lvl5pPr>
    </p:titleStyle>
    <p:bodyStyle>
      <a:lvl1pPr marL="356273" indent="-356273" algn="l" defTabSz="950062" rtl="0" eaLnBrk="0" fontAlgn="base" hangingPunct="0">
        <a:lnSpc>
          <a:spcPct val="100000"/>
        </a:lnSpc>
        <a:spcBef>
          <a:spcPct val="20000"/>
        </a:spcBef>
        <a:spcAft>
          <a:spcPct val="0"/>
        </a:spcAft>
        <a:buClr>
          <a:schemeClr val="accent1"/>
        </a:buClr>
        <a:buSzPct val="65000"/>
        <a:buFont typeface="Wingdings" charset="2"/>
        <a:buChar char="n"/>
        <a:defRPr kumimoji="0" sz="3117" b="1" i="0" u="none">
          <a:solidFill>
            <a:schemeClr val="tx1"/>
          </a:solidFill>
          <a:latin typeface="Arial" pitchFamily="34" charset="0"/>
          <a:ea typeface="宋体" charset="-122"/>
        </a:defRPr>
      </a:lvl1pPr>
      <a:lvl2pPr marL="696052" indent="-338130" algn="l" defTabSz="950062" rtl="0" eaLnBrk="0" fontAlgn="base" hangingPunct="0">
        <a:lnSpc>
          <a:spcPct val="100000"/>
        </a:lnSpc>
        <a:spcBef>
          <a:spcPct val="20000"/>
        </a:spcBef>
        <a:spcAft>
          <a:spcPct val="0"/>
        </a:spcAft>
        <a:buClr>
          <a:schemeClr val="accent2"/>
        </a:buClr>
        <a:buSzPct val="60000"/>
        <a:buFont typeface="Wingdings" charset="2"/>
        <a:buChar char="q"/>
        <a:defRPr kumimoji="0" sz="2701" b="1" i="0" u="none">
          <a:solidFill>
            <a:schemeClr val="tx1"/>
          </a:solidFill>
          <a:latin typeface="Arial" pitchFamily="34" charset="0"/>
          <a:ea typeface="宋体" charset="-122"/>
        </a:defRPr>
      </a:lvl2pPr>
      <a:lvl3pPr marL="1062222" indent="-364521" algn="l" defTabSz="950062" rtl="0" eaLnBrk="0" fontAlgn="base" hangingPunct="0">
        <a:lnSpc>
          <a:spcPct val="100000"/>
        </a:lnSpc>
        <a:spcBef>
          <a:spcPct val="20000"/>
        </a:spcBef>
        <a:spcAft>
          <a:spcPct val="0"/>
        </a:spcAft>
        <a:buClr>
          <a:schemeClr val="accent1"/>
        </a:buClr>
        <a:buSzPct val="65000"/>
        <a:buFont typeface="Wingdings" charset="2"/>
        <a:buChar char="n"/>
        <a:defRPr kumimoji="0" sz="2286" b="1" i="0" u="none">
          <a:solidFill>
            <a:schemeClr val="tx1"/>
          </a:solidFill>
          <a:latin typeface="Arial" pitchFamily="34" charset="0"/>
          <a:ea typeface="宋体" charset="-122"/>
        </a:defRPr>
      </a:lvl3pPr>
      <a:lvl4pPr marL="1392104" indent="-328233" algn="l" defTabSz="950062" rtl="0" eaLnBrk="0" fontAlgn="base" hangingPunct="0">
        <a:lnSpc>
          <a:spcPct val="100000"/>
        </a:lnSpc>
        <a:spcBef>
          <a:spcPct val="20000"/>
        </a:spcBef>
        <a:spcAft>
          <a:spcPct val="0"/>
        </a:spcAft>
        <a:buClr>
          <a:schemeClr val="accent2"/>
        </a:buClr>
        <a:buSzPct val="70000"/>
        <a:buFont typeface="Wingdings" charset="2"/>
        <a:buChar char="q"/>
        <a:defRPr kumimoji="0" sz="2078" b="1" i="0" u="none">
          <a:solidFill>
            <a:schemeClr val="tx1"/>
          </a:solidFill>
          <a:latin typeface="Arial" pitchFamily="34" charset="0"/>
          <a:ea typeface="宋体" charset="-122"/>
        </a:defRPr>
      </a:lvl4pPr>
      <a:lvl5pPr marL="1746727" indent="-352974" algn="l" defTabSz="950062" rtl="0" eaLnBrk="0" fontAlgn="base" hangingPunct="0">
        <a:lnSpc>
          <a:spcPct val="100000"/>
        </a:lnSpc>
        <a:spcBef>
          <a:spcPct val="20000"/>
        </a:spcBef>
        <a:spcAft>
          <a:spcPct val="0"/>
        </a:spcAft>
        <a:buClr>
          <a:schemeClr val="accent1"/>
        </a:buClr>
        <a:buSzPct val="75000"/>
        <a:buFont typeface="Wingdings" charset="2"/>
        <a:buChar char="§"/>
        <a:defRPr kumimoji="0" sz="2078" b="1" i="0" u="none">
          <a:solidFill>
            <a:schemeClr val="tx1"/>
          </a:solidFill>
          <a:latin typeface="Arial" pitchFamily="34" charset="0"/>
          <a:ea typeface="宋体" charset="-122"/>
        </a:defRPr>
      </a:lvl5pPr>
    </p:bodyStyle>
    <p:otherStyle>
      <a:lvl1pPr marL="0"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1pPr>
      <a:lvl2pPr marL="475031"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2pPr>
      <a:lvl3pPr marL="950062"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3pPr>
      <a:lvl4pPr marL="1425092"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4pPr>
      <a:lvl5pPr marL="1900123" indent="0" algn="l" defTabSz="950062" rtl="0" eaLnBrk="1" fontAlgn="base" hangingPunct="1">
        <a:lnSpc>
          <a:spcPct val="100000"/>
        </a:lnSpc>
        <a:spcBef>
          <a:spcPct val="0"/>
        </a:spcBef>
        <a:spcAft>
          <a:spcPct val="0"/>
        </a:spcAft>
        <a:buSzTx/>
        <a:buFont typeface="华文细黑"/>
        <a:buNone/>
        <a:defRPr kumimoji="0" sz="1870"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ags" Target="../tags/tag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jpeg" /><Relationship Id="rId4"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4004100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0" name="New shape"/>
          <p:cNvSpPr/>
          <p:nvPr/>
        </p:nvSpPr>
        <p:spPr>
          <a:xfrm>
            <a:off x="131953" y="131953"/>
            <a:ext cx="9236711" cy="6861556"/>
          </a:xfrm>
          <a:prstGeom prst="rect">
            <a:avLst/>
          </a:prstGeom>
          <a:noFill/>
          <a:ln w="25400" cap="flat">
            <a:noFill/>
            <a:prstDash val="solid"/>
            <a:round/>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2705">
                <a:solidFill>
                  <a:srgbClr val="000000"/>
                </a:solidFill>
              </a:rPr>
              <a:t>安全环保工作总结及工作计划</a:t>
            </a:r>
            <a:endParaRPr sz="2805">
              <a:solidFill>
                <a:srgbClr val="000000"/>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3" name="Slide Number Placeholder 3"/>
          <p:cNvSpPr/>
          <p:nvPr/>
        </p:nvSpPr>
        <p:spPr>
          <a:xfrm>
            <a:off x="4318162" y="6754345"/>
            <a:ext cx="656466" cy="371117"/>
          </a:xfrm>
          <a:prstGeom prst="rect">
            <a:avLst/>
          </a:prstGeom>
          <a:noFill/>
          <a:ln cap="flat">
            <a:noFill/>
            <a:prstDash val="solid"/>
            <a:miter lim="800000"/>
            <a:headEnd type="none" w="med" len="med"/>
            <a:tailEnd type="none" w="med" len="med"/>
          </a:ln>
        </p:spPr>
        <p:txBody>
          <a:bodyPr lIns="0" tIns="47500" rIns="0" bIns="47500" anchor="b"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buFont typeface="华文细黑"/>
            </a:pPr>
            <a:fld id="{C70EB860-3D74-4416-AC1C-161A3A4FCCB7}" type="slidenum">
              <a:rPr lang="zh-CN" altLang="en-US" sz="839" b="0">
                <a:solidFill>
                  <a:srgbClr val="000000"/>
                </a:solidFill>
                <a:latin typeface="Arial" pitchFamily="34" charset="0"/>
                <a:ea typeface="PMingLiU" charset="-120"/>
              </a:rPr>
              <a:t>2</a:t>
            </a:fld>
            <a:endParaRPr lang="zh-CN" altLang="en-US" sz="1039" b="0">
              <a:solidFill>
                <a:srgbClr val="000000"/>
              </a:solidFill>
              <a:latin typeface="Arial" pitchFamily="34" charset="0"/>
              <a:ea typeface="PMingLiU" charset="-120"/>
            </a:endParaRPr>
          </a:p>
        </p:txBody>
      </p:sp>
      <p:sp>
        <p:nvSpPr>
          <p:cNvPr id="2054" name="矩形 11"/>
          <p:cNvSpPr/>
          <p:nvPr/>
        </p:nvSpPr>
        <p:spPr>
          <a:xfrm>
            <a:off x="1039130" y="2449378"/>
            <a:ext cx="7496581" cy="18539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lnSpc>
                <a:spcPts val="6857"/>
              </a:lnSpc>
            </a:pPr>
            <a:r>
              <a:rPr lang="zh-CN" altLang="en-US" sz="4272">
                <a:solidFill>
                  <a:srgbClr val="000000"/>
                </a:solidFill>
                <a:latin typeface="华文楷体" charset="-122"/>
                <a:ea typeface="华文楷体" charset="-122"/>
              </a:rPr>
              <a:t>一、2021年主要</a:t>
            </a:r>
            <a:endParaRPr lang="zh-CN" altLang="en-US" sz="4572">
              <a:solidFill>
                <a:srgbClr val="000000"/>
              </a:solidFill>
              <a:latin typeface="华文楷体" charset="-122"/>
              <a:ea typeface="华文楷体" charset="-122"/>
            </a:endParaRPr>
          </a:p>
          <a:p>
            <a:pPr marL="0" lvl="0" indent="0" algn="ctr" eaLnBrk="1" hangingPunct="1">
              <a:lnSpc>
                <a:spcPts val="6857"/>
              </a:lnSpc>
            </a:pPr>
            <a:r>
              <a:rPr lang="zh-CN" altLang="en-US" sz="4372">
                <a:solidFill>
                  <a:srgbClr val="000000"/>
                </a:solidFill>
                <a:latin typeface="华文楷体" charset="-122"/>
                <a:ea typeface="华文楷体" charset="-122"/>
              </a:rPr>
              <a:t>安全控制指标完成情况</a:t>
            </a:r>
            <a:endParaRPr lang="zh-CN" altLang="en-US" sz="4572">
              <a:solidFill>
                <a:srgbClr val="000000"/>
              </a:solidFill>
              <a:latin typeface="华文楷体" charset="-122"/>
              <a:ea typeface="华文楷体" charset="-122"/>
            </a:endParaRPr>
          </a:p>
        </p:txBody>
      </p:sp>
      <p:sp>
        <p:nvSpPr>
          <p:cNvPr id="2055" name="Rectangle 5"/>
          <p:cNvSpPr/>
          <p:nvPr/>
        </p:nvSpPr>
        <p:spPr>
          <a:xfrm>
            <a:off x="186384" y="644921"/>
            <a:ext cx="4415477"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778">
                <a:solidFill>
                  <a:srgbClr val="000000"/>
                </a:solidFill>
                <a:latin typeface="华文楷体" charset="-122"/>
                <a:ea typeface="华文楷体" charset="-122"/>
              </a:rPr>
              <a:t>2021年主要安全控制指标完成情况</a:t>
            </a:r>
            <a:endParaRPr lang="en-US" altLang="zh-CN" sz="2078">
              <a:solidFill>
                <a:srgbClr val="000000"/>
              </a:solidFill>
              <a:latin typeface="华文楷体" charset="-122"/>
              <a:ea typeface="华文楷体" charset="-122"/>
            </a:endParaRPr>
          </a:p>
        </p:txBody>
      </p:sp>
    </p:spTree>
  </p:cSld>
  <p:clrMapOvr>
    <a:masterClrMapping/>
  </p:clrMapOvr>
  <p:transition>
    <p:wipe dir="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8" name="Rectangle 6"/>
          <p:cNvSpPr/>
          <p:nvPr/>
        </p:nvSpPr>
        <p:spPr>
          <a:xfrm>
            <a:off x="0" y="0"/>
            <a:ext cx="9497317" cy="7125462"/>
          </a:xfrm>
          <a:prstGeom prst="rect">
            <a:avLst/>
          </a:prstGeom>
          <a:noFill/>
          <a:ln cap="flat">
            <a:solidFill>
              <a:srgbClr val="000000"/>
            </a:solidFill>
            <a:prstDash val="solid"/>
            <a:miter lim="800000"/>
            <a:headEnd type="none" w="med" len="med"/>
            <a:tailEnd type="none" w="med" len="med"/>
          </a:ln>
        </p:spPr>
        <p:txBody>
          <a:bodyPr wrap="none" lIns="96914" tIns="48457" rIns="96914" bIns="48457"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69855" eaLnBrk="1" hangingPunct="1">
              <a:spcAft>
                <a:spcPct val="50000"/>
              </a:spcAft>
              <a:buClr>
                <a:schemeClr val="tx2"/>
              </a:buClr>
            </a:pPr>
            <a:endParaRPr>
              <a:solidFill>
                <a:srgbClr val="000000"/>
              </a:solidFill>
              <a:latin typeface="Arial" pitchFamily="34" charset="0"/>
              <a:ea typeface="华文楷体" charset="-122"/>
            </a:endParaRPr>
          </a:p>
        </p:txBody>
      </p:sp>
      <p:sp>
        <p:nvSpPr>
          <p:cNvPr id="2059" name="矩形 4"/>
          <p:cNvSpPr/>
          <p:nvPr/>
        </p:nvSpPr>
        <p:spPr>
          <a:xfrm>
            <a:off x="445341" y="1187577"/>
            <a:ext cx="8684158" cy="5185753"/>
          </a:xfrm>
          <a:prstGeom prst="rect">
            <a:avLst/>
          </a:prstGeom>
          <a:noFill/>
          <a:ln cap="flat">
            <a:solidFill>
              <a:srgbClr val="CC0000"/>
            </a:solid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948412" eaLnBrk="1" hangingPunct="1">
              <a:lnSpc>
                <a:spcPts val="2494"/>
              </a:lnSpc>
            </a:pPr>
            <a:r>
              <a:rPr lang="en-US" altLang="zh-CN" sz="1470">
                <a:solidFill>
                  <a:srgbClr val="000000"/>
                </a:solidFill>
                <a:ea typeface="仿宋_GB2312" charset="-122"/>
                <a:sym typeface="华文细黑"/>
              </a:rPr>
              <a:t>         2021年是长治公司生产线转型（老线转新线）的第一年，面临着生产线员工能否适应新设备、新技术、新工艺的操作要求，以及现有的安全环保管理、相关操作规程等一系列制度需要进一步修改完善，人员需要转岗培训各方面的诸多压力，为使员工尽快熟悉和适应新线安全生产、受控运行要求，在控股和大区的领导下，在公司各部门及广大员工的共同努力下，以创建安全生产标准化企业和减少污染排放为重点，以防范和遏制重特大安全、重大污染事故的发生为目标，明确职责、落实措施、强化管理、促进生产，全面实现了公司安全工作的目标，为公司安全环保管理工作迈向规范化、标准化打下了一定基础。2021年安全工作目标指标完成情况汇报如下：</a:t>
            </a:r>
            <a:endParaRPr lang="en-US" altLang="zh-CN" sz="1870">
              <a:solidFill>
                <a:srgbClr val="000000"/>
              </a:solidFill>
              <a:ea typeface="仿宋_GB2312" charset="-122"/>
              <a:sym typeface="华文细黑"/>
            </a:endParaRPr>
          </a:p>
          <a:p>
            <a:pPr marL="0" lvl="0" indent="0" algn="l" defTabSz="948412" eaLnBrk="1" hangingPunct="1">
              <a:lnSpc>
                <a:spcPts val="2494"/>
              </a:lnSpc>
            </a:pPr>
            <a:r>
              <a:rPr lang="en-US" altLang="zh-CN" sz="1570">
                <a:solidFill>
                  <a:srgbClr val="000000"/>
                </a:solidFill>
                <a:ea typeface="仿宋_GB2312" charset="-122"/>
                <a:sym typeface="华文细黑"/>
              </a:rPr>
              <a:t>         公司2021年安全目标完成情况</a:t>
            </a:r>
            <a:endParaRPr lang="en-US" altLang="zh-CN" sz="1870">
              <a:solidFill>
                <a:srgbClr val="000000"/>
              </a:solidFill>
              <a:ea typeface="仿宋_GB2312" charset="-122"/>
              <a:sym typeface="华文细黑"/>
            </a:endParaRPr>
          </a:p>
          <a:p>
            <a:pPr marL="0" lvl="0" indent="0" algn="l" defTabSz="948412" eaLnBrk="1" hangingPunct="1">
              <a:lnSpc>
                <a:spcPts val="2494"/>
              </a:lnSpc>
            </a:pPr>
            <a:r>
              <a:rPr lang="en-US" altLang="zh-CN" sz="1770">
                <a:solidFill>
                  <a:srgbClr val="000000"/>
                </a:solidFill>
                <a:ea typeface="仿宋_GB2312" charset="-122"/>
                <a:sym typeface="华文细黑"/>
              </a:rPr>
              <a:t>          1、重伤、死亡事故发生率0。</a:t>
            </a:r>
            <a:endParaRPr lang="en-US" altLang="zh-CN" sz="1870">
              <a:solidFill>
                <a:srgbClr val="000000"/>
              </a:solidFill>
              <a:ea typeface="仿宋_GB2312" charset="-122"/>
              <a:sym typeface="华文细黑"/>
            </a:endParaRPr>
          </a:p>
          <a:p>
            <a:pPr marL="0" lvl="0" indent="0" algn="l" defTabSz="948412" eaLnBrk="1" hangingPunct="1">
              <a:lnSpc>
                <a:spcPts val="2494"/>
              </a:lnSpc>
            </a:pPr>
            <a:r>
              <a:rPr lang="en-US" altLang="zh-CN" sz="1770">
                <a:solidFill>
                  <a:srgbClr val="000000"/>
                </a:solidFill>
                <a:ea typeface="仿宋_GB2312" charset="-122"/>
                <a:sym typeface="华文细黑"/>
              </a:rPr>
              <a:t>          2、重大安全事故（含火灾事故、道路交通、设备安全事故）发生率为0。</a:t>
            </a:r>
            <a:endParaRPr lang="en-US" altLang="zh-CN" sz="1870">
              <a:solidFill>
                <a:srgbClr val="000000"/>
              </a:solidFill>
              <a:ea typeface="仿宋_GB2312" charset="-122"/>
              <a:sym typeface="华文细黑"/>
            </a:endParaRPr>
          </a:p>
          <a:p>
            <a:pPr marL="0" lvl="0" indent="0" algn="l" defTabSz="948412" eaLnBrk="1" hangingPunct="1">
              <a:lnSpc>
                <a:spcPts val="2494"/>
              </a:lnSpc>
            </a:pPr>
            <a:r>
              <a:rPr lang="en-US" altLang="zh-CN" sz="1570">
                <a:solidFill>
                  <a:srgbClr val="000000"/>
                </a:solidFill>
                <a:ea typeface="仿宋_GB2312" charset="-122"/>
                <a:sym typeface="华文细黑"/>
              </a:rPr>
              <a:t>          3、新增职业病例发生率为0。</a:t>
            </a:r>
            <a:endParaRPr lang="en-US" altLang="zh-CN" sz="1870">
              <a:solidFill>
                <a:srgbClr val="000000"/>
              </a:solidFill>
              <a:ea typeface="仿宋_GB2312" charset="-122"/>
              <a:sym typeface="华文细黑"/>
            </a:endParaRPr>
          </a:p>
          <a:p>
            <a:pPr marL="0" lvl="0" indent="0" algn="l" defTabSz="948412" eaLnBrk="1" hangingPunct="1">
              <a:lnSpc>
                <a:spcPts val="2494"/>
              </a:lnSpc>
            </a:pPr>
            <a:r>
              <a:rPr lang="en-US" altLang="zh-CN" sz="1770">
                <a:solidFill>
                  <a:srgbClr val="000000"/>
                </a:solidFill>
                <a:ea typeface="仿宋_GB2312" charset="-122"/>
                <a:sym typeface="华文细黑"/>
              </a:rPr>
              <a:t>          4、一般工伤轻伤事故受控，年度共发生1起轻伤事故，轻伤率占 1.6 ‰ ，小于年度安全目标5 ‰。</a:t>
            </a:r>
            <a:endParaRPr lang="en-US" altLang="zh-CN" sz="1870">
              <a:solidFill>
                <a:srgbClr val="000000"/>
              </a:solidFill>
              <a:ea typeface="仿宋_GB2312" charset="-122"/>
              <a:sym typeface="华文细黑"/>
            </a:endParaRPr>
          </a:p>
          <a:p>
            <a:pPr marL="0" lvl="0" indent="0" algn="l" defTabSz="948412" eaLnBrk="1" hangingPunct="1">
              <a:lnSpc>
                <a:spcPts val="2494"/>
              </a:lnSpc>
            </a:pPr>
            <a:r>
              <a:rPr lang="en-US" altLang="zh-CN" sz="1570">
                <a:solidFill>
                  <a:srgbClr val="000000"/>
                </a:solidFill>
                <a:ea typeface="仿宋_GB2312" charset="-122"/>
                <a:sym typeface="华文细黑"/>
              </a:rPr>
              <a:t>          5、未发生直接经济损失超过50万元的安全生产事故。</a:t>
            </a:r>
            <a:endParaRPr lang="en-US" altLang="zh-CN" sz="1870">
              <a:solidFill>
                <a:srgbClr val="000000"/>
              </a:solidFill>
              <a:ea typeface="仿宋_GB2312" charset="-122"/>
              <a:sym typeface="华文细黑"/>
            </a:endParaRPr>
          </a:p>
        </p:txBody>
      </p:sp>
      <p:sp>
        <p:nvSpPr>
          <p:cNvPr id="2060" name="矩形 5"/>
          <p:cNvSpPr/>
          <p:nvPr/>
        </p:nvSpPr>
        <p:spPr>
          <a:xfrm>
            <a:off x="519565" y="668013"/>
            <a:ext cx="4156520" cy="415652"/>
          </a:xfrm>
          <a:prstGeom prst="rect">
            <a:avLst/>
          </a:prstGeom>
          <a:solidFill>
            <a:srgbClr val="FFFFFF"/>
          </a:solidFill>
          <a:ln cap="flat">
            <a:noFill/>
            <a:prstDash val="solid"/>
            <a:miter lim="800000"/>
            <a:headEnd type="none" w="med" len="med"/>
            <a:tailEnd type="none" w="med" len="med"/>
          </a:ln>
        </p:spPr>
        <p:txBody>
          <a:bodyPr wrap="none"/>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878">
                <a:solidFill>
                  <a:srgbClr val="000000"/>
                </a:solidFill>
                <a:latin typeface="华文楷体" charset="-122"/>
                <a:ea typeface="华文楷体" charset="-122"/>
              </a:rPr>
              <a:t>2021年主要安全控制指标完成情况</a:t>
            </a:r>
            <a:endParaRPr lang="en-US" altLang="zh-CN" sz="2078">
              <a:solidFill>
                <a:srgbClr val="000000"/>
              </a:solidFill>
              <a:latin typeface="华文楷体" charset="-122"/>
              <a:ea typeface="华文楷体" charset="-122"/>
            </a:endParaRPr>
          </a:p>
        </p:txBody>
      </p:sp>
      <p:sp>
        <p:nvSpPr>
          <p:cNvPr id="2061" name="Slide Number Placeholder 3"/>
          <p:cNvSpPr>
            <a:spLocks noGrp="1"/>
          </p:cNvSpPr>
          <p:nvPr>
            <p:ph type="sldNum" sz="quarter" idx="10"/>
          </p:nvPr>
        </p:nvSpPr>
        <p:spPr/>
        <p:txBody>
          <a:bodyPr/>
          <a:lstStyle/>
          <a:p>
            <a:pPr marL="0" lvl="0" indent="0" algn="l" defTabSz="950062" rtl="0" eaLnBrk="1" fontAlgn="base" hangingPunct="1">
              <a:lnSpc>
                <a:spcPct val="100000"/>
              </a:lnSpc>
              <a:spcBef>
                <a:spcPct val="0"/>
              </a:spcBef>
              <a:spcAft>
                <a:spcPct val="0"/>
              </a:spcAft>
              <a:buClrTx/>
              <a:buSzTx/>
              <a:buFont typeface="华文细黑"/>
            </a:pPr>
            <a:fld id="{34E9DAA2-0C76-444A-A4A4-722DC6A0CB7B}" type="slidenum">
              <a:rPr kumimoji="0" sz="1147" u="none">
                <a:solidFill>
                  <a:srgbClr val="898989"/>
                </a:solidFill>
                <a:latin typeface="Calibri"/>
                <a:ea typeface="宋体" charset="-122"/>
              </a:rPr>
              <a:t>3</a:t>
            </a:fld>
          </a:p>
        </p:txBody>
      </p:sp>
    </p:spTree>
    <p:custDataLst>
      <p:tags r:id="rId3"/>
    </p:custDataLst>
  </p:cSld>
  <p:clrMapOvr>
    <a:masterClrMapping/>
  </p:clrMapOvr>
  <p:transition>
    <p:wedg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63" name="Slide Number Placeholder 3"/>
          <p:cNvSpPr/>
          <p:nvPr/>
        </p:nvSpPr>
        <p:spPr>
          <a:xfrm>
            <a:off x="4318162" y="6754345"/>
            <a:ext cx="656466" cy="371117"/>
          </a:xfrm>
          <a:prstGeom prst="rect">
            <a:avLst/>
          </a:prstGeom>
          <a:noFill/>
          <a:ln cap="flat">
            <a:noFill/>
            <a:prstDash val="solid"/>
            <a:miter lim="800000"/>
            <a:headEnd type="none" w="med" len="med"/>
            <a:tailEnd type="none" w="med" len="med"/>
          </a:ln>
        </p:spPr>
        <p:txBody>
          <a:bodyPr lIns="0" tIns="47500" rIns="0" bIns="47500" anchor="b"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buFont typeface="华文细黑"/>
            </a:pPr>
            <a:fld id="{4338EFC5-7CB5-41F2-B0A8-6789FD25A82A}" type="slidenum">
              <a:rPr lang="zh-CN" altLang="en-US" sz="939" b="0">
                <a:solidFill>
                  <a:srgbClr val="000000"/>
                </a:solidFill>
                <a:latin typeface="Arial" pitchFamily="34" charset="0"/>
                <a:ea typeface="PMingLiU" charset="-120"/>
              </a:rPr>
              <a:t>4</a:t>
            </a:fld>
            <a:endParaRPr lang="zh-CN" altLang="en-US" sz="1039" b="0">
              <a:solidFill>
                <a:srgbClr val="000000"/>
              </a:solidFill>
              <a:latin typeface="Arial" pitchFamily="34" charset="0"/>
              <a:ea typeface="PMingLiU" charset="-120"/>
            </a:endParaRPr>
          </a:p>
        </p:txBody>
      </p:sp>
      <p:sp>
        <p:nvSpPr>
          <p:cNvPr id="2064" name="矩形 11"/>
          <p:cNvSpPr/>
          <p:nvPr/>
        </p:nvSpPr>
        <p:spPr>
          <a:xfrm>
            <a:off x="1039130" y="3265837"/>
            <a:ext cx="7496581" cy="799966"/>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r>
              <a:rPr lang="zh-CN" altLang="en-US" sz="4372">
                <a:solidFill>
                  <a:srgbClr val="000000"/>
                </a:solidFill>
                <a:latin typeface="华文楷体" charset="-122"/>
                <a:ea typeface="华文楷体" charset="-122"/>
              </a:rPr>
              <a:t>二、2021年主要工作回顾</a:t>
            </a:r>
            <a:endParaRPr lang="zh-CN" altLang="en-US" sz="4572">
              <a:solidFill>
                <a:srgbClr val="000000"/>
              </a:solidFill>
              <a:latin typeface="华文楷体" charset="-122"/>
              <a:ea typeface="华文楷体" charset="-122"/>
            </a:endParaRPr>
          </a:p>
        </p:txBody>
      </p:sp>
      <p:sp>
        <p:nvSpPr>
          <p:cNvPr id="2065" name="Rectangle 5"/>
          <p:cNvSpPr/>
          <p:nvPr/>
        </p:nvSpPr>
        <p:spPr>
          <a:xfrm>
            <a:off x="186384" y="644921"/>
            <a:ext cx="2782558"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7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p:transition>
    <p:wipe dir="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68" name="Slide Number Placeholder 3"/>
          <p:cNvSpPr/>
          <p:nvPr/>
        </p:nvSpPr>
        <p:spPr>
          <a:xfrm>
            <a:off x="4318162" y="6754345"/>
            <a:ext cx="656466" cy="371117"/>
          </a:xfrm>
          <a:prstGeom prst="rect">
            <a:avLst/>
          </a:prstGeom>
          <a:noFill/>
          <a:ln cap="flat">
            <a:noFill/>
            <a:prstDash val="solid"/>
            <a:miter lim="800000"/>
            <a:headEnd type="none" w="med" len="med"/>
            <a:tailEnd type="none" w="med" len="med"/>
          </a:ln>
        </p:spPr>
        <p:txBody>
          <a:bodyPr lIns="0" tIns="47500" rIns="0" bIns="47500" anchor="b"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buFont typeface="华文细黑"/>
            </a:pPr>
            <a:fld id="{F84893F5-6188-4C7C-A7E8-FED2262AEDF9}" type="slidenum">
              <a:rPr lang="zh-CN" altLang="en-US" sz="939" b="0">
                <a:solidFill>
                  <a:srgbClr val="000000"/>
                </a:solidFill>
                <a:latin typeface="Arial" pitchFamily="34" charset="0"/>
                <a:ea typeface="PMingLiU" charset="-120"/>
              </a:rPr>
              <a:t>5</a:t>
            </a:fld>
            <a:endParaRPr lang="zh-CN" altLang="en-US" sz="1039" b="0">
              <a:solidFill>
                <a:srgbClr val="000000"/>
              </a:solidFill>
              <a:latin typeface="Arial" pitchFamily="34" charset="0"/>
              <a:ea typeface="PMingLiU" charset="-120"/>
            </a:endParaRPr>
          </a:p>
        </p:txBody>
      </p:sp>
      <p:sp>
        <p:nvSpPr>
          <p:cNvPr id="2069" name="矩形 11"/>
          <p:cNvSpPr/>
          <p:nvPr/>
        </p:nvSpPr>
        <p:spPr>
          <a:xfrm>
            <a:off x="1039130" y="3265837"/>
            <a:ext cx="7496581" cy="799966"/>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r>
              <a:rPr lang="en-US" altLang="zh-CN" sz="4272">
                <a:solidFill>
                  <a:srgbClr val="000000"/>
                </a:solidFill>
                <a:latin typeface="华文楷体" charset="-122"/>
                <a:ea typeface="华文楷体" charset="-122"/>
              </a:rPr>
              <a:t>1</a:t>
            </a:r>
            <a:r>
              <a:rPr lang="zh-CN" altLang="zh-CN" sz="4172">
                <a:solidFill>
                  <a:srgbClr val="000000"/>
                </a:solidFill>
                <a:latin typeface="华文楷体" charset="-122"/>
                <a:ea typeface="华文楷体" charset="-122"/>
              </a:rPr>
              <a:t>、</a:t>
            </a:r>
            <a:r>
              <a:rPr lang="zh-CN" altLang="en-US" sz="4172">
                <a:solidFill>
                  <a:srgbClr val="000000"/>
                </a:solidFill>
                <a:latin typeface="华文楷体" charset="-122"/>
                <a:ea typeface="华文楷体" charset="-122"/>
              </a:rPr>
              <a:t>建制度、落实责任主体</a:t>
            </a:r>
            <a:endParaRPr lang="zh-CN" altLang="en-US" sz="4572">
              <a:solidFill>
                <a:srgbClr val="000000"/>
              </a:solidFill>
              <a:latin typeface="华文楷体" charset="-122"/>
              <a:ea typeface="华文楷体" charset="-122"/>
            </a:endParaRPr>
          </a:p>
        </p:txBody>
      </p:sp>
      <p:sp>
        <p:nvSpPr>
          <p:cNvPr id="2070" name="Rectangle 5"/>
          <p:cNvSpPr/>
          <p:nvPr/>
        </p:nvSpPr>
        <p:spPr>
          <a:xfrm>
            <a:off x="186384" y="644921"/>
            <a:ext cx="2782558"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9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p:transition>
    <p:wipe dir="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3" name="页脚占位符 5"/>
          <p:cNvSpPr/>
          <p:nvPr/>
        </p:nvSpPr>
        <p:spPr>
          <a:xfrm>
            <a:off x="3117390" y="660589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802" eaLnBrk="1" hangingPunct="1"/>
            <a:endParaRPr b="0">
              <a:solidFill>
                <a:srgbClr val="000000"/>
              </a:solidFill>
              <a:latin typeface="Arial" pitchFamily="34" charset="0"/>
            </a:endParaRPr>
          </a:p>
        </p:txBody>
      </p:sp>
      <p:sp>
        <p:nvSpPr>
          <p:cNvPr id="2074" name="Text Box 5"/>
          <p:cNvSpPr/>
          <p:nvPr/>
        </p:nvSpPr>
        <p:spPr>
          <a:xfrm>
            <a:off x="1682401" y="2665451"/>
            <a:ext cx="6808775" cy="316687"/>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pPr>
            <a:endParaRPr b="0">
              <a:solidFill>
                <a:srgbClr val="000000"/>
              </a:solidFill>
            </a:endParaRPr>
          </a:p>
        </p:txBody>
      </p:sp>
      <p:sp>
        <p:nvSpPr>
          <p:cNvPr id="2075" name="矩形 3"/>
          <p:cNvSpPr/>
          <p:nvPr/>
        </p:nvSpPr>
        <p:spPr>
          <a:xfrm>
            <a:off x="371118" y="1187577"/>
            <a:ext cx="8684156" cy="5292965"/>
          </a:xfrm>
          <a:prstGeom prst="rect">
            <a:avLst/>
          </a:prstGeom>
          <a:noFill/>
          <a:ln cap="flat">
            <a:solidFill>
              <a:srgbClr val="CC0000"/>
            </a:solid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4052"/>
              </a:lnSpc>
              <a:buClr>
                <a:srgbClr val="FF9F13"/>
              </a:buClr>
              <a:buSzPct val="80000"/>
            </a:pPr>
            <a:r>
              <a:rPr lang="en-US" altLang="zh-CN" sz="1770">
                <a:solidFill>
                  <a:srgbClr val="000000"/>
                </a:solidFill>
                <a:ea typeface="仿宋_GB2312" charset="-122"/>
                <a:sym typeface="华文细黑"/>
              </a:rPr>
              <a:t>1</a:t>
            </a:r>
            <a:r>
              <a:rPr lang="zh-CN" altLang="en-US" sz="1670">
                <a:solidFill>
                  <a:srgbClr val="000000"/>
                </a:solidFill>
                <a:ea typeface="仿宋_GB2312" charset="-122"/>
                <a:sym typeface="华文细黑"/>
              </a:rPr>
              <a:t>、明确责任，成立安全生产组织机构</a:t>
            </a:r>
            <a:endParaRPr lang="zh-CN" altLang="en-US" sz="1870">
              <a:solidFill>
                <a:srgbClr val="000000"/>
              </a:solidFill>
              <a:ea typeface="仿宋_GB2312" charset="-122"/>
              <a:sym typeface="华文细黑"/>
            </a:endParaRPr>
          </a:p>
          <a:p>
            <a:pPr marL="0" lvl="0" indent="0" algn="l" eaLnBrk="1" hangingPunct="1">
              <a:lnSpc>
                <a:spcPts val="4052"/>
              </a:lnSpc>
              <a:buClr>
                <a:srgbClr val="FF9F13"/>
              </a:buClr>
              <a:buSzPct val="80000"/>
            </a:pPr>
            <a:r>
              <a:rPr lang="zh-CN" altLang="en-US" sz="1670" b="0">
                <a:solidFill>
                  <a:srgbClr val="000000"/>
                </a:solidFill>
                <a:ea typeface="仿宋_GB2312" charset="-122"/>
              </a:rPr>
              <a:t>        年初根据人员和机构的变化，重新调整了安委会领导小组，按照“管生产必须管安全”的原则，落实“谁主管、谁负责”的主体责任，建立了三级安全生产管理网络机构，使安全生产工作有章可循。</a:t>
            </a:r>
            <a:endParaRPr lang="zh-CN" altLang="en-US" sz="1870" b="0">
              <a:solidFill>
                <a:srgbClr val="000000"/>
              </a:solidFill>
              <a:ea typeface="仿宋_GB2312" charset="-122"/>
            </a:endParaRPr>
          </a:p>
          <a:p>
            <a:pPr marL="0" lvl="0" indent="0" algn="l" eaLnBrk="1" hangingPunct="1">
              <a:lnSpc>
                <a:spcPts val="4052"/>
              </a:lnSpc>
              <a:buClr>
                <a:srgbClr val="FF9F13"/>
              </a:buClr>
              <a:buSzPct val="80000"/>
            </a:pPr>
            <a:r>
              <a:rPr lang="en-US" altLang="zh-CN" sz="1670">
                <a:solidFill>
                  <a:srgbClr val="000000"/>
                </a:solidFill>
                <a:ea typeface="仿宋_GB2312" charset="-122"/>
                <a:sym typeface="华文细黑"/>
              </a:rPr>
              <a:t> 2</a:t>
            </a:r>
            <a:r>
              <a:rPr lang="zh-CN" altLang="en-US" sz="1770">
                <a:solidFill>
                  <a:srgbClr val="000000"/>
                </a:solidFill>
                <a:ea typeface="仿宋_GB2312" charset="-122"/>
                <a:sym typeface="华文细黑"/>
              </a:rPr>
              <a:t>、建立健全安全生产责任制，层层签订了安全责任书</a:t>
            </a:r>
            <a:endParaRPr lang="zh-CN" altLang="en-US" sz="1870">
              <a:solidFill>
                <a:srgbClr val="000000"/>
              </a:solidFill>
              <a:ea typeface="仿宋_GB2312" charset="-122"/>
              <a:sym typeface="华文细黑"/>
            </a:endParaRPr>
          </a:p>
          <a:p>
            <a:pPr marL="0" lvl="0" indent="0" algn="l" eaLnBrk="1" hangingPunct="1">
              <a:lnSpc>
                <a:spcPts val="4052"/>
              </a:lnSpc>
              <a:buClr>
                <a:srgbClr val="FF9F13"/>
              </a:buClr>
              <a:buSzPct val="80000"/>
            </a:pPr>
            <a:r>
              <a:rPr lang="zh-CN" altLang="en-US" sz="1770" b="0">
                <a:solidFill>
                  <a:srgbClr val="000000"/>
                </a:solidFill>
                <a:ea typeface="仿宋_GB2312" charset="-122"/>
              </a:rPr>
              <a:t>        遵循“统一领导、落实责任、分级管理、分类指导、全员参与”的原则，逐级建立健全了安全生产责任制，层层签订了安全责任书，将安全责任最终分解到工段班组每个员工，并根据各岗位工作职责和要求制定考核内容，形成横向到边、纵向到底的责任体系，以此来强化安全责任，提高各级安全管理人员的责任心，使安全管理工作得到有效开展。</a:t>
            </a:r>
            <a:endParaRPr lang="zh-CN" altLang="en-US" sz="1870" b="0">
              <a:solidFill>
                <a:srgbClr val="000000"/>
              </a:solidFill>
              <a:ea typeface="仿宋_GB2312" charset="-122"/>
            </a:endParaRPr>
          </a:p>
        </p:txBody>
      </p:sp>
      <p:sp>
        <p:nvSpPr>
          <p:cNvPr id="2076" name="Rectangle 5"/>
          <p:cNvSpPr/>
          <p:nvPr/>
        </p:nvSpPr>
        <p:spPr>
          <a:xfrm>
            <a:off x="186384" y="644921"/>
            <a:ext cx="3666644"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6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p:transition>
    <p:wedg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4" name="New shape"/>
          <p:cNvSpPr/>
          <p:nvPr/>
        </p:nvSpPr>
        <p:spPr>
          <a:xfrm>
            <a:off x="0" y="0"/>
            <a:ext cx="9500616" cy="71254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l"/>
            <a:r>
              <a:rPr sz="1200" b="0">
                <a:solidFill>
                  <a:srgbClr val="000000"/>
                </a:solidFill>
              </a:rPr>
              <a:t>根据事故防范措施制定了劳动防护用品使用规定和考核细则等，组织各部门、工段以4.</a:t>
            </a:r>
          </a:p>
          <a:p>
            <a:pPr algn="l"/>
            <a:r>
              <a:rPr sz="1200" b="0">
                <a:solidFill>
                  <a:srgbClr val="000000"/>
                </a:solidFill>
              </a:rPr>
              <a:t>取得“三同时”验收意见书。</a:t>
            </a:r>
          </a:p>
          <a:p>
            <a:pPr algn="l"/>
            <a:r>
              <a:rPr sz="1200" b="0">
                <a:solidFill>
                  <a:srgbClr val="000000"/>
                </a:solidFill>
              </a:rPr>
              <a:t>所有部门掌握危险源辨识方法和控制措施。</a:t>
            </a:r>
          </a:p>
          <a:p>
            <a:pPr algn="l"/>
            <a:r>
              <a:rPr sz="1200" b="0">
                <a:solidFill>
                  <a:srgbClr val="000000"/>
                </a:solidFill>
              </a:rPr>
              <a:t>2021年主要工作回顾</a:t>
            </a:r>
          </a:p>
          <a:p>
            <a:pPr algn="l"/>
            <a:r>
              <a:rPr sz="1200" b="0">
                <a:solidFill>
                  <a:srgbClr val="000000"/>
                </a:solidFill>
              </a:rPr>
              <a:t>不安全行为779次，占观察总数的9.</a:t>
            </a:r>
          </a:p>
          <a:p>
            <a:pPr algn="l"/>
            <a:r>
              <a:rPr sz="1200" b="0">
                <a:solidFill>
                  <a:srgbClr val="000000"/>
                </a:solidFill>
              </a:rPr>
              <a:t>根据事故防范措施制定了劳动防护用品使用规定和考核细则等，组织各部门、工段以4.</a:t>
            </a:r>
          </a:p>
          <a:p>
            <a:pPr algn="l"/>
            <a:r>
              <a:rPr sz="1200" b="0">
                <a:solidFill>
                  <a:srgbClr val="000000"/>
                </a:solidFill>
              </a:rPr>
              <a:t>建立安全行为观察的目标考核标准。</a:t>
            </a:r>
          </a:p>
          <a:p>
            <a:pPr algn="l"/>
            <a:r>
              <a:rPr sz="1200" b="0">
                <a:solidFill>
                  <a:srgbClr val="000000"/>
                </a:solidFill>
              </a:rPr>
              <a:t>纳入安全管理制度，并每月考核。</a:t>
            </a:r>
          </a:p>
          <a:p>
            <a:pPr algn="l"/>
            <a:r>
              <a:rPr sz="1200" b="0">
                <a:solidFill>
                  <a:srgbClr val="000000"/>
                </a:solidFill>
              </a:rPr>
              <a:t>2021年主要工作回顾</a:t>
            </a:r>
          </a:p>
          <a:p>
            <a:pPr algn="l"/>
            <a:r>
              <a:rPr sz="1200" b="0">
                <a:solidFill>
                  <a:srgbClr val="000000"/>
                </a:solidFill>
              </a:rPr>
              <a:t>2、重检查、消除安全隐患</a:t>
            </a:r>
          </a:p>
          <a:p>
            <a:pPr algn="l"/>
            <a:r>
              <a:rPr sz="1200" b="0">
                <a:solidFill>
                  <a:srgbClr val="000000"/>
                </a:solidFill>
              </a:rPr>
              <a:t>提升安全专业管理人员业务水平。</a:t>
            </a:r>
          </a:p>
          <a:p>
            <a:pPr algn="l"/>
            <a:r>
              <a:rPr sz="1200" b="0">
                <a:solidFill>
                  <a:srgbClr val="000000"/>
                </a:solidFill>
              </a:rPr>
              <a:t>6、安全管控人员对安全相关标准的学习，缺乏系统性和专业性。</a:t>
            </a:r>
          </a:p>
          <a:p>
            <a:pPr algn="l"/>
            <a:r>
              <a:rPr sz="1200" b="0">
                <a:solidFill>
                  <a:srgbClr val="000000"/>
                </a:solidFill>
              </a:rPr>
              <a:t>现场各原料堆棚进行了落地封闭，减少了物料无组织排放</a:t>
            </a:r>
          </a:p>
          <a:p>
            <a:pPr algn="l"/>
            <a:r>
              <a:rPr sz="1200" b="0">
                <a:solidFill>
                  <a:srgbClr val="000000"/>
                </a:solidFill>
              </a:rPr>
              <a:t>每周由总经理带队深入车间岗位一线进行安全巡查，对存在的安全隐患指定整改责任人、整改时间，并安排安全环保部进行落实、验收。</a:t>
            </a:r>
          </a:p>
          <a:p>
            <a:pPr algn="l"/>
            <a:r>
              <a:rPr sz="1200" b="0">
                <a:solidFill>
                  <a:srgbClr val="000000"/>
                </a:solidFill>
              </a:rPr>
              <a:t>组织岗位人员参加CTC安标培训，掌握岗位职责、安全操作规程、风险分析、劳动防护用品的配备和使用、应急预案等岗位达标要求。</a:t>
            </a:r>
          </a:p>
        </p:txBody>
      </p:sp>
      <p:pic>
        <p:nvPicPr>
          <p:cNvPr id="2085" name="New picture"/>
          <p:cNvPicPr/>
          <p:nvPr/>
        </p:nvPicPr>
        <p:blipFill>
          <a:blip r:embed="rId2"/>
          <a:stretch>
            <a:fillRect/>
          </a:stretch>
        </p:blipFill>
        <p:spPr>
          <a:xfrm>
            <a:off x="0" y="0"/>
            <a:ext cx="9500616" cy="7125462"/>
          </a:xfrm>
          <a:prstGeom prst="rect">
            <a:avLst/>
          </a:prstGeom>
        </p:spPr>
      </p:pic>
      <p:sp>
        <p:nvSpPr>
          <p:cNvPr id="2079" name="页脚占位符 5"/>
          <p:cNvSpPr/>
          <p:nvPr/>
        </p:nvSpPr>
        <p:spPr>
          <a:xfrm>
            <a:off x="3117390" y="660589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802" eaLnBrk="1" hangingPunct="1"/>
            <a:endParaRPr b="0">
              <a:solidFill>
                <a:srgbClr val="000000"/>
              </a:solidFill>
              <a:latin typeface="Arial" pitchFamily="34" charset="0"/>
            </a:endParaRPr>
          </a:p>
        </p:txBody>
      </p:sp>
      <p:sp>
        <p:nvSpPr>
          <p:cNvPr id="2080" name="Text Box 5"/>
          <p:cNvSpPr/>
          <p:nvPr/>
        </p:nvSpPr>
        <p:spPr>
          <a:xfrm>
            <a:off x="1682401" y="2665451"/>
            <a:ext cx="6808775" cy="316687"/>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pPr>
            <a:endParaRPr b="0">
              <a:solidFill>
                <a:srgbClr val="000000"/>
              </a:solidFill>
            </a:endParaRPr>
          </a:p>
        </p:txBody>
      </p:sp>
      <p:sp>
        <p:nvSpPr>
          <p:cNvPr id="2081" name="Rectangle 5"/>
          <p:cNvSpPr/>
          <p:nvPr/>
        </p:nvSpPr>
        <p:spPr>
          <a:xfrm>
            <a:off x="186384" y="644921"/>
            <a:ext cx="3666644"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8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
        <p:nvSpPr>
          <p:cNvPr id="2082" name="矩形 5"/>
          <p:cNvSpPr/>
          <p:nvPr/>
        </p:nvSpPr>
        <p:spPr>
          <a:xfrm>
            <a:off x="593789" y="1113354"/>
            <a:ext cx="8238816" cy="397508"/>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2805"/>
              </a:lnSpc>
              <a:buClr>
                <a:srgbClr val="FF9F13"/>
              </a:buClr>
              <a:buSzPct val="80000"/>
            </a:pPr>
            <a:endParaRPr b="0">
              <a:solidFill>
                <a:srgbClr val="000000"/>
              </a:solidFill>
              <a:latin typeface="仿宋_GB2312" charset="-122"/>
              <a:ea typeface="仿宋_GB2312" charset="-122"/>
              <a:sym typeface="华文细黑"/>
            </a:endParaRPr>
          </a:p>
        </p:txBody>
      </p:sp>
      <p:sp>
        <p:nvSpPr>
          <p:cNvPr id="2083" name="矩形 6"/>
          <p:cNvSpPr/>
          <p:nvPr/>
        </p:nvSpPr>
        <p:spPr>
          <a:xfrm>
            <a:off x="593789" y="1558695"/>
            <a:ext cx="8313039" cy="4473207"/>
          </a:xfrm>
          <a:prstGeom prst="rect">
            <a:avLst/>
          </a:prstGeom>
          <a:noFill/>
          <a:ln cap="flat">
            <a:solidFill>
              <a:srgbClr val="CC0000"/>
            </a:solid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4364"/>
              </a:lnSpc>
              <a:buClr>
                <a:srgbClr val="FF9F13"/>
              </a:buClr>
              <a:buSzPct val="80000"/>
            </a:pPr>
            <a:r>
              <a:rPr lang="en-US" altLang="zh-CN" sz="1770">
                <a:solidFill>
                  <a:srgbClr val="000000"/>
                </a:solidFill>
                <a:ea typeface="仿宋_GB2312" charset="-122"/>
              </a:rPr>
              <a:t>3</a:t>
            </a:r>
            <a:r>
              <a:rPr lang="zh-CN" altLang="en-US" sz="1570">
                <a:solidFill>
                  <a:srgbClr val="000000"/>
                </a:solidFill>
                <a:ea typeface="仿宋_GB2312" charset="-122"/>
              </a:rPr>
              <a:t>、完善各项安全环保管理制度，提高安全环保管理水平。</a:t>
            </a:r>
            <a:endParaRPr lang="zh-CN" altLang="en-US" sz="1870">
              <a:solidFill>
                <a:srgbClr val="000000"/>
              </a:solidFill>
              <a:ea typeface="仿宋_GB2312" charset="-122"/>
            </a:endParaRPr>
          </a:p>
          <a:p>
            <a:pPr marL="0" lvl="0" indent="0" algn="l" eaLnBrk="1" hangingPunct="1">
              <a:lnSpc>
                <a:spcPts val="4364"/>
              </a:lnSpc>
              <a:buClr>
                <a:srgbClr val="FF9F13"/>
              </a:buClr>
              <a:buSzPct val="80000"/>
            </a:pPr>
            <a:r>
              <a:rPr lang="zh-CN" altLang="en-US" sz="1570" b="0">
                <a:solidFill>
                  <a:srgbClr val="000000"/>
                </a:solidFill>
                <a:latin typeface="仿宋_GB2312" charset="-122"/>
                <a:ea typeface="仿宋_GB2312" charset="-122"/>
                <a:sym typeface="Calibri"/>
              </a:rPr>
              <a:t>    制度建设是企业发展的重要保证，而安全生产规章制度是员工的行为准则和规范。“没有规矩不成方圆”，只有具备完善的管理制度，才能使安全管理工作有法可依、有章可循。为适应新线安全环保管理要求，并结合安全标准化的要求，先后补充修改出台了</a:t>
            </a:r>
            <a:r>
              <a:rPr lang="en-US" altLang="zh-CN" sz="1670" b="0">
                <a:solidFill>
                  <a:srgbClr val="000000"/>
                </a:solidFill>
                <a:latin typeface="仿宋_GB2312" charset="-122"/>
                <a:ea typeface="仿宋_GB2312" charset="-122"/>
                <a:sym typeface="Calibri"/>
              </a:rPr>
              <a:t>《</a:t>
            </a:r>
            <a:r>
              <a:rPr lang="zh-CN" altLang="en-US" sz="1570" b="0">
                <a:solidFill>
                  <a:srgbClr val="000000"/>
                </a:solidFill>
                <a:latin typeface="仿宋_GB2312" charset="-122"/>
                <a:ea typeface="仿宋_GB2312" charset="-122"/>
                <a:sym typeface="Calibri"/>
              </a:rPr>
              <a:t>安全标准化制度管理</a:t>
            </a:r>
            <a:r>
              <a:rPr lang="en-US" altLang="zh-CN" sz="1770" b="0">
                <a:solidFill>
                  <a:srgbClr val="000000"/>
                </a:solidFill>
                <a:latin typeface="仿宋_GB2312" charset="-122"/>
                <a:ea typeface="仿宋_GB2312" charset="-122"/>
                <a:sym typeface="Calibri"/>
              </a:rPr>
              <a:t>》</a:t>
            </a:r>
            <a:r>
              <a:rPr lang="zh-CN" altLang="en-US" sz="1670" b="0">
                <a:solidFill>
                  <a:srgbClr val="000000"/>
                </a:solidFill>
                <a:latin typeface="仿宋_GB2312" charset="-122"/>
                <a:ea typeface="仿宋_GB2312" charset="-122"/>
                <a:sym typeface="Calibri"/>
              </a:rPr>
              <a:t>、</a:t>
            </a:r>
            <a:r>
              <a:rPr lang="en-US" altLang="zh-CN" sz="1470" b="0">
                <a:solidFill>
                  <a:srgbClr val="000000"/>
                </a:solidFill>
                <a:latin typeface="仿宋_GB2312" charset="-122"/>
                <a:ea typeface="仿宋_GB2312" charset="-122"/>
                <a:sym typeface="Calibri"/>
              </a:rPr>
              <a:t>《</a:t>
            </a:r>
            <a:r>
              <a:rPr lang="zh-CN" altLang="en-US" sz="1570" b="0">
                <a:solidFill>
                  <a:srgbClr val="000000"/>
                </a:solidFill>
                <a:latin typeface="仿宋_GB2312" charset="-122"/>
                <a:ea typeface="仿宋_GB2312" charset="-122"/>
                <a:sym typeface="Calibri"/>
              </a:rPr>
              <a:t>安全操作规程</a:t>
            </a:r>
            <a:r>
              <a:rPr lang="en-US" altLang="zh-CN" sz="1470" b="0">
                <a:solidFill>
                  <a:srgbClr val="000000"/>
                </a:solidFill>
                <a:latin typeface="仿宋_GB2312" charset="-122"/>
                <a:ea typeface="仿宋_GB2312" charset="-122"/>
                <a:sym typeface="Calibri"/>
              </a:rPr>
              <a:t>》</a:t>
            </a:r>
            <a:r>
              <a:rPr lang="zh-CN" altLang="en-US" sz="1770" b="0">
                <a:solidFill>
                  <a:srgbClr val="000000"/>
                </a:solidFill>
                <a:latin typeface="仿宋_GB2312" charset="-122"/>
                <a:ea typeface="仿宋_GB2312" charset="-122"/>
                <a:sym typeface="Calibri"/>
              </a:rPr>
              <a:t>、</a:t>
            </a:r>
            <a:r>
              <a:rPr lang="en-US" altLang="zh-CN" sz="1770" b="0">
                <a:solidFill>
                  <a:srgbClr val="000000"/>
                </a:solidFill>
                <a:latin typeface="仿宋_GB2312" charset="-122"/>
                <a:ea typeface="仿宋_GB2312" charset="-122"/>
                <a:sym typeface="Calibri"/>
              </a:rPr>
              <a:t>《</a:t>
            </a:r>
            <a:r>
              <a:rPr lang="zh-CN" altLang="en-US" sz="1670" b="0">
                <a:solidFill>
                  <a:srgbClr val="000000"/>
                </a:solidFill>
                <a:latin typeface="仿宋_GB2312" charset="-122"/>
                <a:ea typeface="仿宋_GB2312" charset="-122"/>
                <a:sym typeface="Calibri"/>
              </a:rPr>
              <a:t>环境保护管理制度</a:t>
            </a:r>
            <a:r>
              <a:rPr lang="en-US" altLang="zh-CN" sz="1470" b="0">
                <a:solidFill>
                  <a:srgbClr val="000000"/>
                </a:solidFill>
                <a:latin typeface="仿宋_GB2312" charset="-122"/>
                <a:ea typeface="仿宋_GB2312" charset="-122"/>
                <a:sym typeface="Calibri"/>
              </a:rPr>
              <a:t>》</a:t>
            </a:r>
            <a:r>
              <a:rPr lang="zh-CN" altLang="en-US" sz="1570" b="0">
                <a:solidFill>
                  <a:srgbClr val="000000"/>
                </a:solidFill>
                <a:latin typeface="仿宋_GB2312" charset="-122"/>
                <a:ea typeface="仿宋_GB2312" charset="-122"/>
                <a:sym typeface="Calibri"/>
              </a:rPr>
              <a:t>、</a:t>
            </a:r>
            <a:r>
              <a:rPr lang="en-US" altLang="zh-CN" sz="1470" b="0">
                <a:solidFill>
                  <a:srgbClr val="000000"/>
                </a:solidFill>
                <a:latin typeface="仿宋_GB2312" charset="-122"/>
                <a:ea typeface="仿宋_GB2312" charset="-122"/>
                <a:sym typeface="Calibri"/>
              </a:rPr>
              <a:t>《</a:t>
            </a:r>
            <a:r>
              <a:rPr lang="zh-CN" altLang="en-US" sz="1770" b="0">
                <a:solidFill>
                  <a:srgbClr val="000000"/>
                </a:solidFill>
                <a:latin typeface="仿宋_GB2312" charset="-122"/>
                <a:ea typeface="仿宋_GB2312" charset="-122"/>
                <a:sym typeface="Calibri"/>
              </a:rPr>
              <a:t>突发环境事件应急预案</a:t>
            </a:r>
            <a:r>
              <a:rPr lang="en-US" altLang="zh-CN" sz="1770" b="0">
                <a:solidFill>
                  <a:srgbClr val="000000"/>
                </a:solidFill>
                <a:latin typeface="仿宋_GB2312" charset="-122"/>
                <a:ea typeface="仿宋_GB2312" charset="-122"/>
                <a:sym typeface="Calibri"/>
              </a:rPr>
              <a:t>》</a:t>
            </a:r>
            <a:r>
              <a:rPr lang="zh-CN" altLang="en-US" sz="1470" b="0">
                <a:solidFill>
                  <a:srgbClr val="000000"/>
                </a:solidFill>
                <a:latin typeface="仿宋_GB2312" charset="-122"/>
                <a:ea typeface="仿宋_GB2312" charset="-122"/>
                <a:sym typeface="Calibri"/>
              </a:rPr>
              <a:t>、</a:t>
            </a:r>
            <a:r>
              <a:rPr lang="en-US" altLang="zh-CN" sz="1770" b="0">
                <a:solidFill>
                  <a:srgbClr val="000000"/>
                </a:solidFill>
                <a:latin typeface="仿宋_GB2312" charset="-122"/>
                <a:ea typeface="仿宋_GB2312" charset="-122"/>
                <a:sym typeface="Calibri"/>
              </a:rPr>
              <a:t>《</a:t>
            </a:r>
            <a:r>
              <a:rPr lang="zh-CN" altLang="en-US" sz="1670" b="0">
                <a:solidFill>
                  <a:srgbClr val="000000"/>
                </a:solidFill>
                <a:latin typeface="仿宋_GB2312" charset="-122"/>
                <a:ea typeface="仿宋_GB2312" charset="-122"/>
                <a:sym typeface="Calibri"/>
              </a:rPr>
              <a:t>危险源辨识</a:t>
            </a:r>
            <a:r>
              <a:rPr lang="en-US" altLang="zh-CN" sz="1670" b="0">
                <a:solidFill>
                  <a:srgbClr val="000000"/>
                </a:solidFill>
                <a:latin typeface="仿宋_GB2312" charset="-122"/>
                <a:ea typeface="仿宋_GB2312" charset="-122"/>
                <a:sym typeface="Calibri"/>
              </a:rPr>
              <a:t>》</a:t>
            </a:r>
            <a:r>
              <a:rPr lang="zh-CN" altLang="en-US" sz="1470" b="0">
                <a:solidFill>
                  <a:srgbClr val="000000"/>
                </a:solidFill>
                <a:latin typeface="仿宋_GB2312" charset="-122"/>
                <a:ea typeface="仿宋_GB2312" charset="-122"/>
                <a:sym typeface="Calibri"/>
              </a:rPr>
              <a:t>、</a:t>
            </a:r>
            <a:r>
              <a:rPr lang="en-US" altLang="zh-CN" sz="1570" b="0">
                <a:solidFill>
                  <a:srgbClr val="000000"/>
                </a:solidFill>
                <a:latin typeface="仿宋_GB2312" charset="-122"/>
                <a:ea typeface="仿宋_GB2312" charset="-122"/>
                <a:sym typeface="Calibri"/>
              </a:rPr>
              <a:t>《</a:t>
            </a:r>
            <a:r>
              <a:rPr lang="zh-CN" altLang="en-US" sz="1570" b="0">
                <a:solidFill>
                  <a:srgbClr val="000000"/>
                </a:solidFill>
                <a:latin typeface="仿宋_GB2312" charset="-122"/>
                <a:ea typeface="仿宋_GB2312" charset="-122"/>
                <a:sym typeface="Calibri"/>
              </a:rPr>
              <a:t>职业病防治管理制度汇编</a:t>
            </a:r>
            <a:r>
              <a:rPr lang="en-US" altLang="zh-CN" sz="1670" b="0">
                <a:solidFill>
                  <a:srgbClr val="000000"/>
                </a:solidFill>
                <a:latin typeface="仿宋_GB2312" charset="-122"/>
                <a:ea typeface="仿宋_GB2312" charset="-122"/>
                <a:sym typeface="Calibri"/>
              </a:rPr>
              <a:t>》</a:t>
            </a:r>
            <a:r>
              <a:rPr lang="zh-CN" altLang="en-US" sz="1770" b="0">
                <a:solidFill>
                  <a:srgbClr val="000000"/>
                </a:solidFill>
                <a:latin typeface="仿宋_GB2312" charset="-122"/>
                <a:ea typeface="仿宋_GB2312" charset="-122"/>
                <a:sym typeface="Calibri"/>
              </a:rPr>
              <a:t>等等一系列关于安全环保、职业健康管理的规章制度并付诸实施，得到了预期的效果，公司基础管理进一步得到了夯实。</a:t>
            </a:r>
            <a:endParaRPr lang="zh-CN" altLang="en-US" sz="1870" b="0">
              <a:solidFill>
                <a:srgbClr val="000000"/>
              </a:solidFill>
              <a:latin typeface="仿宋_GB2312" charset="-122"/>
              <a:ea typeface="仿宋_GB2312" charset="-122"/>
              <a:sym typeface="Calibri"/>
            </a:endParaRPr>
          </a:p>
        </p:txBody>
      </p:sp>
    </p:spTree>
  </p:cSld>
  <p:clrMapOvr>
    <a:masterClrMapping/>
  </p:clrMapOvr>
  <mc:AlternateContent>
    <mc:Choice xmlns:p14="http://schemas.microsoft.com/office/powerpoint/2010/main" Requires="p14">
      <p:transition p14:dur="1200">
        <p:dissolve/>
      </p:transition>
    </mc:Choice>
    <mc:Fallback>
      <p:transition>
        <p:dissolv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6" name="Slide Number Placeholder 3"/>
          <p:cNvSpPr/>
          <p:nvPr/>
        </p:nvSpPr>
        <p:spPr>
          <a:xfrm>
            <a:off x="4318162" y="6754345"/>
            <a:ext cx="656466" cy="371117"/>
          </a:xfrm>
          <a:prstGeom prst="rect">
            <a:avLst/>
          </a:prstGeom>
          <a:noFill/>
          <a:ln cap="flat">
            <a:noFill/>
            <a:prstDash val="solid"/>
            <a:miter lim="800000"/>
            <a:headEnd type="none" w="med" len="med"/>
            <a:tailEnd type="none" w="med" len="med"/>
          </a:ln>
        </p:spPr>
        <p:txBody>
          <a:bodyPr lIns="0" tIns="47500" rIns="0" bIns="47500" anchor="b"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buFont typeface="华文细黑"/>
            </a:pPr>
            <a:fld id="{8F6416AB-F736-4508-B764-5F02D71B6480}" type="slidenum">
              <a:rPr lang="zh-CN" altLang="en-US" sz="939" b="0">
                <a:solidFill>
                  <a:srgbClr val="000000"/>
                </a:solidFill>
                <a:latin typeface="Arial" pitchFamily="34" charset="0"/>
                <a:ea typeface="PMingLiU" charset="-120"/>
              </a:rPr>
              <a:t>8</a:t>
            </a:fld>
            <a:endParaRPr lang="zh-CN" altLang="en-US" sz="1039" b="0">
              <a:solidFill>
                <a:srgbClr val="000000"/>
              </a:solidFill>
              <a:latin typeface="Arial" pitchFamily="34" charset="0"/>
              <a:ea typeface="PMingLiU" charset="-120"/>
            </a:endParaRPr>
          </a:p>
        </p:txBody>
      </p:sp>
      <p:sp>
        <p:nvSpPr>
          <p:cNvPr id="2087" name="矩形 11"/>
          <p:cNvSpPr/>
          <p:nvPr/>
        </p:nvSpPr>
        <p:spPr>
          <a:xfrm>
            <a:off x="1039130" y="3265837"/>
            <a:ext cx="7422356" cy="799966"/>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r>
              <a:rPr lang="en-US" altLang="zh-CN" sz="4472">
                <a:solidFill>
                  <a:srgbClr val="000000"/>
                </a:solidFill>
                <a:latin typeface="华文楷体" charset="-122"/>
                <a:ea typeface="华文楷体" charset="-122"/>
              </a:rPr>
              <a:t>2</a:t>
            </a:r>
            <a:r>
              <a:rPr lang="zh-CN" altLang="zh-CN" sz="4272">
                <a:solidFill>
                  <a:srgbClr val="000000"/>
                </a:solidFill>
                <a:latin typeface="华文楷体" charset="-122"/>
                <a:ea typeface="华文楷体" charset="-122"/>
              </a:rPr>
              <a:t>、</a:t>
            </a:r>
            <a:r>
              <a:rPr lang="zh-CN" altLang="en-US" sz="4472">
                <a:solidFill>
                  <a:srgbClr val="000000"/>
                </a:solidFill>
                <a:latin typeface="华文楷体" charset="-122"/>
                <a:ea typeface="华文楷体" charset="-122"/>
              </a:rPr>
              <a:t>重检查、消除安全隐患</a:t>
            </a:r>
            <a:endParaRPr lang="zh-CN" altLang="en-US" sz="4572">
              <a:solidFill>
                <a:srgbClr val="000000"/>
              </a:solidFill>
              <a:latin typeface="华文楷体" charset="-122"/>
              <a:ea typeface="华文楷体" charset="-122"/>
            </a:endParaRPr>
          </a:p>
        </p:txBody>
      </p:sp>
    </p:spTree>
  </p:cSld>
  <p:clrMapOvr>
    <a:masterClrMapping/>
  </p:clrMapOvr>
  <mc:AlternateContent>
    <mc:Choice xmlns:p14="http://schemas.microsoft.com/office/powerpoint/2010/main" Requires="p14">
      <p:transition p14:dur="700">
        <p:fade thruBlk="1"/>
      </p:transition>
    </mc:Choice>
    <mc:Fallback>
      <p:transition>
        <p:fade thruBlk="1"/>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90" name="页脚占位符 5"/>
          <p:cNvSpPr/>
          <p:nvPr/>
        </p:nvSpPr>
        <p:spPr>
          <a:xfrm>
            <a:off x="3117390" y="660589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802" eaLnBrk="1" hangingPunct="1"/>
            <a:endParaRPr b="0">
              <a:solidFill>
                <a:srgbClr val="000000"/>
              </a:solidFill>
              <a:latin typeface="Arial" pitchFamily="34" charset="0"/>
            </a:endParaRPr>
          </a:p>
        </p:txBody>
      </p:sp>
      <p:sp>
        <p:nvSpPr>
          <p:cNvPr id="2091" name="Text Box 5"/>
          <p:cNvSpPr/>
          <p:nvPr/>
        </p:nvSpPr>
        <p:spPr>
          <a:xfrm>
            <a:off x="1682401" y="2665451"/>
            <a:ext cx="6808775" cy="316687"/>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pPr>
            <a:endParaRPr b="0">
              <a:solidFill>
                <a:srgbClr val="000000"/>
              </a:solidFill>
            </a:endParaRPr>
          </a:p>
        </p:txBody>
      </p:sp>
      <p:sp>
        <p:nvSpPr>
          <p:cNvPr id="2092" name="Rectangle 20"/>
          <p:cNvSpPr/>
          <p:nvPr/>
        </p:nvSpPr>
        <p:spPr bwMode="auto">
          <a:xfrm>
            <a:off x="445341" y="1410248"/>
            <a:ext cx="8535711" cy="4652992"/>
          </a:xfrm>
          <a:prstGeom prst="rect">
            <a:avLst/>
          </a:prstGeom>
          <a:noFill/>
          <a:ln cap="flat">
            <a:solidFill>
              <a:srgbClr val="CC0000"/>
            </a:solidFill>
            <a:prstDash val="solid"/>
            <a:miter lim="800000"/>
            <a:headEnd type="none" w="med" len="med"/>
            <a:tailEnd type="none" w="med" len="med"/>
          </a:ln>
          <a:effectLst>
            <a:prstShdw prst="shdw17" dist="17961" dir="2700000">
              <a:schemeClr val="accent1"/>
            </a:prstShdw>
          </a:effectLst>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3948"/>
              </a:lnSpc>
            </a:pPr>
            <a:r>
              <a:rPr lang="zh-CN" altLang="en-US" sz="1462" b="0">
                <a:solidFill>
                  <a:srgbClr val="000000"/>
                </a:solidFill>
                <a:latin typeface="仿宋_GB2312" charset="-122"/>
                <a:ea typeface="仿宋_GB2312" charset="-122"/>
                <a:sym typeface="华文细黑"/>
              </a:rPr>
              <a:t>     </a:t>
            </a:r>
            <a:r>
              <a:rPr lang="zh-CN" altLang="en-US" sz="1770" b="0">
                <a:solidFill>
                  <a:srgbClr val="000000"/>
                </a:solidFill>
                <a:latin typeface="仿宋_GB2312" charset="-122"/>
                <a:ea typeface="仿宋_GB2312" charset="-122"/>
                <a:sym typeface="华文细黑"/>
              </a:rPr>
              <a:t>公司把“检查到位、整改有力”作为抓好安全工作的一项基本制度来落实，以日常和周末检查为主线，以专业、专题检查为补充，巡回检查与节假日检查相结合，专业检查与全面检查相结合，全面监控生产现场的安全生产情况。</a:t>
            </a:r>
            <a:endParaRPr lang="zh-CN" altLang="en-US" sz="1870" b="0">
              <a:solidFill>
                <a:srgbClr val="000000"/>
              </a:solidFill>
              <a:latin typeface="仿宋_GB2312" charset="-122"/>
              <a:ea typeface="仿宋_GB2312" charset="-122"/>
              <a:sym typeface="华文细黑"/>
            </a:endParaRPr>
          </a:p>
          <a:p>
            <a:pPr marL="0" lvl="0" indent="0" algn="l">
              <a:lnSpc>
                <a:spcPts val="3948"/>
              </a:lnSpc>
            </a:pPr>
            <a:r>
              <a:rPr lang="en-US" altLang="zh-CN" sz="1470">
                <a:solidFill>
                  <a:srgbClr val="000000"/>
                </a:solidFill>
                <a:ea typeface="仿宋_GB2312" charset="-122"/>
              </a:rPr>
              <a:t>1</a:t>
            </a:r>
            <a:r>
              <a:rPr lang="zh-CN" altLang="en-US" sz="1770">
                <a:solidFill>
                  <a:srgbClr val="000000"/>
                </a:solidFill>
                <a:ea typeface="仿宋_GB2312" charset="-122"/>
              </a:rPr>
              <a:t>、抓好常规性安全检查工作</a:t>
            </a:r>
            <a:endParaRPr lang="zh-CN" altLang="en-US" sz="1870">
              <a:solidFill>
                <a:srgbClr val="000000"/>
              </a:solidFill>
              <a:ea typeface="仿宋_GB2312" charset="-122"/>
            </a:endParaRPr>
          </a:p>
          <a:p>
            <a:pPr marL="0" lvl="0" indent="0" algn="l">
              <a:lnSpc>
                <a:spcPts val="3948"/>
              </a:lnSpc>
            </a:pPr>
            <a:r>
              <a:rPr lang="zh-CN" altLang="en-US" sz="1470" b="0">
                <a:solidFill>
                  <a:srgbClr val="000000"/>
                </a:solidFill>
                <a:latin typeface="仿宋_GB2312" charset="-122"/>
                <a:ea typeface="仿宋_GB2312" charset="-122"/>
                <a:sym typeface="华文细黑"/>
              </a:rPr>
              <a:t>    每日由安全管理人员深入生产现场进行常规检查；</a:t>
            </a:r>
            <a:r>
              <a:rPr lang="zh-CN" altLang="zh-CN" sz="1470" b="0">
                <a:solidFill>
                  <a:srgbClr val="000000"/>
                </a:solidFill>
                <a:latin typeface="仿宋_GB2312" charset="-122"/>
                <a:ea typeface="仿宋_GB2312" charset="-122"/>
                <a:sym typeface="华文细黑"/>
              </a:rPr>
              <a:t>每</a:t>
            </a:r>
            <a:r>
              <a:rPr lang="zh-CN" altLang="en-US" sz="1470" b="0">
                <a:solidFill>
                  <a:srgbClr val="000000"/>
                </a:solidFill>
                <a:latin typeface="仿宋_GB2312" charset="-122"/>
                <a:ea typeface="仿宋_GB2312" charset="-122"/>
                <a:sym typeface="华文细黑"/>
              </a:rPr>
              <a:t>周</a:t>
            </a:r>
            <a:r>
              <a:rPr lang="zh-CN" altLang="zh-CN" sz="1570" b="0">
                <a:solidFill>
                  <a:srgbClr val="000000"/>
                </a:solidFill>
                <a:latin typeface="仿宋_GB2312" charset="-122"/>
                <a:ea typeface="仿宋_GB2312" charset="-122"/>
                <a:sym typeface="华文细黑"/>
              </a:rPr>
              <a:t>由总经理带</a:t>
            </a:r>
            <a:r>
              <a:rPr lang="zh-CN" altLang="en-US" sz="1770" b="0">
                <a:solidFill>
                  <a:srgbClr val="000000"/>
                </a:solidFill>
                <a:latin typeface="仿宋_GB2312" charset="-122"/>
                <a:ea typeface="仿宋_GB2312" charset="-122"/>
                <a:sym typeface="华文细黑"/>
              </a:rPr>
              <a:t>队</a:t>
            </a:r>
            <a:r>
              <a:rPr lang="zh-CN" altLang="zh-CN" sz="1570" b="0">
                <a:solidFill>
                  <a:srgbClr val="000000"/>
                </a:solidFill>
                <a:latin typeface="仿宋_GB2312" charset="-122"/>
                <a:ea typeface="仿宋_GB2312" charset="-122"/>
                <a:sym typeface="华文细黑"/>
              </a:rPr>
              <a:t>深入车间岗位一线进行安全</a:t>
            </a:r>
            <a:r>
              <a:rPr lang="zh-CN" altLang="en-US" sz="1570" b="0">
                <a:solidFill>
                  <a:srgbClr val="000000"/>
                </a:solidFill>
                <a:latin typeface="仿宋_GB2312" charset="-122"/>
                <a:ea typeface="仿宋_GB2312" charset="-122"/>
                <a:sym typeface="华文细黑"/>
              </a:rPr>
              <a:t>巡</a:t>
            </a:r>
            <a:r>
              <a:rPr lang="zh-CN" altLang="zh-CN" sz="1770" b="0">
                <a:solidFill>
                  <a:srgbClr val="000000"/>
                </a:solidFill>
                <a:latin typeface="仿宋_GB2312" charset="-122"/>
                <a:ea typeface="仿宋_GB2312" charset="-122"/>
                <a:sym typeface="华文细黑"/>
              </a:rPr>
              <a:t>查，</a:t>
            </a:r>
            <a:r>
              <a:rPr lang="zh-CN" altLang="en-US" sz="1670" b="0">
                <a:solidFill>
                  <a:srgbClr val="000000"/>
                </a:solidFill>
                <a:latin typeface="仿宋_GB2312" charset="-122"/>
                <a:ea typeface="仿宋_GB2312" charset="-122"/>
                <a:sym typeface="华文细黑"/>
              </a:rPr>
              <a:t>对存在的</a:t>
            </a:r>
            <a:r>
              <a:rPr lang="zh-CN" altLang="zh-CN" sz="1470" b="0">
                <a:solidFill>
                  <a:srgbClr val="000000"/>
                </a:solidFill>
                <a:latin typeface="仿宋_GB2312" charset="-122"/>
                <a:ea typeface="仿宋_GB2312" charset="-122"/>
                <a:sym typeface="华文细黑"/>
              </a:rPr>
              <a:t>安全隐患指定整改</a:t>
            </a:r>
            <a:r>
              <a:rPr lang="zh-CN" altLang="en-US" sz="1670" b="0">
                <a:solidFill>
                  <a:srgbClr val="000000"/>
                </a:solidFill>
                <a:latin typeface="仿宋_GB2312" charset="-122"/>
                <a:ea typeface="仿宋_GB2312" charset="-122"/>
                <a:sym typeface="华文细黑"/>
              </a:rPr>
              <a:t>责任</a:t>
            </a:r>
            <a:r>
              <a:rPr lang="zh-CN" altLang="zh-CN" sz="1670" b="0">
                <a:solidFill>
                  <a:srgbClr val="000000"/>
                </a:solidFill>
                <a:latin typeface="仿宋_GB2312" charset="-122"/>
                <a:ea typeface="仿宋_GB2312" charset="-122"/>
                <a:sym typeface="华文细黑"/>
              </a:rPr>
              <a:t>人、</a:t>
            </a:r>
            <a:r>
              <a:rPr lang="zh-CN" altLang="en-US" sz="1670" b="0">
                <a:solidFill>
                  <a:srgbClr val="000000"/>
                </a:solidFill>
                <a:latin typeface="仿宋_GB2312" charset="-122"/>
                <a:ea typeface="仿宋_GB2312" charset="-122"/>
                <a:sym typeface="华文细黑"/>
              </a:rPr>
              <a:t>整改时间，</a:t>
            </a:r>
            <a:r>
              <a:rPr lang="zh-CN" altLang="zh-CN" sz="1470" b="0">
                <a:solidFill>
                  <a:srgbClr val="000000"/>
                </a:solidFill>
                <a:latin typeface="仿宋_GB2312" charset="-122"/>
                <a:ea typeface="仿宋_GB2312" charset="-122"/>
                <a:sym typeface="华文细黑"/>
              </a:rPr>
              <a:t>并</a:t>
            </a:r>
            <a:r>
              <a:rPr lang="zh-CN" altLang="en-US" sz="1470" b="0">
                <a:solidFill>
                  <a:srgbClr val="000000"/>
                </a:solidFill>
                <a:latin typeface="仿宋_GB2312" charset="-122"/>
                <a:ea typeface="仿宋_GB2312" charset="-122"/>
                <a:sym typeface="华文细黑"/>
              </a:rPr>
              <a:t>安排安全环保部进行落实、验收</a:t>
            </a:r>
            <a:r>
              <a:rPr lang="zh-CN" altLang="zh-CN" sz="1470" b="0">
                <a:solidFill>
                  <a:srgbClr val="000000"/>
                </a:solidFill>
                <a:latin typeface="仿宋_GB2312" charset="-122"/>
                <a:ea typeface="仿宋_GB2312" charset="-122"/>
                <a:sym typeface="华文细黑"/>
              </a:rPr>
              <a:t>。</a:t>
            </a:r>
            <a:r>
              <a:rPr lang="zh-CN" altLang="en-US" sz="1770" b="0">
                <a:solidFill>
                  <a:srgbClr val="000000"/>
                </a:solidFill>
                <a:latin typeface="仿宋_GB2312" charset="-122"/>
                <a:ea typeface="仿宋_GB2312" charset="-122"/>
                <a:sym typeface="华文细黑"/>
              </a:rPr>
              <a:t>月底由安全环保部组织，公司管理层、各部门负责人和专业人员参与，对重点危险生产作业区域、中高度危险源点、各班组岗位等进行月度综合安全大检查。</a:t>
            </a:r>
            <a:endParaRPr lang="zh-CN" altLang="en-US" sz="1870" b="0">
              <a:solidFill>
                <a:srgbClr val="000000"/>
              </a:solidFill>
              <a:latin typeface="仿宋_GB2312" charset="-122"/>
              <a:ea typeface="仿宋_GB2312" charset="-122"/>
              <a:sym typeface="华文细黑"/>
            </a:endParaRPr>
          </a:p>
        </p:txBody>
      </p:sp>
      <p:sp>
        <p:nvSpPr>
          <p:cNvPr id="2093" name="Rectangle 5"/>
          <p:cNvSpPr/>
          <p:nvPr/>
        </p:nvSpPr>
        <p:spPr>
          <a:xfrm>
            <a:off x="186384" y="644921"/>
            <a:ext cx="3666644"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8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p:transition>
    <p:pull dir="d"/>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96" name="页脚占位符 5"/>
          <p:cNvSpPr/>
          <p:nvPr/>
        </p:nvSpPr>
        <p:spPr>
          <a:xfrm>
            <a:off x="3117390" y="660589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802" eaLnBrk="1" hangingPunct="1"/>
            <a:endParaRPr b="0">
              <a:solidFill>
                <a:srgbClr val="000000"/>
              </a:solidFill>
              <a:latin typeface="Arial" pitchFamily="34" charset="0"/>
            </a:endParaRPr>
          </a:p>
        </p:txBody>
      </p:sp>
      <p:sp>
        <p:nvSpPr>
          <p:cNvPr id="2097" name="Text Box 5"/>
          <p:cNvSpPr/>
          <p:nvPr/>
        </p:nvSpPr>
        <p:spPr>
          <a:xfrm>
            <a:off x="1682401" y="2665451"/>
            <a:ext cx="6808775" cy="316687"/>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pPr>
            <a:endParaRPr b="0">
              <a:solidFill>
                <a:srgbClr val="000000"/>
              </a:solidFill>
            </a:endParaRPr>
          </a:p>
        </p:txBody>
      </p:sp>
      <p:sp>
        <p:nvSpPr>
          <p:cNvPr id="2098" name="Rectangle 20"/>
          <p:cNvSpPr/>
          <p:nvPr/>
        </p:nvSpPr>
        <p:spPr bwMode="auto">
          <a:xfrm>
            <a:off x="445341" y="1113354"/>
            <a:ext cx="8684158" cy="5269873"/>
          </a:xfrm>
          <a:prstGeom prst="rect">
            <a:avLst/>
          </a:prstGeom>
          <a:noFill/>
          <a:ln cap="flat">
            <a:solidFill>
              <a:srgbClr val="CC0000"/>
            </a:solidFill>
            <a:prstDash val="solid"/>
            <a:miter lim="800000"/>
            <a:headEnd type="none" w="med" len="med"/>
            <a:tailEnd type="none" w="med" len="med"/>
          </a:ln>
          <a:effectLst>
            <a:prstShdw prst="shdw17" dist="17961" dir="2700000">
              <a:schemeClr val="accent1"/>
            </a:prstShdw>
          </a:effectLst>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lnSpc>
                <a:spcPts val="2909"/>
              </a:lnSpc>
            </a:pPr>
            <a:r>
              <a:rPr lang="en-US" altLang="zh-CN" sz="1770">
                <a:solidFill>
                  <a:srgbClr val="000000"/>
                </a:solidFill>
                <a:ea typeface="仿宋_GB2312" charset="-122"/>
                <a:sym typeface="华文细黑"/>
              </a:rPr>
              <a:t> 2</a:t>
            </a:r>
            <a:r>
              <a:rPr lang="zh-CN" altLang="en-US" sz="1470">
                <a:solidFill>
                  <a:srgbClr val="000000"/>
                </a:solidFill>
                <a:ea typeface="仿宋_GB2312" charset="-122"/>
                <a:sym typeface="华文细黑"/>
              </a:rPr>
              <a:t>、</a:t>
            </a:r>
            <a:r>
              <a:rPr lang="zh-CN" altLang="en-US" sz="1670">
                <a:solidFill>
                  <a:srgbClr val="000000"/>
                </a:solidFill>
                <a:ea typeface="仿宋_GB2312" charset="-122"/>
              </a:rPr>
              <a:t>有针对性地开展专题安全检查</a:t>
            </a:r>
            <a:endParaRPr lang="zh-CN" altLang="en-US" sz="1870">
              <a:solidFill>
                <a:srgbClr val="000000"/>
              </a:solidFill>
              <a:ea typeface="仿宋_GB2312" charset="-122"/>
            </a:endParaRPr>
          </a:p>
          <a:p>
            <a:pPr marL="0" lvl="0" indent="0" algn="l">
              <a:lnSpc>
                <a:spcPts val="2909"/>
              </a:lnSpc>
            </a:pPr>
            <a:r>
              <a:rPr lang="en-US" altLang="zh-CN" sz="1470" b="0">
                <a:solidFill>
                  <a:srgbClr val="000000"/>
                </a:solidFill>
                <a:latin typeface="仿宋_GB2312" charset="-122"/>
                <a:ea typeface="仿宋_GB2312" charset="-122"/>
                <a:sym typeface="华文细黑"/>
              </a:rPr>
              <a:t>    1</a:t>
            </a:r>
            <a:r>
              <a:rPr lang="zh-CN" altLang="en-US" sz="1670" b="0">
                <a:solidFill>
                  <a:srgbClr val="000000"/>
                </a:solidFill>
                <a:latin typeface="仿宋_GB2312" charset="-122"/>
                <a:ea typeface="仿宋_GB2312" charset="-122"/>
                <a:sym typeface="华文细黑"/>
              </a:rPr>
              <a:t>）采用专业检查与全面检查相结合，重点检查事故易发场所，矿山放炮、开采、易燃易爆、危险作业、危险品及重大危险作业工地项目。如查职工安全教育培训情况，查特种作业人员持证上岗情况，查工人安全用具、劳动保护用品的使用和佩戴情况，查危险品的管理情况。</a:t>
            </a:r>
            <a:endParaRPr lang="zh-CN" altLang="en-US" sz="1870" b="0">
              <a:solidFill>
                <a:srgbClr val="000000"/>
              </a:solidFill>
              <a:latin typeface="仿宋_GB2312" charset="-122"/>
              <a:ea typeface="仿宋_GB2312" charset="-122"/>
              <a:sym typeface="华文细黑"/>
            </a:endParaRPr>
          </a:p>
          <a:p>
            <a:pPr marL="0" lvl="0" indent="0" algn="l">
              <a:lnSpc>
                <a:spcPts val="2909"/>
              </a:lnSpc>
            </a:pPr>
            <a:r>
              <a:rPr lang="en-US" altLang="zh-CN" sz="1470">
                <a:solidFill>
                  <a:srgbClr val="000000"/>
                </a:solidFill>
                <a:latin typeface="华文楷体" charset="-122"/>
                <a:ea typeface="华文楷体" charset="-122"/>
              </a:rPr>
              <a:t>        </a:t>
            </a:r>
            <a:r>
              <a:rPr lang="en-US" altLang="zh-CN" sz="1470" b="0">
                <a:solidFill>
                  <a:srgbClr val="000000"/>
                </a:solidFill>
                <a:latin typeface="仿宋_GB2312" charset="-122"/>
                <a:ea typeface="仿宋_GB2312" charset="-122"/>
                <a:sym typeface="华文细黑"/>
              </a:rPr>
              <a:t>2</a:t>
            </a:r>
            <a:r>
              <a:rPr lang="zh-CN" altLang="en-US" sz="1470" b="0">
                <a:solidFill>
                  <a:srgbClr val="000000"/>
                </a:solidFill>
                <a:latin typeface="仿宋_GB2312" charset="-122"/>
                <a:ea typeface="仿宋_GB2312" charset="-122"/>
                <a:sym typeface="华文细黑"/>
              </a:rPr>
              <a:t>） 出台“三违”检查规定及目标，要求管理层、中层领导深入现场</a:t>
            </a:r>
            <a:r>
              <a:rPr lang="zh-CN" altLang="zh-CN" sz="1770" b="0">
                <a:solidFill>
                  <a:srgbClr val="000000"/>
                </a:solidFill>
                <a:latin typeface="仿宋_GB2312" charset="-122"/>
                <a:ea typeface="仿宋_GB2312" charset="-122"/>
                <a:sym typeface="华文细黑"/>
              </a:rPr>
              <a:t>检查监督，</a:t>
            </a:r>
            <a:r>
              <a:rPr lang="zh-CN" altLang="en-US" sz="1470" b="0">
                <a:solidFill>
                  <a:srgbClr val="000000"/>
                </a:solidFill>
                <a:latin typeface="仿宋_GB2312" charset="-122"/>
                <a:ea typeface="仿宋_GB2312" charset="-122"/>
                <a:sym typeface="华文细黑"/>
              </a:rPr>
              <a:t>在检查我司员工安全行为的同时，尤其关注在我司作业的第三方的安全行为，</a:t>
            </a:r>
            <a:r>
              <a:rPr lang="zh-CN" altLang="zh-CN" sz="1770" b="0">
                <a:solidFill>
                  <a:srgbClr val="000000"/>
                </a:solidFill>
                <a:latin typeface="仿宋_GB2312" charset="-122"/>
                <a:ea typeface="仿宋_GB2312" charset="-122"/>
                <a:sym typeface="华文细黑"/>
              </a:rPr>
              <a:t>发现违章立即纠正</a:t>
            </a:r>
            <a:r>
              <a:rPr lang="zh-CN" altLang="en-US" sz="1470" b="0">
                <a:solidFill>
                  <a:srgbClr val="000000"/>
                </a:solidFill>
                <a:latin typeface="仿宋_GB2312" charset="-122"/>
                <a:ea typeface="仿宋_GB2312" charset="-122"/>
                <a:sym typeface="华文细黑"/>
              </a:rPr>
              <a:t>，并每月分别提供四张以上和八张以上的违章及隐患照片图片，对未完成人员纳入月度绩效考核。自</a:t>
            </a:r>
            <a:r>
              <a:rPr lang="en-US" altLang="zh-CN" sz="1470" b="0">
                <a:solidFill>
                  <a:srgbClr val="000000"/>
                </a:solidFill>
                <a:latin typeface="仿宋_GB2312" charset="-122"/>
                <a:ea typeface="仿宋_GB2312" charset="-122"/>
                <a:sym typeface="华文细黑"/>
              </a:rPr>
              <a:t>6</a:t>
            </a:r>
            <a:r>
              <a:rPr lang="zh-CN" altLang="en-US" sz="1470" b="0">
                <a:solidFill>
                  <a:srgbClr val="000000"/>
                </a:solidFill>
                <a:latin typeface="仿宋_GB2312" charset="-122"/>
                <a:ea typeface="仿宋_GB2312" charset="-122"/>
                <a:sym typeface="华文细黑"/>
              </a:rPr>
              <a:t>月份开展“三违”检查开始，现场纠正</a:t>
            </a:r>
            <a:r>
              <a:rPr lang="zh-CN" altLang="zh-CN" sz="1670" b="0">
                <a:solidFill>
                  <a:srgbClr val="000000"/>
                </a:solidFill>
                <a:latin typeface="仿宋_GB2312" charset="-122"/>
                <a:ea typeface="仿宋_GB2312" charset="-122"/>
                <a:sym typeface="华文细黑"/>
              </a:rPr>
              <a:t>违章违纪行为</a:t>
            </a:r>
            <a:r>
              <a:rPr lang="en-US" altLang="zh-CN" sz="1770" b="0">
                <a:solidFill>
                  <a:srgbClr val="000000"/>
                </a:solidFill>
                <a:latin typeface="仿宋_GB2312" charset="-122"/>
                <a:ea typeface="仿宋_GB2312" charset="-122"/>
                <a:sym typeface="华文细黑"/>
              </a:rPr>
              <a:t>710</a:t>
            </a:r>
            <a:r>
              <a:rPr lang="zh-CN" altLang="en-US" sz="1770" b="0">
                <a:solidFill>
                  <a:srgbClr val="000000"/>
                </a:solidFill>
                <a:latin typeface="仿宋_GB2312" charset="-122"/>
                <a:ea typeface="仿宋_GB2312" charset="-122"/>
                <a:sym typeface="华文细黑"/>
              </a:rPr>
              <a:t>余次</a:t>
            </a:r>
            <a:r>
              <a:rPr lang="zh-CN" altLang="zh-CN" sz="1570" b="0">
                <a:solidFill>
                  <a:srgbClr val="000000"/>
                </a:solidFill>
                <a:latin typeface="仿宋_GB2312" charset="-122"/>
                <a:ea typeface="仿宋_GB2312" charset="-122"/>
                <a:sym typeface="华文细黑"/>
              </a:rPr>
              <a:t>，既杜绝了违章违纪行为的发生，又体现了公司“以人为本、员工至上”的管理理念。</a:t>
            </a:r>
            <a:r>
              <a:rPr lang="en-US" altLang="zh-CN" sz="1770" b="0">
                <a:solidFill>
                  <a:srgbClr val="000000"/>
                </a:solidFill>
                <a:latin typeface="仿宋_GB2312" charset="-122"/>
                <a:ea typeface="仿宋_GB2312" charset="-122"/>
                <a:sym typeface="华文细黑"/>
              </a:rPr>
              <a:t> </a:t>
            </a:r>
            <a:endParaRPr lang="en-US" altLang="zh-CN" sz="1870" b="0">
              <a:solidFill>
                <a:srgbClr val="000000"/>
              </a:solidFill>
              <a:latin typeface="仿宋_GB2312" charset="-122"/>
              <a:ea typeface="仿宋_GB2312" charset="-122"/>
              <a:sym typeface="华文细黑"/>
            </a:endParaRPr>
          </a:p>
          <a:p>
            <a:pPr marL="0" lvl="0" indent="0" algn="l">
              <a:lnSpc>
                <a:spcPts val="2909"/>
              </a:lnSpc>
            </a:pPr>
            <a:r>
              <a:rPr lang="en-US" altLang="zh-CN" sz="1470">
                <a:solidFill>
                  <a:srgbClr val="000000"/>
                </a:solidFill>
                <a:latin typeface="仿宋_GB2312" charset="-122"/>
                <a:ea typeface="仿宋_GB2312" charset="-122"/>
                <a:sym typeface="华文细黑"/>
              </a:rPr>
              <a:t>    1-11</a:t>
            </a:r>
            <a:r>
              <a:rPr lang="zh-CN" altLang="zh-CN" sz="1770">
                <a:solidFill>
                  <a:srgbClr val="000000"/>
                </a:solidFill>
                <a:latin typeface="仿宋_GB2312" charset="-122"/>
                <a:ea typeface="仿宋_GB2312" charset="-122"/>
                <a:sym typeface="华文细黑"/>
              </a:rPr>
              <a:t>月份共</a:t>
            </a:r>
            <a:r>
              <a:rPr lang="zh-CN" altLang="en-US" sz="1570">
                <a:solidFill>
                  <a:srgbClr val="000000"/>
                </a:solidFill>
                <a:latin typeface="仿宋_GB2312" charset="-122"/>
                <a:ea typeface="仿宋_GB2312" charset="-122"/>
                <a:sym typeface="华文细黑"/>
              </a:rPr>
              <a:t>排</a:t>
            </a:r>
            <a:r>
              <a:rPr lang="zh-CN" altLang="zh-CN" sz="1670">
                <a:solidFill>
                  <a:srgbClr val="000000"/>
                </a:solidFill>
                <a:latin typeface="仿宋_GB2312" charset="-122"/>
                <a:ea typeface="仿宋_GB2312" charset="-122"/>
                <a:sym typeface="华文细黑"/>
              </a:rPr>
              <a:t>查各类安全隐患</a:t>
            </a:r>
            <a:r>
              <a:rPr lang="en-US" altLang="zh-CN" sz="1670">
                <a:solidFill>
                  <a:srgbClr val="000000"/>
                </a:solidFill>
                <a:latin typeface="仿宋_GB2312" charset="-122"/>
                <a:ea typeface="仿宋_GB2312" charset="-122"/>
                <a:sym typeface="华文细黑"/>
              </a:rPr>
              <a:t>334</a:t>
            </a:r>
            <a:r>
              <a:rPr lang="zh-CN" altLang="en-US" sz="1570">
                <a:solidFill>
                  <a:srgbClr val="000000"/>
                </a:solidFill>
                <a:latin typeface="仿宋_GB2312" charset="-122"/>
                <a:ea typeface="仿宋_GB2312" charset="-122"/>
                <a:sym typeface="华文细黑"/>
              </a:rPr>
              <a:t>条</a:t>
            </a:r>
            <a:r>
              <a:rPr lang="zh-CN" altLang="zh-CN" sz="1570">
                <a:solidFill>
                  <a:srgbClr val="000000"/>
                </a:solidFill>
                <a:latin typeface="仿宋_GB2312" charset="-122"/>
                <a:ea typeface="仿宋_GB2312" charset="-122"/>
                <a:sym typeface="华文细黑"/>
              </a:rPr>
              <a:t>，</a:t>
            </a:r>
            <a:r>
              <a:rPr lang="zh-CN" altLang="en-US" sz="1570">
                <a:solidFill>
                  <a:srgbClr val="000000"/>
                </a:solidFill>
                <a:latin typeface="仿宋_GB2312" charset="-122"/>
                <a:ea typeface="仿宋_GB2312" charset="-122"/>
                <a:sym typeface="华文细黑"/>
              </a:rPr>
              <a:t>整改完成</a:t>
            </a:r>
            <a:r>
              <a:rPr lang="en-US" altLang="zh-CN" sz="1470">
                <a:solidFill>
                  <a:srgbClr val="000000"/>
                </a:solidFill>
                <a:latin typeface="仿宋_GB2312" charset="-122"/>
                <a:ea typeface="仿宋_GB2312" charset="-122"/>
                <a:sym typeface="华文细黑"/>
              </a:rPr>
              <a:t>332</a:t>
            </a:r>
            <a:r>
              <a:rPr lang="zh-CN" altLang="en-US" sz="1670">
                <a:solidFill>
                  <a:srgbClr val="000000"/>
                </a:solidFill>
                <a:latin typeface="仿宋_GB2312" charset="-122"/>
                <a:ea typeface="仿宋_GB2312" charset="-122"/>
                <a:sym typeface="华文细黑"/>
              </a:rPr>
              <a:t>条（其中打非治危检查存在问题项：安全环保、消防未通过验收）。</a:t>
            </a:r>
            <a:r>
              <a:rPr lang="zh-CN" altLang="zh-CN" sz="1770">
                <a:solidFill>
                  <a:srgbClr val="000000"/>
                </a:solidFill>
                <a:latin typeface="仿宋_GB2312" charset="-122"/>
                <a:ea typeface="仿宋_GB2312" charset="-122"/>
                <a:sym typeface="华文细黑"/>
              </a:rPr>
              <a:t>通过检查监督落实整改和严格的考核，使隐患数量逐步减少，提高了公司安全环保管理实效。</a:t>
            </a:r>
            <a:endParaRPr lang="zh-CN" altLang="zh-CN" sz="1870">
              <a:solidFill>
                <a:srgbClr val="000000"/>
              </a:solidFill>
              <a:latin typeface="仿宋_GB2312" charset="-122"/>
              <a:ea typeface="仿宋_GB2312" charset="-122"/>
              <a:sym typeface="华文细黑"/>
            </a:endParaRPr>
          </a:p>
        </p:txBody>
      </p:sp>
      <p:sp>
        <p:nvSpPr>
          <p:cNvPr id="2099" name="Rectangle 5"/>
          <p:cNvSpPr/>
          <p:nvPr/>
        </p:nvSpPr>
        <p:spPr>
          <a:xfrm>
            <a:off x="186384" y="644921"/>
            <a:ext cx="3666644"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9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p:transition>
    <p:wipe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102" name="页脚占位符 5"/>
          <p:cNvSpPr/>
          <p:nvPr/>
        </p:nvSpPr>
        <p:spPr>
          <a:xfrm>
            <a:off x="3117390" y="660589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802" eaLnBrk="1" hangingPunct="1"/>
            <a:endParaRPr b="0">
              <a:solidFill>
                <a:srgbClr val="000000"/>
              </a:solidFill>
              <a:latin typeface="Arial" pitchFamily="34" charset="0"/>
            </a:endParaRPr>
          </a:p>
        </p:txBody>
      </p:sp>
      <p:sp>
        <p:nvSpPr>
          <p:cNvPr id="2103" name="Rectangle 20"/>
          <p:cNvSpPr/>
          <p:nvPr/>
        </p:nvSpPr>
        <p:spPr bwMode="auto">
          <a:xfrm>
            <a:off x="371118" y="1187577"/>
            <a:ext cx="8758381" cy="1609827"/>
          </a:xfrm>
          <a:prstGeom prst="rect">
            <a:avLst/>
          </a:prstGeom>
          <a:noFill/>
          <a:ln cap="flat">
            <a:solidFill>
              <a:srgbClr val="CC0000"/>
            </a:solidFill>
            <a:prstDash val="solid"/>
            <a:miter lim="800000"/>
            <a:headEnd type="none" w="med" len="med"/>
            <a:tailEnd type="none" w="med" len="med"/>
          </a:ln>
          <a:effectLst>
            <a:prstShdw prst="shdw17" dist="17961" dir="2700000">
              <a:schemeClr val="accent1"/>
            </a:prstShdw>
          </a:effectLst>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a:r>
              <a:rPr lang="en-US" altLang="zh-CN" sz="1462">
                <a:solidFill>
                  <a:srgbClr val="000000"/>
                </a:solidFill>
                <a:latin typeface="仿宋_GB2312" charset="-122"/>
                <a:ea typeface="仿宋_GB2312" charset="-122"/>
                <a:sym typeface="华文细黑"/>
              </a:rPr>
              <a:t>3）开展安全行为观察，纠正不安全的作业行为，提高全员安全行为意识。</a:t>
            </a:r>
            <a:endParaRPr lang="en-US" altLang="zh-CN" sz="1662">
              <a:solidFill>
                <a:srgbClr val="000000"/>
              </a:solidFill>
              <a:latin typeface="仿宋_GB2312" charset="-122"/>
              <a:ea typeface="仿宋_GB2312" charset="-122"/>
              <a:sym typeface="华文细黑"/>
            </a:endParaRPr>
          </a:p>
          <a:p>
            <a:pPr marL="0" lvl="0" indent="0" algn="l"/>
            <a:r>
              <a:rPr lang="en-US" altLang="zh-CN" sz="1562">
                <a:solidFill>
                  <a:srgbClr val="000000"/>
                </a:solidFill>
                <a:latin typeface="仿宋_GB2312" charset="-122"/>
                <a:ea typeface="仿宋_GB2312" charset="-122"/>
                <a:sym typeface="华文细黑"/>
              </a:rPr>
              <a:t>    2021年1—11月开展安全行为观察1976次。其中观察的安全行为7913次，占观察总数的%；不安全行为779次，占观察总数的9.63%；员工提出的建议有56条，公司采纳26条，占建议的46%。从安全行为观察表和不安全行为分布图中显示，环境整洁存在不安全行为的比例较大，在七项行为观察内容中占25%。</a:t>
            </a:r>
            <a:endParaRPr lang="en-US" altLang="zh-CN" sz="1662">
              <a:solidFill>
                <a:srgbClr val="000000"/>
              </a:solidFill>
              <a:latin typeface="仿宋_GB2312" charset="-122"/>
              <a:ea typeface="仿宋_GB2312" charset="-122"/>
              <a:sym typeface="华文细黑"/>
            </a:endParaRPr>
          </a:p>
        </p:txBody>
      </p:sp>
      <p:graphicFrame>
        <p:nvGraphicFramePr>
          <p:cNvPr id="2104" name="表格 4"/>
          <p:cNvGraphicFramePr>
            <a:graphicFrameLocks noGrp="1"/>
          </p:cNvGraphicFramePr>
          <p:nvPr/>
        </p:nvGraphicFramePr>
        <p:xfrm>
          <a:off x="445341" y="2823794"/>
          <a:ext cx="5418320" cy="3118487"/>
        </p:xfrm>
        <a:graphic>
          <a:graphicData uri="http://schemas.openxmlformats.org/drawingml/2006/table">
            <a:tbl>
              <a:tblPr/>
              <a:tblGrid>
                <a:gridCol w="890683"/>
                <a:gridCol w="445341"/>
                <a:gridCol w="816459"/>
                <a:gridCol w="371118"/>
                <a:gridCol w="816459"/>
                <a:gridCol w="371118"/>
                <a:gridCol w="890683"/>
                <a:gridCol w="371118"/>
                <a:gridCol w="445341"/>
              </a:tblGrid>
              <a:tr h="296894">
                <a:tc gridSpan="9">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662">
                          <a:solidFill>
                            <a:srgbClr val="000000"/>
                          </a:solidFill>
                          <a:latin typeface="宋体" charset="-122"/>
                          <a:ea typeface="宋体" charset="-122"/>
                        </a:rPr>
                        <a:t>华润水泥（长治）有限公司</a:t>
                      </a:r>
                      <a:r>
                        <a:rPr lang="en-US" altLang="zh-CN" sz="1662">
                          <a:solidFill>
                            <a:srgbClr val="000000"/>
                          </a:solidFill>
                          <a:latin typeface="宋体" charset="-122"/>
                          <a:ea typeface="宋体" charset="-122"/>
                        </a:rPr>
                        <a:t>1-11</a:t>
                      </a:r>
                      <a:r>
                        <a:rPr lang="zh-CN" altLang="en-US" sz="1662">
                          <a:solidFill>
                            <a:srgbClr val="000000"/>
                          </a:solidFill>
                          <a:latin typeface="宋体" charset="-122"/>
                          <a:ea typeface="宋体" charset="-122"/>
                        </a:rPr>
                        <a:t>月安全行为观察统计表</a:t>
                      </a:r>
                      <a:endParaRPr lang="zh-CN" altLang="en-US" sz="1600">
                        <a:solidFill>
                          <a:srgbClr val="000000"/>
                        </a:solidFill>
                        <a:latin typeface="宋体" charset="-122"/>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R w="12700">
                      <a:miter lim="800000"/>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25355">
                <a:tc rowSpan="2">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039" b="0">
                          <a:solidFill>
                            <a:srgbClr val="000000"/>
                          </a:solidFill>
                          <a:ea typeface="宋体" charset="-122"/>
                        </a:rPr>
                        <a:t>观察类别 </a:t>
                      </a:r>
                      <a:endParaRPr lang="zh-CN" altLang="en-US" sz="10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gridSpan="2">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455" b="0">
                          <a:solidFill>
                            <a:srgbClr val="000000"/>
                          </a:solidFill>
                          <a:ea typeface="宋体" charset="-122"/>
                        </a:rPr>
                        <a:t>安全行为 </a:t>
                      </a:r>
                      <a:endParaRPr lang="zh-CN" altLang="en-US"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vert="horz" wrap="square"/>
                    <a:lstStyle/>
                    <a:p/>
                  </a:txBody>
                  <a:tcPr marL="95006" marR="95006" marT="47503" marB="47503">
                    <a:lnR w="12700">
                      <a:miter lim="800000"/>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455" b="0">
                          <a:solidFill>
                            <a:srgbClr val="000000"/>
                          </a:solidFill>
                          <a:ea typeface="宋体" charset="-122"/>
                        </a:rPr>
                        <a:t>不安全行为 </a:t>
                      </a:r>
                      <a:endParaRPr lang="zh-CN" altLang="en-US"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vert="horz" wrap="square"/>
                    <a:lstStyle/>
                    <a:p/>
                  </a:txBody>
                  <a:tcPr marL="95006" marR="95006" marT="47503" marB="47503">
                    <a:lnR w="12700">
                      <a:miter lim="800000"/>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4">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455" b="0">
                          <a:solidFill>
                            <a:srgbClr val="000000"/>
                          </a:solidFill>
                          <a:ea typeface="宋体" charset="-122"/>
                        </a:rPr>
                        <a:t>员工安全建议 </a:t>
                      </a:r>
                      <a:endParaRPr lang="zh-CN" altLang="en-US"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vert="horz" wrap="square"/>
                    <a:lstStyle/>
                    <a:p/>
                  </a:txBody>
                  <a:tcPr marL="95006" marR="95006" marT="47503" marB="47503">
                    <a:lnR w="12700">
                      <a:miter lim="800000"/>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50290">
                <a:tc vMerge="1">
                  <a:txBody>
                    <a:bodyPr vert="horz" wrap="square"/>
                    <a:lstStyle/>
                    <a:p/>
                  </a:txBody>
                  <a:tcPr marL="95006" marR="95006" marT="47503" marB="475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a:miter lim="800000"/>
                    </a:lnB>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数量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占安全行为总量比例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数量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占不安全行为总量比例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数量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占建议总量比例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采纳数量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采纳比例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r>
              <a:tr h="188033">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039" b="0">
                          <a:solidFill>
                            <a:srgbClr val="000000"/>
                          </a:solidFill>
                          <a:ea typeface="宋体" charset="-122"/>
                        </a:rPr>
                        <a:t>员工的反应 </a:t>
                      </a:r>
                      <a:endParaRPr lang="zh-CN" altLang="en-US" sz="10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1194</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57</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7%</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27619">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039" b="0">
                          <a:solidFill>
                            <a:srgbClr val="000000"/>
                          </a:solidFill>
                          <a:ea typeface="宋体" charset="-122"/>
                        </a:rPr>
                        <a:t>个人防护装备 </a:t>
                      </a:r>
                      <a:endParaRPr lang="zh-CN" altLang="en-US" sz="10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1148</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141</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18%</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17</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30%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59%</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27619">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039" b="0">
                          <a:solidFill>
                            <a:srgbClr val="000000"/>
                          </a:solidFill>
                          <a:ea typeface="宋体" charset="-122"/>
                        </a:rPr>
                        <a:t>程序与标准 </a:t>
                      </a:r>
                      <a:endParaRPr lang="zh-CN" altLang="en-US" sz="10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1192</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67</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9%</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4</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7%</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3</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75%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27619">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039" b="0">
                          <a:solidFill>
                            <a:srgbClr val="000000"/>
                          </a:solidFill>
                          <a:ea typeface="宋体" charset="-122"/>
                        </a:rPr>
                        <a:t>员工的位置 </a:t>
                      </a:r>
                      <a:endParaRPr lang="zh-CN" altLang="en-US" sz="10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1145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14%</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150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19%</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6</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11%</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3</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50%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27619">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039" b="0">
                          <a:solidFill>
                            <a:srgbClr val="000000"/>
                          </a:solidFill>
                          <a:ea typeface="宋体" charset="-122"/>
                        </a:rPr>
                        <a:t>工具和设备 </a:t>
                      </a:r>
                      <a:endParaRPr lang="zh-CN" altLang="en-US" sz="10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1137</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14%</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78</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11</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20%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45%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27619">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039" b="0">
                          <a:solidFill>
                            <a:srgbClr val="000000"/>
                          </a:solidFill>
                          <a:ea typeface="宋体" charset="-122"/>
                        </a:rPr>
                        <a:t>人体工效学 </a:t>
                      </a:r>
                      <a:endParaRPr lang="zh-CN" altLang="en-US" sz="10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1077</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14%</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90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12%</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8</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14%</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2</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25%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27619">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039" b="0">
                          <a:solidFill>
                            <a:srgbClr val="000000"/>
                          </a:solidFill>
                          <a:ea typeface="宋体" charset="-122"/>
                        </a:rPr>
                        <a:t>环境整洁 </a:t>
                      </a:r>
                      <a:endParaRPr lang="zh-CN" altLang="en-US" sz="10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1020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13%</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196</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25%</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18%</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3</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30%</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15459">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b="0">
                          <a:solidFill>
                            <a:srgbClr val="000000"/>
                          </a:solidFill>
                          <a:ea typeface="宋体" charset="-122"/>
                        </a:rPr>
                        <a:t>合   计 </a:t>
                      </a:r>
                      <a:endParaRPr lang="zh-CN" altLang="en-US" sz="1200" b="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7913</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ea typeface="宋体" charset="-122"/>
                        </a:rPr>
                        <a:t>100.00%</a:t>
                      </a:r>
                      <a:endParaRPr lang="en-US" altLang="zh-CN" sz="120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779</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ea typeface="宋体" charset="-122"/>
                        </a:rPr>
                        <a:t>100.00%</a:t>
                      </a:r>
                      <a:endParaRPr lang="en-US" altLang="zh-CN" sz="120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56</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ea typeface="宋体" charset="-122"/>
                        </a:rPr>
                        <a:t>100.00%</a:t>
                      </a:r>
                      <a:endParaRPr lang="en-US" altLang="zh-CN" sz="120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26</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latin typeface="Times New Roman" charset="0"/>
                          <a:ea typeface="宋体" charset="-122"/>
                        </a:rPr>
                        <a:t>46%</a:t>
                      </a:r>
                      <a:endParaRPr lang="en-US" altLang="zh-CN" sz="1200">
                        <a:solidFill>
                          <a:srgbClr val="000000"/>
                        </a:solidFill>
                        <a:latin typeface="Times New Roman" charset="0"/>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338130">
                <a:tc gridSpan="2">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l" eaLnBrk="1" fontAlgn="ctr" hangingPunct="1">
                        <a:spcBef>
                          <a:spcPct val="0"/>
                        </a:spcBef>
                        <a:buClrTx/>
                        <a:buSzTx/>
                        <a:buFontTx/>
                        <a:buNone/>
                      </a:pPr>
                      <a:r>
                        <a:rPr lang="zh-CN" altLang="en-US" sz="1662">
                          <a:solidFill>
                            <a:srgbClr val="000000"/>
                          </a:solidFill>
                          <a:ea typeface="宋体" charset="-122"/>
                        </a:rPr>
                        <a:t>　</a:t>
                      </a:r>
                      <a:r>
                        <a:rPr lang="zh-CN" altLang="en-US" sz="1247">
                          <a:solidFill>
                            <a:srgbClr val="000000"/>
                          </a:solidFill>
                          <a:ea typeface="宋体" charset="-122"/>
                        </a:rPr>
                        <a:t>安全行为比例</a:t>
                      </a:r>
                      <a:endParaRPr lang="zh-CN" altLang="en-US" sz="120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txBody>
                  <a:tcPr marL="95006" marR="95006" marT="47503" marB="47503">
                    <a:lnR w="12700">
                      <a:miter lim="800000"/>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ea typeface="宋体" charset="-122"/>
                        </a:rPr>
                        <a:t>90.37%</a:t>
                      </a:r>
                      <a:endParaRPr lang="en-US" altLang="zh-CN" sz="120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txBody>
                  <a:tcPr marL="95006" marR="95006" marT="47503" marB="47503">
                    <a:lnR w="12700">
                      <a:miter lim="800000"/>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zh-CN" altLang="en-US" sz="1247">
                          <a:solidFill>
                            <a:srgbClr val="000000"/>
                          </a:solidFill>
                          <a:ea typeface="宋体" charset="-122"/>
                        </a:rPr>
                        <a:t>不安全行为比例</a:t>
                      </a:r>
                      <a:endParaRPr lang="zh-CN" altLang="en-US" sz="120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ctr" eaLnBrk="1" fontAlgn="ctr" hangingPunct="1">
                        <a:spcBef>
                          <a:spcPct val="0"/>
                        </a:spcBef>
                        <a:buClrTx/>
                        <a:buSzTx/>
                        <a:buFontTx/>
                        <a:buNone/>
                      </a:pPr>
                      <a:r>
                        <a:rPr lang="en-US" altLang="zh-CN" sz="1247">
                          <a:solidFill>
                            <a:srgbClr val="000000"/>
                          </a:solidFill>
                          <a:ea typeface="宋体" charset="-122"/>
                        </a:rPr>
                        <a:t>9.63%</a:t>
                      </a:r>
                      <a:endParaRPr lang="en-US" altLang="zh-CN" sz="1200">
                        <a:solidFill>
                          <a:srgbClr val="000000"/>
                        </a:solidFill>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vert="horz" wrap="square"/>
                    <a:lstStyle/>
                    <a:p/>
                  </a:txBody>
                  <a:tcPr marL="95006" marR="95006" marT="47503" marB="47503">
                    <a:lnR w="12700">
                      <a:miter lim="800000"/>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l" eaLnBrk="1" fontAlgn="ctr" hangingPunct="1">
                        <a:spcBef>
                          <a:spcPct val="0"/>
                        </a:spcBef>
                        <a:buClrTx/>
                        <a:buSzTx/>
                        <a:buFontTx/>
                        <a:buNone/>
                      </a:pPr>
                      <a:r>
                        <a:rPr lang="zh-CN" altLang="en-US" sz="1247">
                          <a:solidFill>
                            <a:srgbClr val="000000"/>
                          </a:solidFill>
                          <a:latin typeface="宋体" charset="-122"/>
                          <a:ea typeface="宋体" charset="-122"/>
                        </a:rPr>
                        <a:t>　</a:t>
                      </a:r>
                      <a:endParaRPr lang="zh-CN" altLang="en-US" sz="1200">
                        <a:solidFill>
                          <a:srgbClr val="000000"/>
                        </a:solidFill>
                        <a:latin typeface="宋体" charset="-122"/>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lIns="5919" tIns="5919" rIns="5919" bIns="0" anchor="ctr" anchorCtr="0"/>
                    <a:lstStyle>
                      <a:defPPr>
                        <a:defRPr lang="zh-CN"/>
                      </a:defPPr>
                      <a:lvl1pPr marL="0"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1pPr>
                      <a:lvl2pPr marL="475031"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2pPr>
                      <a:lvl3pPr marL="95006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3pPr>
                      <a:lvl4pPr marL="1425092"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4pPr>
                      <a:lvl5pPr marL="1900123" indent="0" algn="r" defTabSz="950062" rtl="0" eaLnBrk="0" fontAlgn="base" hangingPunct="0">
                        <a:lnSpc>
                          <a:spcPct val="100000"/>
                        </a:lnSpc>
                        <a:spcBef>
                          <a:spcPct val="0"/>
                        </a:spcBef>
                        <a:spcAft>
                          <a:spcPct val="0"/>
                        </a:spcAft>
                        <a:buClrTx/>
                        <a:buSzTx/>
                        <a:buFontTx/>
                        <a:buNone/>
                        <a:defRPr kumimoji="0" lang="zh-CN" altLang="en-US" sz="1455" b="1" i="0" u="none">
                          <a:solidFill>
                            <a:schemeClr val="tx1"/>
                          </a:solidFill>
                          <a:latin typeface="华文细黑"/>
                          <a:ea typeface="华文细黑" charset="-122"/>
                        </a:defRPr>
                      </a:lvl5pPr>
                    </a:lstStyle>
                    <a:p>
                      <a:pPr marL="0" lvl="0" indent="0" algn="l" eaLnBrk="1" fontAlgn="ctr" hangingPunct="1">
                        <a:spcBef>
                          <a:spcPct val="0"/>
                        </a:spcBef>
                        <a:buClrTx/>
                        <a:buSzTx/>
                        <a:buFontTx/>
                        <a:buNone/>
                      </a:pPr>
                      <a:r>
                        <a:rPr lang="zh-CN" altLang="en-US" sz="1247">
                          <a:solidFill>
                            <a:srgbClr val="000000"/>
                          </a:solidFill>
                          <a:latin typeface="宋体" charset="-122"/>
                          <a:ea typeface="宋体" charset="-122"/>
                        </a:rPr>
                        <a:t>　</a:t>
                      </a:r>
                      <a:endParaRPr lang="zh-CN" altLang="en-US" sz="1200">
                        <a:solidFill>
                          <a:srgbClr val="000000"/>
                        </a:solidFill>
                        <a:latin typeface="宋体" charset="-122"/>
                        <a:ea typeface="宋体" charset="-122"/>
                      </a:endParaRPr>
                    </a:p>
                  </a:txBody>
                  <a:tcPr marL="5919" marR="5919" marT="5919"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pic>
        <p:nvPicPr>
          <p:cNvPr id="2219" name="Picture 4"/>
          <p:cNvPicPr/>
          <p:nvPr/>
        </p:nvPicPr>
        <p:blipFill>
          <a:blip r:embed="rId2"/>
          <a:stretch>
            <a:fillRect/>
          </a:stretch>
        </p:blipFill>
        <p:spPr>
          <a:xfrm>
            <a:off x="6012109" y="3681489"/>
            <a:ext cx="3117390" cy="2256396"/>
          </a:xfrm>
          <a:prstGeom prst="rect">
            <a:avLst/>
          </a:prstGeom>
          <a:noFill/>
          <a:ln cap="flat">
            <a:solidFill>
              <a:srgbClr val="000000"/>
            </a:solidFill>
            <a:prstDash val="solid"/>
            <a:miter lim="800000"/>
            <a:headEnd type="none" w="med" len="med"/>
            <a:tailEnd type="none" w="med" len="med"/>
          </a:ln>
        </p:spPr>
      </p:pic>
      <p:sp>
        <p:nvSpPr>
          <p:cNvPr id="2220" name="矩形 8"/>
          <p:cNvSpPr/>
          <p:nvPr/>
        </p:nvSpPr>
        <p:spPr>
          <a:xfrm>
            <a:off x="1707143" y="6086332"/>
            <a:ext cx="2429584" cy="319986"/>
          </a:xfrm>
          <a:prstGeom prst="rect">
            <a:avLst/>
          </a:prstGeom>
          <a:noFill/>
          <a:ln cap="flat">
            <a:solidFill>
              <a:srgbClr val="000000"/>
            </a:solidFill>
            <a:prstDash val="solid"/>
            <a:miter lim="800000"/>
            <a:headEnd type="none" w="med" len="med"/>
            <a:tailEnd type="none" w="med" len="med"/>
          </a:ln>
        </p:spPr>
        <p:txBody>
          <a:bodyPr wrap="none"/>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fontAlgn="ctr" hangingPunct="1"/>
            <a:r>
              <a:rPr lang="en-US" altLang="zh-CN" sz="1055">
                <a:solidFill>
                  <a:srgbClr val="000000"/>
                </a:solidFill>
                <a:latin typeface="宋体" charset="-122"/>
              </a:rPr>
              <a:t>1-11</a:t>
            </a:r>
            <a:r>
              <a:rPr lang="zh-CN" altLang="en-US" sz="1055">
                <a:solidFill>
                  <a:srgbClr val="000000"/>
                </a:solidFill>
                <a:latin typeface="宋体" charset="-122"/>
              </a:rPr>
              <a:t>月安全行为观察统计表</a:t>
            </a:r>
            <a:endParaRPr lang="zh-CN" altLang="en-US">
              <a:solidFill>
                <a:srgbClr val="000000"/>
              </a:solidFill>
              <a:latin typeface="宋体" charset="-122"/>
            </a:endParaRPr>
          </a:p>
        </p:txBody>
      </p:sp>
      <p:sp>
        <p:nvSpPr>
          <p:cNvPr id="2221" name="矩形 9"/>
          <p:cNvSpPr/>
          <p:nvPr/>
        </p:nvSpPr>
        <p:spPr>
          <a:xfrm>
            <a:off x="6828568" y="6063240"/>
            <a:ext cx="1684051" cy="319986"/>
          </a:xfrm>
          <a:prstGeom prst="rect">
            <a:avLst/>
          </a:prstGeom>
          <a:noFill/>
          <a:ln cap="flat">
            <a:solidFill>
              <a:srgbClr val="000000"/>
            </a:solidFill>
            <a:prstDash val="solid"/>
            <a:miter lim="800000"/>
            <a:headEnd type="none" w="med" len="med"/>
            <a:tailEnd type="none" w="med" len="med"/>
          </a:ln>
        </p:spPr>
        <p:txBody>
          <a:bodyPr wrap="none"/>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fontAlgn="ctr" hangingPunct="1"/>
            <a:r>
              <a:rPr lang="zh-CN" altLang="en-US" sz="1155">
                <a:solidFill>
                  <a:srgbClr val="000000"/>
                </a:solidFill>
                <a:latin typeface="宋体" charset="-122"/>
              </a:rPr>
              <a:t>不安全行为统计图</a:t>
            </a:r>
            <a:endParaRPr lang="zh-CN" altLang="en-US">
              <a:solidFill>
                <a:srgbClr val="000000"/>
              </a:solidFill>
              <a:latin typeface="宋体" charset="-122"/>
            </a:endParaRPr>
          </a:p>
        </p:txBody>
      </p:sp>
      <p:sp>
        <p:nvSpPr>
          <p:cNvPr id="2222" name="Rectangle 5"/>
          <p:cNvSpPr/>
          <p:nvPr/>
        </p:nvSpPr>
        <p:spPr>
          <a:xfrm>
            <a:off x="186384" y="644921"/>
            <a:ext cx="3666644"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6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p:transition>
    <p:wip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25" name="Slide Number Placeholder 3"/>
          <p:cNvSpPr/>
          <p:nvPr/>
        </p:nvSpPr>
        <p:spPr>
          <a:xfrm>
            <a:off x="4318162" y="6754345"/>
            <a:ext cx="656466" cy="371117"/>
          </a:xfrm>
          <a:prstGeom prst="rect">
            <a:avLst/>
          </a:prstGeom>
          <a:noFill/>
          <a:ln cap="flat">
            <a:noFill/>
            <a:prstDash val="solid"/>
            <a:miter lim="800000"/>
            <a:headEnd type="none" w="med" len="med"/>
            <a:tailEnd type="none" w="med" len="med"/>
          </a:ln>
        </p:spPr>
        <p:txBody>
          <a:bodyPr lIns="0" tIns="47500" rIns="0" bIns="47500" anchor="b"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buFont typeface="华文细黑"/>
            </a:pPr>
            <a:fld id="{522077CA-A9C4-4B55-A534-48E62E801341}" type="slidenum">
              <a:rPr lang="zh-CN" altLang="en-US" sz="839" b="0">
                <a:solidFill>
                  <a:srgbClr val="000000"/>
                </a:solidFill>
                <a:latin typeface="Arial" pitchFamily="34" charset="0"/>
                <a:ea typeface="PMingLiU" charset="-120"/>
              </a:rPr>
              <a:t>12</a:t>
            </a:fld>
            <a:endParaRPr lang="zh-CN" altLang="en-US" sz="1039" b="0">
              <a:solidFill>
                <a:srgbClr val="000000"/>
              </a:solidFill>
              <a:latin typeface="Arial" pitchFamily="34" charset="0"/>
              <a:ea typeface="PMingLiU" charset="-120"/>
            </a:endParaRPr>
          </a:p>
        </p:txBody>
      </p:sp>
      <p:sp>
        <p:nvSpPr>
          <p:cNvPr id="2226" name="矩形 11"/>
          <p:cNvSpPr/>
          <p:nvPr/>
        </p:nvSpPr>
        <p:spPr>
          <a:xfrm>
            <a:off x="1113354" y="3265837"/>
            <a:ext cx="7273909" cy="799966"/>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a:r>
              <a:rPr lang="en-US" altLang="zh-CN" sz="4472">
                <a:solidFill>
                  <a:srgbClr val="000000"/>
                </a:solidFill>
                <a:latin typeface="华文楷体" charset="-122"/>
                <a:ea typeface="华文楷体" charset="-122"/>
              </a:rPr>
              <a:t>3</a:t>
            </a:r>
            <a:r>
              <a:rPr lang="zh-CN" altLang="zh-CN" sz="4172">
                <a:solidFill>
                  <a:srgbClr val="000000"/>
                </a:solidFill>
                <a:latin typeface="华文楷体" charset="-122"/>
                <a:ea typeface="华文楷体" charset="-122"/>
              </a:rPr>
              <a:t>、</a:t>
            </a:r>
            <a:r>
              <a:rPr lang="zh-CN" altLang="en-US" sz="4272">
                <a:solidFill>
                  <a:srgbClr val="000000"/>
                </a:solidFill>
                <a:latin typeface="华文楷体" charset="-122"/>
                <a:ea typeface="华文楷体" charset="-122"/>
              </a:rPr>
              <a:t>勤反思、强化红线意识</a:t>
            </a:r>
            <a:endParaRPr lang="zh-CN" altLang="en-US" sz="4572">
              <a:solidFill>
                <a:srgbClr val="000000"/>
              </a:solidFill>
              <a:latin typeface="华文楷体" charset="-122"/>
              <a:ea typeface="华文楷体" charset="-122"/>
            </a:endParaRPr>
          </a:p>
        </p:txBody>
      </p:sp>
    </p:spTree>
  </p:cSld>
  <p:clrMapOvr>
    <a:masterClrMapping/>
  </p:clrMapOvr>
  <p:transition>
    <p:wipe dir="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29" name="页脚占位符 5"/>
          <p:cNvSpPr/>
          <p:nvPr/>
        </p:nvSpPr>
        <p:spPr>
          <a:xfrm>
            <a:off x="3117390" y="660589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802" eaLnBrk="1" hangingPunct="1"/>
            <a:endParaRPr b="0">
              <a:solidFill>
                <a:srgbClr val="000000"/>
              </a:solidFill>
              <a:latin typeface="Arial" pitchFamily="34" charset="0"/>
            </a:endParaRPr>
          </a:p>
        </p:txBody>
      </p:sp>
      <p:sp>
        <p:nvSpPr>
          <p:cNvPr id="2230" name="Text Box 5"/>
          <p:cNvSpPr/>
          <p:nvPr/>
        </p:nvSpPr>
        <p:spPr>
          <a:xfrm>
            <a:off x="1682401" y="2665451"/>
            <a:ext cx="6808775" cy="316687"/>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pPr>
            <a:endParaRPr b="0">
              <a:solidFill>
                <a:srgbClr val="000000"/>
              </a:solidFill>
            </a:endParaRPr>
          </a:p>
        </p:txBody>
      </p:sp>
      <p:sp>
        <p:nvSpPr>
          <p:cNvPr id="2231" name="Rectangle 20"/>
          <p:cNvSpPr/>
          <p:nvPr/>
        </p:nvSpPr>
        <p:spPr bwMode="auto">
          <a:xfrm>
            <a:off x="371118" y="1187577"/>
            <a:ext cx="8684156" cy="5141220"/>
          </a:xfrm>
          <a:prstGeom prst="rect">
            <a:avLst/>
          </a:prstGeom>
          <a:noFill/>
          <a:ln cap="flat">
            <a:solidFill>
              <a:srgbClr val="CC0000"/>
            </a:solidFill>
            <a:prstDash val="solid"/>
            <a:miter lim="800000"/>
            <a:headEnd type="none" w="med" len="med"/>
            <a:tailEnd type="none" w="med" len="med"/>
          </a:ln>
          <a:effectLst>
            <a:prstShdw prst="shdw17" dist="17961" dir="2700000">
              <a:schemeClr val="accent1"/>
            </a:prstShdw>
          </a:effectLst>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3325"/>
              </a:lnSpc>
            </a:pPr>
            <a:r>
              <a:rPr lang="en-US" altLang="zh-CN" sz="1262">
                <a:solidFill>
                  <a:srgbClr val="000000"/>
                </a:solidFill>
                <a:ea typeface="仿宋_GB2312" charset="-122"/>
              </a:rPr>
              <a:t>1、加大安全环保教育培训力度，提高全员安全环保意识和能力。</a:t>
            </a:r>
            <a:endParaRPr lang="en-US" altLang="zh-CN" sz="1662">
              <a:solidFill>
                <a:srgbClr val="000000"/>
              </a:solidFill>
              <a:ea typeface="仿宋_GB2312" charset="-122"/>
            </a:endParaRPr>
          </a:p>
          <a:p>
            <a:pPr marL="0" lvl="0" indent="0" algn="l" eaLnBrk="1" hangingPunct="1">
              <a:lnSpc>
                <a:spcPts val="3325"/>
              </a:lnSpc>
            </a:pPr>
            <a:r>
              <a:rPr lang="en-US" altLang="zh-CN" sz="1462">
                <a:solidFill>
                  <a:srgbClr val="000000"/>
                </a:solidFill>
                <a:ea typeface="仿宋_GB2312" charset="-122"/>
              </a:rPr>
              <a:t>     1)严格执行“三级安全教育”，对新进公司的人员按要求进行了厂级教育，同时督促、检查二、三级安全教育。现场第三方施工人员和劳务工统一纳入班组培训教育，并对本班安全生产工作进行安排、部署。2021年共招收新员工64名，其中公司合同工43人，劳务工21人。使他们熟悉、掌握必要的安全技术知识和自我防护技能，达到要求后方可进入实习岗位上岗操作。</a:t>
            </a:r>
            <a:endParaRPr lang="en-US" altLang="zh-CN" sz="1662">
              <a:solidFill>
                <a:srgbClr val="000000"/>
              </a:solidFill>
              <a:ea typeface="仿宋_GB2312" charset="-122"/>
            </a:endParaRPr>
          </a:p>
          <a:p>
            <a:pPr marL="0" lvl="0" indent="0" algn="l" eaLnBrk="1" hangingPunct="1">
              <a:lnSpc>
                <a:spcPts val="3325"/>
              </a:lnSpc>
            </a:pPr>
            <a:r>
              <a:rPr lang="en-US" altLang="zh-CN" sz="1462">
                <a:solidFill>
                  <a:srgbClr val="000000"/>
                </a:solidFill>
                <a:ea typeface="仿宋_GB2312" charset="-122"/>
              </a:rPr>
              <a:t>     2）积极组织人员参加安监局、环保局、技术监督局等组织的专项培训。目前公司安全负责人、安全管理人员和特种作业人员等持证人员共有59人。</a:t>
            </a:r>
            <a:endParaRPr lang="en-US" altLang="zh-CN" sz="1662">
              <a:solidFill>
                <a:srgbClr val="000000"/>
              </a:solidFill>
              <a:ea typeface="仿宋_GB2312" charset="-122"/>
            </a:endParaRPr>
          </a:p>
          <a:p>
            <a:pPr marL="0" lvl="0" indent="0" algn="l" eaLnBrk="1" hangingPunct="1">
              <a:lnSpc>
                <a:spcPts val="3325"/>
              </a:lnSpc>
            </a:pPr>
            <a:r>
              <a:rPr lang="en-US" altLang="zh-CN" sz="1362">
                <a:solidFill>
                  <a:srgbClr val="000000"/>
                </a:solidFill>
                <a:ea typeface="仿宋_GB2312" charset="-122"/>
              </a:rPr>
              <a:t>     根据2021年年度培训计划，采用专业培训与综合培训相结合，特殊岗位工种和专业工种实行持证上岗等多种形式开展安全宣传和培训，并及时传达、贯彻集团、控股及山西大区相关文件精神及要求，全年共举办各种安全环保培训20次，培训1160余人次，提高了员工综合素质和安全意识。</a:t>
            </a:r>
            <a:endParaRPr lang="en-US" altLang="zh-CN" sz="1662">
              <a:solidFill>
                <a:srgbClr val="000000"/>
              </a:solidFill>
              <a:ea typeface="仿宋_GB2312" charset="-122"/>
            </a:endParaRPr>
          </a:p>
        </p:txBody>
      </p:sp>
      <p:sp>
        <p:nvSpPr>
          <p:cNvPr id="2232" name="Rectangle 5"/>
          <p:cNvSpPr/>
          <p:nvPr/>
        </p:nvSpPr>
        <p:spPr>
          <a:xfrm>
            <a:off x="186384" y="644921"/>
            <a:ext cx="3666644"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7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p:transition>
    <p:wipe dir="u"/>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235" name="页脚占位符 5"/>
          <p:cNvSpPr/>
          <p:nvPr/>
        </p:nvSpPr>
        <p:spPr>
          <a:xfrm>
            <a:off x="3117390" y="660589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802" eaLnBrk="1" hangingPunct="1"/>
            <a:endParaRPr b="0">
              <a:solidFill>
                <a:srgbClr val="000000"/>
              </a:solidFill>
              <a:latin typeface="Arial" pitchFamily="34" charset="0"/>
            </a:endParaRPr>
          </a:p>
        </p:txBody>
      </p:sp>
      <p:sp>
        <p:nvSpPr>
          <p:cNvPr id="2236" name="Text Box 5"/>
          <p:cNvSpPr/>
          <p:nvPr/>
        </p:nvSpPr>
        <p:spPr>
          <a:xfrm>
            <a:off x="1682401" y="2665451"/>
            <a:ext cx="6808775" cy="316687"/>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pPr>
            <a:endParaRPr b="0">
              <a:solidFill>
                <a:srgbClr val="000000"/>
              </a:solidFill>
            </a:endParaRPr>
          </a:p>
        </p:txBody>
      </p:sp>
      <p:sp>
        <p:nvSpPr>
          <p:cNvPr id="2237" name="Rectangle 20"/>
          <p:cNvSpPr/>
          <p:nvPr/>
        </p:nvSpPr>
        <p:spPr bwMode="auto">
          <a:xfrm>
            <a:off x="371118" y="1187577"/>
            <a:ext cx="8758381" cy="2414740"/>
          </a:xfrm>
          <a:prstGeom prst="rect">
            <a:avLst/>
          </a:prstGeom>
          <a:noFill/>
          <a:ln cap="flat">
            <a:solidFill>
              <a:srgbClr val="CC0000"/>
            </a:solidFill>
            <a:prstDash val="solid"/>
            <a:miter lim="800000"/>
            <a:headEnd type="none" w="med" len="med"/>
            <a:tailEnd type="none" w="med" len="med"/>
          </a:ln>
          <a:effectLst>
            <a:prstShdw prst="shdw17" dist="17961" dir="2700000">
              <a:schemeClr val="accent1"/>
            </a:prstShdw>
          </a:effectLst>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2494"/>
              </a:lnSpc>
            </a:pPr>
            <a:r>
              <a:rPr lang="en-US" altLang="zh-CN" sz="1670">
                <a:solidFill>
                  <a:srgbClr val="000000"/>
                </a:solidFill>
                <a:latin typeface="仿宋_GB2312" charset="-122"/>
                <a:ea typeface="仿宋_GB2312" charset="-122"/>
              </a:rPr>
              <a:t>2、组织开展事故反思，落实事故防范措施。</a:t>
            </a:r>
            <a:endParaRPr lang="en-US" altLang="zh-CN" sz="1870">
              <a:solidFill>
                <a:srgbClr val="000000"/>
              </a:solidFill>
              <a:latin typeface="仿宋_GB2312" charset="-122"/>
              <a:ea typeface="仿宋_GB2312" charset="-122"/>
            </a:endParaRPr>
          </a:p>
          <a:p>
            <a:pPr marL="0" lvl="0" indent="0" algn="l" eaLnBrk="1" hangingPunct="1">
              <a:lnSpc>
                <a:spcPts val="2494"/>
              </a:lnSpc>
            </a:pPr>
            <a:r>
              <a:rPr lang="en-US" altLang="zh-CN" sz="1770">
                <a:solidFill>
                  <a:srgbClr val="000000"/>
                </a:solidFill>
                <a:latin typeface="仿宋_GB2312" charset="-122"/>
                <a:ea typeface="仿宋_GB2312" charset="-122"/>
              </a:rPr>
              <a:t>    2021年4月20日制造部维修工段工段长发生了一起工伤事故，伤1人。</a:t>
            </a:r>
            <a:endParaRPr lang="en-US" altLang="zh-CN" sz="1870">
              <a:solidFill>
                <a:srgbClr val="000000"/>
              </a:solidFill>
              <a:latin typeface="仿宋_GB2312" charset="-122"/>
              <a:ea typeface="仿宋_GB2312" charset="-122"/>
            </a:endParaRPr>
          </a:p>
          <a:p>
            <a:pPr marL="0" lvl="0" indent="0" algn="l" eaLnBrk="1" hangingPunct="1">
              <a:lnSpc>
                <a:spcPts val="2494"/>
              </a:lnSpc>
            </a:pPr>
            <a:r>
              <a:rPr lang="en-US" altLang="zh-CN" sz="1470">
                <a:solidFill>
                  <a:srgbClr val="000000"/>
                </a:solidFill>
                <a:latin typeface="仿宋_GB2312" charset="-122"/>
                <a:ea typeface="仿宋_GB2312" charset="-122"/>
              </a:rPr>
              <a:t>    公司按照“四不放过”原则对该起事故进行了认真调查分析，对事故相关责任人进行了处理。根据事故防范措施制定了劳动防护用品使用规定和考核细则等，组织各部门、工段以4.20事故为题材进行学习与反思，分析各部门存在的隐患和安全管理漏洞，结合开展“查找岗位存在的安全隐患和个人不安全行为习惯的活动”，并整改闭环。</a:t>
            </a:r>
            <a:endParaRPr lang="en-US" altLang="zh-CN" sz="1870">
              <a:solidFill>
                <a:srgbClr val="000000"/>
              </a:solidFill>
              <a:latin typeface="仿宋_GB2312" charset="-122"/>
              <a:ea typeface="仿宋_GB2312" charset="-122"/>
            </a:endParaRPr>
          </a:p>
        </p:txBody>
      </p:sp>
      <p:pic>
        <p:nvPicPr>
          <p:cNvPr id="2238" name="Picture 11"/>
          <p:cNvPicPr/>
          <p:nvPr/>
        </p:nvPicPr>
        <p:blipFill>
          <a:blip r:embed="rId2"/>
          <a:stretch>
            <a:fillRect/>
          </a:stretch>
        </p:blipFill>
        <p:spPr>
          <a:xfrm>
            <a:off x="3562731" y="3933849"/>
            <a:ext cx="5344097" cy="2004036"/>
          </a:xfrm>
          <a:prstGeom prst="rect">
            <a:avLst/>
          </a:prstGeom>
          <a:noFill/>
          <a:ln cap="flat">
            <a:noFill/>
            <a:prstDash val="solid"/>
            <a:miter lim="800000"/>
            <a:headEnd type="none" w="med" len="med"/>
            <a:tailEnd type="none" w="med" len="med"/>
          </a:ln>
        </p:spPr>
      </p:pic>
      <p:pic>
        <p:nvPicPr>
          <p:cNvPr id="2239" name="Picture 3"/>
          <p:cNvPicPr/>
          <p:nvPr/>
        </p:nvPicPr>
        <p:blipFill>
          <a:blip r:embed="rId3"/>
          <a:stretch>
            <a:fillRect/>
          </a:stretch>
        </p:blipFill>
        <p:spPr>
          <a:xfrm>
            <a:off x="742236" y="3988279"/>
            <a:ext cx="2523601" cy="1875383"/>
          </a:xfrm>
          <a:prstGeom prst="rect">
            <a:avLst/>
          </a:prstGeom>
          <a:noFill/>
          <a:ln cap="flat">
            <a:noFill/>
            <a:prstDash val="solid"/>
            <a:miter lim="800000"/>
            <a:headEnd type="none" w="med" len="med"/>
            <a:tailEnd type="none" w="med" len="med"/>
          </a:ln>
        </p:spPr>
      </p:pic>
      <p:sp>
        <p:nvSpPr>
          <p:cNvPr id="2240" name="矩形 12"/>
          <p:cNvSpPr/>
          <p:nvPr/>
        </p:nvSpPr>
        <p:spPr>
          <a:xfrm>
            <a:off x="4527638" y="6012109"/>
            <a:ext cx="3488507" cy="351324"/>
          </a:xfrm>
          <a:prstGeom prst="rect">
            <a:avLst/>
          </a:prstGeom>
          <a:noFill/>
          <a:ln cap="flat">
            <a:solidFill>
              <a:srgbClr val="FF0000"/>
            </a:solid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2286"/>
              </a:lnSpc>
              <a:buClr>
                <a:srgbClr val="FF9900"/>
              </a:buClr>
            </a:pPr>
            <a:r>
              <a:rPr lang="zh-CN" altLang="en-US" sz="1462">
                <a:solidFill>
                  <a:srgbClr val="000000"/>
                </a:solidFill>
                <a:latin typeface="仿宋_GB2312" charset="-122"/>
                <a:ea typeface="仿宋_GB2312" charset="-122"/>
              </a:rPr>
              <a:t>各部门开展新规定和考核办法培训</a:t>
            </a:r>
            <a:endParaRPr lang="zh-CN" altLang="en-US" sz="1662">
              <a:solidFill>
                <a:srgbClr val="000000"/>
              </a:solidFill>
              <a:latin typeface="仿宋_GB2312" charset="-122"/>
              <a:ea typeface="仿宋_GB2312" charset="-122"/>
            </a:endParaRPr>
          </a:p>
        </p:txBody>
      </p:sp>
      <p:sp>
        <p:nvSpPr>
          <p:cNvPr id="2241" name="矩形 12"/>
          <p:cNvSpPr/>
          <p:nvPr/>
        </p:nvSpPr>
        <p:spPr>
          <a:xfrm>
            <a:off x="668013" y="6012109"/>
            <a:ext cx="2597824" cy="351324"/>
          </a:xfrm>
          <a:prstGeom prst="rect">
            <a:avLst/>
          </a:prstGeom>
          <a:noFill/>
          <a:ln cap="flat">
            <a:solidFill>
              <a:srgbClr val="FF0000"/>
            </a:solid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2286"/>
              </a:lnSpc>
              <a:buClr>
                <a:srgbClr val="FF9900"/>
              </a:buClr>
            </a:pPr>
            <a:r>
              <a:rPr lang="zh-CN" altLang="en-US" sz="1462">
                <a:solidFill>
                  <a:srgbClr val="000000"/>
                </a:solidFill>
                <a:latin typeface="仿宋_GB2312" charset="-122"/>
                <a:ea typeface="仿宋_GB2312" charset="-122"/>
              </a:rPr>
              <a:t>公司组织</a:t>
            </a:r>
            <a:r>
              <a:rPr lang="en-US" altLang="zh-CN" sz="1362">
                <a:solidFill>
                  <a:srgbClr val="000000"/>
                </a:solidFill>
                <a:latin typeface="仿宋_GB2312" charset="-122"/>
                <a:ea typeface="仿宋_GB2312" charset="-122"/>
              </a:rPr>
              <a:t>4.20</a:t>
            </a:r>
            <a:r>
              <a:rPr lang="zh-CN" altLang="en-US" sz="1262">
                <a:solidFill>
                  <a:srgbClr val="000000"/>
                </a:solidFill>
                <a:latin typeface="仿宋_GB2312" charset="-122"/>
                <a:ea typeface="仿宋_GB2312" charset="-122"/>
              </a:rPr>
              <a:t>事故反思会</a:t>
            </a:r>
            <a:endParaRPr lang="zh-CN" altLang="en-US" sz="1662">
              <a:solidFill>
                <a:srgbClr val="000000"/>
              </a:solidFill>
              <a:latin typeface="仿宋_GB2312" charset="-122"/>
              <a:ea typeface="仿宋_GB2312" charset="-122"/>
            </a:endParaRPr>
          </a:p>
        </p:txBody>
      </p:sp>
      <p:sp>
        <p:nvSpPr>
          <p:cNvPr id="2242" name="Rectangle 5"/>
          <p:cNvSpPr/>
          <p:nvPr/>
        </p:nvSpPr>
        <p:spPr>
          <a:xfrm>
            <a:off x="186384" y="644921"/>
            <a:ext cx="3666644"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9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mc:AlternateContent>
    <mc:Choice xmlns:p14="http://schemas.microsoft.com/office/powerpoint/2010/main" Requires="p14">
      <p:transition p14:dur="1200">
        <p:dissolve/>
      </p:transition>
    </mc:Choice>
    <mc:Fallback>
      <p:transition>
        <p:dissolv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45" name="页脚占位符 5"/>
          <p:cNvSpPr/>
          <p:nvPr/>
        </p:nvSpPr>
        <p:spPr>
          <a:xfrm>
            <a:off x="3117390" y="6605898"/>
            <a:ext cx="3008529" cy="379365"/>
          </a:xfrm>
          <a:prstGeom prst="rect">
            <a:avLst/>
          </a:prstGeom>
          <a:noFill/>
          <a:ln cap="flat">
            <a:noFill/>
            <a:prstDash val="solid"/>
            <a:miter lim="800000"/>
            <a:headEnd type="none" w="med" len="med"/>
            <a:tailEnd type="none" w="med" len="med"/>
          </a:ln>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74802" eaLnBrk="1" hangingPunct="1"/>
            <a:endParaRPr b="0">
              <a:solidFill>
                <a:srgbClr val="000000"/>
              </a:solidFill>
              <a:latin typeface="Arial" pitchFamily="34" charset="0"/>
            </a:endParaRPr>
          </a:p>
        </p:txBody>
      </p:sp>
      <p:sp>
        <p:nvSpPr>
          <p:cNvPr id="2246" name="Text Box 5"/>
          <p:cNvSpPr/>
          <p:nvPr/>
        </p:nvSpPr>
        <p:spPr>
          <a:xfrm>
            <a:off x="1682401" y="2665451"/>
            <a:ext cx="6808775" cy="316687"/>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pPr>
            <a:endParaRPr b="0">
              <a:solidFill>
                <a:srgbClr val="000000"/>
              </a:solidFill>
            </a:endParaRPr>
          </a:p>
        </p:txBody>
      </p:sp>
      <p:sp>
        <p:nvSpPr>
          <p:cNvPr id="2247" name="Rectangle 20"/>
          <p:cNvSpPr/>
          <p:nvPr/>
        </p:nvSpPr>
        <p:spPr bwMode="auto">
          <a:xfrm>
            <a:off x="371118" y="1187577"/>
            <a:ext cx="8758381" cy="5119777"/>
          </a:xfrm>
          <a:prstGeom prst="rect">
            <a:avLst/>
          </a:prstGeom>
          <a:noFill/>
          <a:ln cap="flat">
            <a:solidFill>
              <a:srgbClr val="CC0000"/>
            </a:solidFill>
            <a:prstDash val="solid"/>
            <a:miter lim="800000"/>
            <a:headEnd type="none" w="med" len="med"/>
            <a:tailEnd type="none" w="med" len="med"/>
          </a:ln>
          <a:effectLst>
            <a:prstShdw prst="shdw17" dist="17961" dir="2700000">
              <a:schemeClr val="accent1"/>
            </a:prstShdw>
          </a:effectLst>
        </p:spPr>
        <p:txBody>
          <a:bodyPr anchor="ctr" anchorCtr="0"/>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lnSpc>
                <a:spcPts val="3013"/>
              </a:lnSpc>
            </a:pPr>
            <a:r>
              <a:rPr lang="en-US" altLang="zh-CN" sz="1262">
                <a:solidFill>
                  <a:srgbClr val="000000"/>
                </a:solidFill>
                <a:ea typeface="仿宋_GB2312" charset="-122"/>
              </a:rPr>
              <a:t>3、吸取事故教训、制定检修操作规程</a:t>
            </a:r>
            <a:endParaRPr lang="en-US" altLang="zh-CN" sz="1662">
              <a:solidFill>
                <a:srgbClr val="000000"/>
              </a:solidFill>
              <a:ea typeface="仿宋_GB2312" charset="-122"/>
            </a:endParaRPr>
          </a:p>
          <a:p>
            <a:pPr marL="0" lvl="0" indent="0" algn="l" eaLnBrk="1" hangingPunct="1">
              <a:lnSpc>
                <a:spcPts val="3013"/>
              </a:lnSpc>
            </a:pPr>
            <a:r>
              <a:rPr lang="en-US" altLang="zh-CN" sz="1362">
                <a:solidFill>
                  <a:srgbClr val="000000"/>
                </a:solidFill>
                <a:ea typeface="仿宋_GB2312" charset="-122"/>
              </a:rPr>
              <a:t>    1）反思泸州12.26天然气爆燃事故，制定煤磨系统火灾、爆炸事故专项应急救 援预案</a:t>
            </a:r>
            <a:endParaRPr lang="en-US" altLang="zh-CN" sz="1662">
              <a:solidFill>
                <a:srgbClr val="000000"/>
              </a:solidFill>
              <a:ea typeface="仿宋_GB2312" charset="-122"/>
            </a:endParaRPr>
          </a:p>
          <a:p>
            <a:pPr marL="0" lvl="0" indent="0" algn="l" eaLnBrk="1" hangingPunct="1">
              <a:lnSpc>
                <a:spcPts val="3013"/>
              </a:lnSpc>
            </a:pPr>
            <a:r>
              <a:rPr lang="en-US" altLang="zh-CN" sz="1562">
                <a:solidFill>
                  <a:srgbClr val="000000"/>
                </a:solidFill>
                <a:ea typeface="仿宋_GB2312" charset="-122"/>
              </a:rPr>
              <a:t>    为了更好的应对煤磨系统发生火灾事故时应急反应及救援措施，卢总牵头组织安全环保部、制造部于2021年7月1日经过多次会商研讨，对煤磨系统火灾、爆炸事故专项应急救援预案进行修订。内容增加CO2灭火装置的配置及控制方法、煤磨系统的简单工艺流程、相关人员熟知CO2灭火装置现场监测点及报警温度值等，尤其对煤磨系统如果发生火灾或爆炸（火灾的控制、火灾后的处理、处理后系统恢复开车）等处理的步骤进行分析，并纳入专项应急救援预案中。</a:t>
            </a:r>
            <a:endParaRPr lang="en-US" altLang="zh-CN" sz="1662">
              <a:solidFill>
                <a:srgbClr val="000000"/>
              </a:solidFill>
              <a:ea typeface="仿宋_GB2312" charset="-122"/>
            </a:endParaRPr>
          </a:p>
          <a:p>
            <a:pPr marL="0" lvl="0" indent="0" algn="l" eaLnBrk="1" hangingPunct="1">
              <a:lnSpc>
                <a:spcPts val="3013"/>
              </a:lnSpc>
            </a:pPr>
            <a:r>
              <a:rPr lang="en-US" altLang="zh-CN" sz="1262">
                <a:solidFill>
                  <a:srgbClr val="000000"/>
                </a:solidFill>
                <a:ea typeface="仿宋_GB2312" charset="-122"/>
              </a:rPr>
              <a:t>        2）反思福龙3.25工亡事故，优化提升机类设备检修操作规程</a:t>
            </a:r>
            <a:endParaRPr lang="en-US" altLang="zh-CN" sz="1662">
              <a:solidFill>
                <a:srgbClr val="000000"/>
              </a:solidFill>
              <a:ea typeface="仿宋_GB2312" charset="-122"/>
            </a:endParaRPr>
          </a:p>
          <a:p>
            <a:pPr marL="0" lvl="0" indent="0" algn="l" eaLnBrk="1" hangingPunct="1">
              <a:lnSpc>
                <a:spcPts val="3013"/>
              </a:lnSpc>
            </a:pPr>
            <a:r>
              <a:rPr lang="en-US" altLang="zh-CN" sz="1562">
                <a:solidFill>
                  <a:srgbClr val="000000"/>
                </a:solidFill>
                <a:ea typeface="仿宋_GB2312" charset="-122"/>
              </a:rPr>
              <a:t>    提升机作为水泥厂主要物料输送设备，为了更好地规避检修作业风险，公司组织对原有的提升机链条更换检修预案开展分析，从检修前危险源辨识、检修人员安全技术交底、检修所需工具准备、检修步骤等进行逐条优化，提高了检修作业的安全保障。</a:t>
            </a:r>
            <a:endParaRPr lang="en-US" altLang="zh-CN" sz="1662">
              <a:solidFill>
                <a:srgbClr val="000000"/>
              </a:solidFill>
              <a:ea typeface="仿宋_GB2312" charset="-122"/>
            </a:endParaRPr>
          </a:p>
          <a:p>
            <a:pPr marL="0" lvl="0" indent="0" algn="l" eaLnBrk="1" hangingPunct="1">
              <a:lnSpc>
                <a:spcPts val="3013"/>
              </a:lnSpc>
            </a:pPr>
            <a:r>
              <a:rPr lang="en-US" altLang="zh-CN" sz="1362">
                <a:solidFill>
                  <a:srgbClr val="000000"/>
                </a:solidFill>
                <a:ea typeface="仿宋_GB2312" charset="-122"/>
              </a:rPr>
              <a:t>     在方案的研讨过程中，部门领导、专业技术人员和工段、岗位作业人员充分参与讨论、编制操作规程的全过程，这样制定的规程实操性和有效性得到了保证，同时也体现出对员工的有效培训。</a:t>
            </a:r>
            <a:endParaRPr lang="en-US" altLang="zh-CN" sz="1662">
              <a:solidFill>
                <a:srgbClr val="000000"/>
              </a:solidFill>
              <a:ea typeface="仿宋_GB2312" charset="-122"/>
            </a:endParaRPr>
          </a:p>
        </p:txBody>
      </p:sp>
      <p:sp>
        <p:nvSpPr>
          <p:cNvPr id="2248" name="Rectangle 5"/>
          <p:cNvSpPr/>
          <p:nvPr/>
        </p:nvSpPr>
        <p:spPr>
          <a:xfrm>
            <a:off x="186384" y="644921"/>
            <a:ext cx="3666644" cy="448640"/>
          </a:xfrm>
          <a:prstGeom prst="rect">
            <a:avLst/>
          </a:prstGeom>
          <a:noFill/>
          <a:ln cap="flat">
            <a:noFill/>
            <a:prstDash val="solid"/>
            <a:miter lim="800000"/>
            <a:headEnd type="none" w="med" len="med"/>
            <a:tailEnd type="none" w="med" len="med"/>
          </a:ln>
        </p:spPr>
        <p:txBody>
          <a:bodyPr/>
          <a:lstStyle>
            <a:defPPr>
              <a:defRPr lang="zh-CN"/>
            </a:defPPr>
            <a:lvl1pPr marL="0"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1pPr>
            <a:lvl2pPr marL="475031"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2pPr>
            <a:lvl3pPr marL="95006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3pPr>
            <a:lvl4pPr marL="1425092"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4pPr>
            <a:lvl5pPr marL="1900123" indent="0" algn="r" defTabSz="950062" rtl="0" eaLnBrk="0" fontAlgn="base" latinLnBrk="0" hangingPunct="0">
              <a:lnSpc>
                <a:spcPct val="100000"/>
              </a:lnSpc>
              <a:spcBef>
                <a:spcPct val="0"/>
              </a:spcBef>
              <a:spcAft>
                <a:spcPct val="0"/>
              </a:spcAft>
              <a:buClrTx/>
              <a:buSzTx/>
              <a:buFontTx/>
              <a:buNone/>
              <a:defRPr kumimoji="0" lang="zh-CN" altLang="en-US" sz="1455" b="1" i="0" u="none" kern="1200">
                <a:solidFill>
                  <a:schemeClr val="tx1"/>
                </a:solidFill>
                <a:latin typeface="华文细黑"/>
                <a:ea typeface="华文细黑"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eaLnBrk="1" hangingPunct="1"/>
            <a:r>
              <a:rPr lang="en-US" altLang="zh-CN" sz="1678">
                <a:solidFill>
                  <a:srgbClr val="000000"/>
                </a:solidFill>
                <a:latin typeface="华文楷体" charset="-122"/>
                <a:ea typeface="华文楷体" charset="-122"/>
              </a:rPr>
              <a:t>2021年主要工作回顾</a:t>
            </a:r>
            <a:endParaRPr lang="en-US" altLang="zh-CN" sz="2078">
              <a:solidFill>
                <a:srgbClr val="000000"/>
              </a:solidFill>
              <a:latin typeface="华文楷体" charset="-122"/>
              <a:ea typeface="华文楷体" charset="-122"/>
            </a:endParaRPr>
          </a:p>
        </p:txBody>
      </p:sp>
    </p:spTree>
  </p:cSld>
  <p:clrMapOvr>
    <a:masterClrMapping/>
  </p:clrMapOvr>
  <p:transition>
    <p:pull dir="d"/>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30616" cy="5855462"/>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https://d.book118.com/447040041003006051</a:t>
            </a:r>
          </a:p>
        </p:txBody>
      </p:sp>
    </p:spTree>
  </p:cSld>
  <p:clrMapOvr>
    <a:masterClrMapping/>
  </p:clrMapOvr>
  <p:transition/>
  <p:timing/>
</p:sld>
</file>

<file path=ppt/tags/tag1.xml><?xml version="1.0" encoding="utf-8"?>
<p:tagLst xmlns:p="http://schemas.openxmlformats.org/presentationml/2006/main">
  <p:tag name="NAME" val="Agenda"/>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overriden 1">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r="http://schemas.openxmlformats.org/officeDocument/2006/relationships" xmlns:a="http://schemas.openxmlformats.org/drawingml/2006/main" name=" overriden">
  <a:themeElements>
    <a:clrScheme name=" overriden 8">
      <a:dk1>
        <a:srgbClr val="000000"/>
      </a:dk1>
      <a:lt1>
        <a:srgbClr val="FFFFFF"/>
      </a:lt1>
      <a:dk2>
        <a:srgbClr val="CC0000"/>
      </a:dk2>
      <a:lt2>
        <a:srgbClr val="666699"/>
      </a:lt2>
      <a:accent1>
        <a:srgbClr val="808080"/>
      </a:accent1>
      <a:accent2>
        <a:srgbClr val="999933"/>
      </a:accent2>
      <a:accent3>
        <a:srgbClr val="9BBB59"/>
      </a:accent3>
      <a:accent4>
        <a:srgbClr val="8064A2"/>
      </a:accent4>
      <a:accent5>
        <a:srgbClr val="4BACC6"/>
      </a:accent5>
      <a:accent6>
        <a:srgbClr val="F79646"/>
      </a:accent6>
      <a:hlink>
        <a:srgbClr val="4C6D80"/>
      </a:hlink>
      <a:folHlink>
        <a:srgbClr val="B2B2B2"/>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333333"/>
        </a:dk1>
        <a:lt1>
          <a:srgbClr val="FFFFFF"/>
        </a:lt1>
        <a:dk2>
          <a:srgbClr val="820000"/>
        </a:dk2>
        <a:lt2>
          <a:srgbClr val="FFFFFF"/>
        </a:lt2>
        <a:accent1>
          <a:srgbClr val="FF9900"/>
        </a:accent1>
        <a:accent2>
          <a:srgbClr val="CC3300"/>
        </a:accent2>
        <a:accent3>
          <a:srgbClr val="9BBB59"/>
        </a:accent3>
        <a:accent4>
          <a:srgbClr val="8064A2"/>
        </a:accent4>
        <a:accent5>
          <a:srgbClr val="4BACC6"/>
        </a:accent5>
        <a:accent6>
          <a:srgbClr val="F79646"/>
        </a:accent6>
        <a:hlink>
          <a:srgbClr val="808080"/>
        </a:hlink>
        <a:folHlink>
          <a:srgbClr val="666633"/>
        </a:folHlink>
      </a:clrScheme>
      <a:clrMap bg1="lt2" tx1="dk1" bg2="lt1" tx2="dk2" accent1="accent1" accent2="accent2" accent3="accent3" accent4="accent4" accent5="accent5" accent6="accent6" hlink="hlink" folHlink="folHlink"/>
    </a:extraClrScheme>
    <a:extraClrScheme>
      <a:clrScheme name=" overriden 2">
        <a:dk1>
          <a:srgbClr val="0B0506"/>
        </a:dk1>
        <a:lt1>
          <a:srgbClr val="FFFFFF"/>
        </a:lt1>
        <a:dk2>
          <a:srgbClr val="333333"/>
        </a:dk2>
        <a:lt2>
          <a:srgbClr val="CCCCFF"/>
        </a:lt2>
        <a:accent1>
          <a:srgbClr val="3366CC"/>
        </a:accent1>
        <a:accent2>
          <a:srgbClr val="3333CC"/>
        </a:accent2>
        <a:accent3>
          <a:srgbClr val="9BBB59"/>
        </a:accent3>
        <a:accent4>
          <a:srgbClr val="8064A2"/>
        </a:accent4>
        <a:accent5>
          <a:srgbClr val="4BACC6"/>
        </a:accent5>
        <a:accent6>
          <a:srgbClr val="F79646"/>
        </a:accent6>
        <a:hlink>
          <a:srgbClr val="808080"/>
        </a:hlink>
        <a:folHlink>
          <a:srgbClr val="666633"/>
        </a:folHlink>
      </a:clrScheme>
      <a:clrMap bg1="lt2" tx1="dk2" bg2="lt1" tx2="dk1" accent1="accent1" accent2="accent2" accent3="accent3" accent4="accent4" accent5="accent5" accent6="accent6" hlink="hlink" folHlink="folHlink"/>
    </a:extraClrScheme>
    <a:extraClrScheme>
      <a:clrScheme name=" overriden 3">
        <a:dk1>
          <a:srgbClr val="221013"/>
        </a:dk1>
        <a:lt1>
          <a:srgbClr val="FFFFFF"/>
        </a:lt1>
        <a:dk2>
          <a:srgbClr val="333333"/>
        </a:dk2>
        <a:lt2>
          <a:srgbClr val="FFFFFF"/>
        </a:lt2>
        <a:accent1>
          <a:srgbClr val="CC3300"/>
        </a:accent1>
        <a:accent2>
          <a:srgbClr val="CC9900"/>
        </a:accent2>
        <a:accent3>
          <a:srgbClr val="9BBB59"/>
        </a:accent3>
        <a:accent4>
          <a:srgbClr val="8064A2"/>
        </a:accent4>
        <a:accent5>
          <a:srgbClr val="4BACC6"/>
        </a:accent5>
        <a:accent6>
          <a:srgbClr val="F79646"/>
        </a:accent6>
        <a:hlink>
          <a:srgbClr val="808080"/>
        </a:hlink>
        <a:folHlink>
          <a:srgbClr val="666633"/>
        </a:folHlink>
      </a:clrScheme>
      <a:clrMap bg1="lt2" tx1="dk2" bg2="lt1" tx2="dk1" accent1="accent1" accent2="accent2" accent3="accent3" accent4="accent4" accent5="accent5" accent6="accent6" hlink="hlink" folHlink="folHlink"/>
    </a:extraClrScheme>
    <a:extraClrScheme>
      <a:clrScheme name=" overriden 4">
        <a:dk1>
          <a:srgbClr val="11054B"/>
        </a:dk1>
        <a:lt1>
          <a:srgbClr val="FFFFFF"/>
        </a:lt1>
        <a:dk2>
          <a:srgbClr val="0000CC"/>
        </a:dk2>
        <a:lt2>
          <a:srgbClr val="FFFFFF"/>
        </a:lt2>
        <a:accent1>
          <a:srgbClr val="FF6600"/>
        </a:accent1>
        <a:accent2>
          <a:srgbClr val="FF3300"/>
        </a:accent2>
        <a:accent3>
          <a:srgbClr val="9BBB59"/>
        </a:accent3>
        <a:accent4>
          <a:srgbClr val="8064A2"/>
        </a:accent4>
        <a:accent5>
          <a:srgbClr val="4BACC6"/>
        </a:accent5>
        <a:accent6>
          <a:srgbClr val="F79646"/>
        </a:accent6>
        <a:hlink>
          <a:srgbClr val="CC9900"/>
        </a:hlink>
        <a:folHlink>
          <a:srgbClr val="B2B2B2"/>
        </a:folHlink>
      </a:clrScheme>
      <a:clrMap bg1="lt2" tx1="dk1" bg2="lt1" tx2="dk2" accent1="accent1" accent2="accent2" accent3="accent3" accent4="accent4" accent5="accent5" accent6="accent6" hlink="hlink" folHlink="folHlink"/>
    </a:extraClrScheme>
    <a:extraClrScheme>
      <a:clrScheme name=" overriden 5">
        <a:dk1>
          <a:srgbClr val="002600"/>
        </a:dk1>
        <a:lt1>
          <a:srgbClr val="F8F8F8"/>
        </a:lt1>
        <a:dk2>
          <a:srgbClr val="9B8D65"/>
        </a:dk2>
        <a:lt2>
          <a:srgbClr val="FAFACC"/>
        </a:lt2>
        <a:accent1>
          <a:srgbClr val="CC9933"/>
        </a:accent1>
        <a:accent2>
          <a:srgbClr val="8F9967"/>
        </a:accent2>
        <a:accent3>
          <a:srgbClr val="9BBB59"/>
        </a:accent3>
        <a:accent4>
          <a:srgbClr val="8064A2"/>
        </a:accent4>
        <a:accent5>
          <a:srgbClr val="4BACC6"/>
        </a:accent5>
        <a:accent6>
          <a:srgbClr val="F79646"/>
        </a:accent6>
        <a:hlink>
          <a:srgbClr val="336600"/>
        </a:hlink>
        <a:folHlink>
          <a:srgbClr val="808000"/>
        </a:folHlink>
      </a:clrScheme>
      <a:clrMap bg1="lt1" tx1="dk2" bg2="lt2" tx2="dk1" accent1="accent1" accent2="accent2" accent3="accent3" accent4="accent4" accent5="accent5" accent6="accent6" hlink="hlink" folHlink="folHlink"/>
    </a:extraClrScheme>
    <a:extraClrScheme>
      <a:clrScheme name=" overriden 6">
        <a:dk1>
          <a:srgbClr val="333333"/>
        </a:dk1>
        <a:lt1>
          <a:srgbClr val="FFFFFF"/>
        </a:lt1>
        <a:dk2>
          <a:srgbClr val="006699"/>
        </a:dk2>
        <a:lt2>
          <a:srgbClr val="FFFFFF"/>
        </a:lt2>
        <a:accent1>
          <a:srgbClr val="CC9900"/>
        </a:accent1>
        <a:accent2>
          <a:srgbClr val="FF9900"/>
        </a:accent2>
        <a:accent3>
          <a:srgbClr val="9BBB59"/>
        </a:accent3>
        <a:accent4>
          <a:srgbClr val="8064A2"/>
        </a:accent4>
        <a:accent5>
          <a:srgbClr val="4BACC6"/>
        </a:accent5>
        <a:accent6>
          <a:srgbClr val="F79646"/>
        </a:accent6>
        <a:hlink>
          <a:srgbClr val="FFCC00"/>
        </a:hlink>
        <a:folHlink>
          <a:srgbClr val="706F37"/>
        </a:folHlink>
      </a:clrScheme>
      <a:clrMap bg1="lt2" tx1="dk1" bg2="lt1" tx2="dk2" accent1="accent1" accent2="accent2" accent3="accent3" accent4="accent4" accent5="accent5" accent6="accent6" hlink="hlink" folHlink="folHlink"/>
    </a:extraClrScheme>
    <a:extraClrScheme>
      <a:clrScheme name=" overriden 7">
        <a:dk1>
          <a:srgbClr val="000000"/>
        </a:dk1>
        <a:lt1>
          <a:srgbClr val="FFFFFF"/>
        </a:lt1>
        <a:dk2>
          <a:srgbClr val="006633"/>
        </a:dk2>
        <a:lt2>
          <a:srgbClr val="5F5F5F"/>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 overriden 8">
        <a:dk1>
          <a:srgbClr val="000000"/>
        </a:dk1>
        <a:lt1>
          <a:srgbClr val="FFFFFF"/>
        </a:lt1>
        <a:dk2>
          <a:srgbClr val="CC0000"/>
        </a:dk2>
        <a:lt2>
          <a:srgbClr val="666699"/>
        </a:lt2>
        <a:accent1>
          <a:srgbClr val="808080"/>
        </a:accent1>
        <a:accent2>
          <a:srgbClr val="999933"/>
        </a:accent2>
        <a:accent3>
          <a:srgbClr val="9BBB59"/>
        </a:accent3>
        <a:accent4>
          <a:srgbClr val="8064A2"/>
        </a:accent4>
        <a:accent5>
          <a:srgbClr val="4BACC6"/>
        </a:accent5>
        <a:accent6>
          <a:srgbClr val="F796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 overriden 9">
        <a:dk1>
          <a:srgbClr val="000000"/>
        </a:dk1>
        <a:lt1>
          <a:srgbClr val="FFFFFF"/>
        </a:lt1>
        <a:dk2>
          <a:srgbClr val="003399"/>
        </a:dk2>
        <a:lt2>
          <a:srgbClr val="666699"/>
        </a:lt2>
        <a:accent1>
          <a:srgbClr val="009999"/>
        </a:accent1>
        <a:accent2>
          <a:srgbClr val="4C6D4E"/>
        </a:accent2>
        <a:accent3>
          <a:srgbClr val="9BBB59"/>
        </a:accent3>
        <a:accent4>
          <a:srgbClr val="8064A2"/>
        </a:accent4>
        <a:accent5>
          <a:srgbClr val="4BACC6"/>
        </a:accent5>
        <a:accent6>
          <a:srgbClr val="F796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华文细黑</vt:lpstr>
      <vt:lpstr>宋体</vt:lpstr>
      <vt:lpstr>Garamond</vt:lpstr>
      <vt:lpstr>Wingdings</vt:lpstr>
      <vt:lpstr>PMingLiU</vt:lpstr>
      <vt:lpstr>华文楷体</vt:lpstr>
      <vt:lpstr>仿宋_GB2312</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2024-09-23T18:24:07.401</cp:lastPrinted>
  <dcterms:created xsi:type="dcterms:W3CDTF">2024-09-23T10:24:07Z</dcterms:created>
  <dcterms:modified xsi:type="dcterms:W3CDTF">2024-09-23T10:24:09Z</dcterms:modified>
</cp:coreProperties>
</file>