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4" r:id="rId18"/>
    <p:sldId id="306" r:id="rId19"/>
  </p:sldIdLst>
  <p:sldSz cx="12192000" cy="6858000"/>
  <p:notesSz cx="6858000" cy="9144000"/>
  <p:custDataLst>
    <p:tags r:id="rId20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slide" Target="slides/slide17.xml" /><Relationship Id="rId2" Type="http://schemas.openxmlformats.org/officeDocument/2006/relationships/slideMaster" Target="slideMasters/slideMaster2.xml" /><Relationship Id="rId20" Type="http://schemas.openxmlformats.org/officeDocument/2006/relationships/tags" Target="tags/tag1.xml" /><Relationship Id="rId21" Type="http://schemas.openxmlformats.org/officeDocument/2006/relationships/presProps" Target="presProps.xml" /><Relationship Id="rId22" Type="http://schemas.openxmlformats.org/officeDocument/2006/relationships/viewProps" Target="viewProps.xml" /><Relationship Id="rId23" Type="http://schemas.openxmlformats.org/officeDocument/2006/relationships/theme" Target="theme/theme1.xml" /><Relationship Id="rId24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A84BEF2-E06F-441A-9D2F-4FB23DE22A0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8FF40FB-25D1-48BC-B2E8-1EA8B068E35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C71545F-FE47-492D-B3F5-24E569C00BF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E306AD0-D3EB-4203-BFB3-342C0C11E62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A182B1CA-325B-4BA6-9D32-259A653B0A7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BAFAA1F4-46A3-40FF-A92A-6C6713BE6C2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7082EAF5-308D-4B31-B8F9-9490843C99A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CAA682A-193A-458E-8533-3482C3AF3F9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3ADF728-13E2-491E-9A17-77BBC038D49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E0C9424-AFB3-4BC0-922B-0B13521B562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971B5D6-282B-4222-AE25-D14BF81BF97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3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png" /><Relationship Id="rId3" Type="http://schemas.openxmlformats.org/officeDocument/2006/relationships/image" Target="../media/image12.jpeg" /><Relationship Id="rId4" Type="http://schemas.openxmlformats.org/officeDocument/2006/relationships/image" Target="../media/image3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png" /><Relationship Id="rId3" Type="http://schemas.openxmlformats.org/officeDocument/2006/relationships/image" Target="../media/image3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15.jpeg" /><Relationship Id="rId4" Type="http://schemas.openxmlformats.org/officeDocument/2006/relationships/image" Target="../media/image16.jpeg" /><Relationship Id="rId5" Type="http://schemas.openxmlformats.org/officeDocument/2006/relationships/image" Target="../media/image3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Relationship Id="rId3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8.jpeg" /><Relationship Id="rId3" Type="http://schemas.openxmlformats.org/officeDocument/2006/relationships/image" Target="../media/image3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9.jpeg" /><Relationship Id="rId3" Type="http://schemas.openxmlformats.org/officeDocument/2006/relationships/image" Target="../media/image20.jpeg" /><Relationship Id="rId4" Type="http://schemas.openxmlformats.org/officeDocument/2006/relationships/image" Target="../media/image21.jpeg" /><Relationship Id="rId5" Type="http://schemas.openxmlformats.org/officeDocument/2006/relationships/image" Target="../media/image3.jpe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44705000606500603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542747" y="1226293"/>
            <a:ext cx="9106507" cy="1906231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  <a:defRPr/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文明出行守护家园</a:t>
            </a:r>
            <a:endParaRPr lang="en-US" sz="1100"/>
          </a:p>
        </p:txBody>
      </p:sp>
      <p:grpSp>
        <p:nvGrpSpPr>
          <p:cNvPr id="3" name="Group 3"/>
          <p:cNvGrpSpPr/>
          <p:nvPr/>
        </p:nvGrpSpPr>
        <p:grpSpPr>
          <a:xfrm>
            <a:off x="2739291" y="3540703"/>
            <a:ext cx="6713418" cy="489827"/>
            <a:chOff x="2739291" y="3540703"/>
            <a:chExt cx="6713418" cy="489827"/>
          </a:xfrm>
        </p:grpSpPr>
        <p:sp>
          <p:nvSpPr>
            <p:cNvPr id="4" name="AutoShape 4"/>
            <p:cNvSpPr/>
            <p:nvPr/>
          </p:nvSpPr>
          <p:spPr>
            <a:xfrm>
              <a:off x="2739291" y="3540703"/>
              <a:ext cx="3401434" cy="489827"/>
            </a:xfrm>
            <a:prstGeom prst="rect">
              <a:avLst/>
            </a:prstGeom>
            <a:noFill/>
          </p:spPr>
          <p:txBody>
            <a:bodyPr vert="horz" wrap="square" lIns="85725" tIns="85725" rIns="47625" bIns="85725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  <a:spcBef>
                  <a:spcPts val="375"/>
                </a:spcBef>
                <a:defRPr/>
              </a:pPr>
              <a:r>
                <a:rPr lang="en-US" sz="2025">
                  <a:solidFill>
                    <a:srgbClr val="000000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汇报人：XX</a:t>
              </a:r>
              <a:endParaRPr lang="en-US" sz="1100"/>
            </a:p>
          </p:txBody>
        </p:sp>
        <p:sp>
          <p:nvSpPr>
            <p:cNvPr id="5" name="AutoShape 5"/>
            <p:cNvSpPr/>
            <p:nvPr/>
          </p:nvSpPr>
          <p:spPr>
            <a:xfrm>
              <a:off x="6140725" y="3540703"/>
              <a:ext cx="3311984" cy="489827"/>
            </a:xfrm>
            <a:prstGeom prst="rect">
              <a:avLst/>
            </a:prstGeom>
            <a:noFill/>
          </p:spPr>
          <p:txBody>
            <a:bodyPr vert="horz" wrap="square" lIns="85725" tIns="85725" rIns="47625" bIns="85725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  <a:spcBef>
                  <a:spcPts val="375"/>
                </a:spcBef>
                <a:defRPr/>
              </a:pPr>
              <a:r>
                <a:rPr lang="en-US" sz="2025">
                  <a:solidFill>
                    <a:srgbClr val="000000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2024-01-20</a:t>
              </a:r>
              <a:endParaRPr lang="en-US" sz="1100"/>
            </a:p>
          </p:txBody>
        </p:sp>
      </p:grp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59520" y="535260"/>
            <a:ext cx="10672960" cy="5769193"/>
          </a:xfrm>
          <a:prstGeom prst="rect">
            <a:avLst/>
          </a:pr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-535260"/>
            <a:ext cx="5567207" cy="6839712"/>
          </a:xfrm>
          <a:prstGeom prst="rect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6276259" y="861481"/>
            <a:ext cx="3746772" cy="597533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4575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  <a:endParaRPr lang="en-US" sz="1100"/>
          </a:p>
        </p:txBody>
      </p:sp>
      <p:sp>
        <p:nvSpPr>
          <p:cNvPr id="5" name="TextBox 5"/>
          <p:cNvSpPr txBox="1"/>
          <p:nvPr/>
        </p:nvSpPr>
        <p:spPr>
          <a:xfrm>
            <a:off x="6083808" y="1823759"/>
            <a:ext cx="4638675" cy="44577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文明出行概述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文明出行的核心要素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守护家园的责任与义务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文明出行与守护家园的实践案例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当前面临的挑战与问题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未来展望与建议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439506" y="5227774"/>
            <a:ext cx="7312987" cy="729897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  <a:defRPr/>
            </a:pPr>
            <a:r>
              <a:rPr lang="en-US" sz="30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文明出行概述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954829" y="2485096"/>
            <a:ext cx="2082658" cy="1318935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8314" r="28314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8423" r="28423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4539" r="24539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文明出行是指公众在交通出行中遵守交通法规、保持公共秩序、尊重他人权益并关注环境保护的行为。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文明出行不仅体现了个人素质和社会文明程度，还有助于减少交通事故、提高交通效率、营造和谐的社会氛围。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意义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文明出行的定义与意义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9143" b="9143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在古代，人们就注重出行时的礼仪和规矩，如骑马、乘车等都有一套严格的礼仪规范。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随着交通工具的发展和城市化进程的加速，各国政府和社会组织开始大力推广文明出行的理念和行为规范。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文明出行的历史与发展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近现代文明出行的推广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古代文明中的出行礼仪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52605" y="2972012"/>
            <a:ext cx="2353053" cy="1956378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文明出行有助于维护城市交通秩序，减少交通拥堵和混乱现象。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8684852" y="1462164"/>
            <a:ext cx="2382848" cy="1991137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一个城市的交通状况直接反映了该城市的文明程度和管理水平，文明出行有助于提升城市形象。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8684852" y="4394429"/>
            <a:ext cx="2382848" cy="1962565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文明出行可以减少交通事故和交通拥堵带来的经济损失，同时也有助于减少环境污染，促进城市的可持续发展。</a:t>
            </a:r>
            <a:endParaRPr lang="en-US" sz="1100"/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>
            <a:alphaModFix amt="75000"/>
          </a:blip>
          <a:srcRect l="31868" t="13068" r="31502" b="30114"/>
          <a:stretch>
            <a:fillRect/>
          </a:stretch>
        </p:blipFill>
        <p:spPr>
          <a:xfrm>
            <a:off x="4217947" y="1384382"/>
            <a:ext cx="3545264" cy="5454568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l="29536" r="29536"/>
          <a:stretch>
            <a:fillRect/>
          </a:stretch>
        </p:blipFill>
        <p:spPr>
          <a:xfrm>
            <a:off x="4495323" y="1838813"/>
            <a:ext cx="2952950" cy="4810026"/>
          </a:xfrm>
          <a:prstGeom prst="rect">
            <a:avLst/>
          </a:prstGeom>
        </p:spPr>
      </p:pic>
      <p:grpSp>
        <p:nvGrpSpPr>
          <p:cNvPr id="7" name="Group 7"/>
          <p:cNvGrpSpPr/>
          <p:nvPr/>
        </p:nvGrpSpPr>
        <p:grpSpPr>
          <a:xfrm>
            <a:off x="3239789" y="3141586"/>
            <a:ext cx="1463040" cy="1463040"/>
            <a:chOff x="3239789" y="3141586"/>
            <a:chExt cx="1463040" cy="1463040"/>
          </a:xfrm>
        </p:grpSpPr>
        <p:sp>
          <p:nvSpPr>
            <p:cNvPr id="8" name="AutoShape 8"/>
            <p:cNvSpPr/>
            <p:nvPr/>
          </p:nvSpPr>
          <p:spPr>
            <a:xfrm>
              <a:off x="3239789" y="3141586"/>
              <a:ext cx="1463040" cy="1463040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3612771" y="3559447"/>
            <a:ext cx="702092" cy="584684"/>
            <a:chOff x="3612771" y="3559447"/>
            <a:chExt cx="702092" cy="584684"/>
          </a:xfrm>
        </p:grpSpPr>
        <p:sp>
          <p:nvSpPr>
            <p:cNvPr id="10" name="Freeform 10"/>
            <p:cNvSpPr/>
            <p:nvPr/>
          </p:nvSpPr>
          <p:spPr>
            <a:xfrm>
              <a:off x="3612771" y="4122895"/>
              <a:ext cx="702092" cy="21236"/>
            </a:xfrm>
            <a:custGeom>
              <a:rect l="l" t="t" r="r" b="b"/>
              <a:pathLst>
                <a:path w="76" h="2">
                  <a:moveTo>
                    <a:pt x="2" y="2"/>
                  </a:moveTo>
                  <a:cubicBezTo>
                    <a:pt x="1" y="2"/>
                    <a:pt x="0" y="2"/>
                    <a:pt x="0" y="1"/>
                  </a:cubicBezTo>
                  <a:cubicBezTo>
                    <a:pt x="0" y="0"/>
                    <a:pt x="1" y="0"/>
                    <a:pt x="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5" y="0"/>
                    <a:pt x="76" y="0"/>
                    <a:pt x="76" y="1"/>
                  </a:cubicBezTo>
                  <a:cubicBezTo>
                    <a:pt x="76" y="2"/>
                    <a:pt x="75" y="2"/>
                    <a:pt x="75" y="2"/>
                  </a:cubicBezTo>
                  <a:lnTo>
                    <a:pt x="2" y="2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3702447" y="3690774"/>
              <a:ext cx="101383" cy="372745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3850662" y="3559447"/>
              <a:ext cx="101383" cy="504071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3998877" y="3720392"/>
              <a:ext cx="101383" cy="343126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147092" y="3830623"/>
              <a:ext cx="101383" cy="233035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" name="Group 15"/>
          <p:cNvGrpSpPr/>
          <p:nvPr/>
        </p:nvGrpSpPr>
        <p:grpSpPr>
          <a:xfrm>
            <a:off x="6924196" y="1127033"/>
            <a:ext cx="1463040" cy="1463040"/>
            <a:chOff x="6924196" y="1127033"/>
            <a:chExt cx="1463040" cy="1463040"/>
          </a:xfrm>
        </p:grpSpPr>
        <p:sp>
          <p:nvSpPr>
            <p:cNvPr id="16" name="Freeform 16"/>
            <p:cNvSpPr/>
            <p:nvPr/>
          </p:nvSpPr>
          <p:spPr>
            <a:xfrm>
              <a:off x="7364596" y="1565888"/>
              <a:ext cx="575749" cy="390208"/>
            </a:xfrm>
            <a:custGeom>
              <a:rect l="l" t="t" r="r" b="b"/>
              <a:pathLst>
                <a:path w="56" h="35">
                  <a:moveTo>
                    <a:pt x="52" y="0"/>
                  </a:moveTo>
                  <a:cubicBezTo>
                    <a:pt x="4" y="0"/>
                    <a:pt x="4" y="0"/>
                    <a:pt x="4" y="0"/>
                  </a:cubicBezTo>
                  <a:cubicBezTo>
                    <a:pt x="2" y="0"/>
                    <a:pt x="0" y="2"/>
                    <a:pt x="0" y="4"/>
                  </a:cubicBezTo>
                  <a:cubicBezTo>
                    <a:pt x="0" y="31"/>
                    <a:pt x="0" y="31"/>
                    <a:pt x="0" y="31"/>
                  </a:cubicBezTo>
                  <a:cubicBezTo>
                    <a:pt x="0" y="33"/>
                    <a:pt x="2" y="35"/>
                    <a:pt x="4" y="35"/>
                  </a:cubicBezTo>
                  <a:cubicBezTo>
                    <a:pt x="52" y="35"/>
                    <a:pt x="52" y="35"/>
                    <a:pt x="52" y="35"/>
                  </a:cubicBezTo>
                  <a:cubicBezTo>
                    <a:pt x="54" y="35"/>
                    <a:pt x="56" y="33"/>
                    <a:pt x="56" y="31"/>
                  </a:cubicBezTo>
                  <a:cubicBezTo>
                    <a:pt x="56" y="4"/>
                    <a:pt x="56" y="4"/>
                    <a:pt x="56" y="4"/>
                  </a:cubicBezTo>
                  <a:cubicBezTo>
                    <a:pt x="56" y="2"/>
                    <a:pt x="54" y="0"/>
                    <a:pt x="52" y="0"/>
                  </a:cubicBezTo>
                  <a:close/>
                  <a:moveTo>
                    <a:pt x="49" y="27"/>
                  </a:moveTo>
                  <a:cubicBezTo>
                    <a:pt x="49" y="29"/>
                    <a:pt x="48" y="30"/>
                    <a:pt x="46" y="30"/>
                  </a:cubicBezTo>
                  <a:cubicBezTo>
                    <a:pt x="9" y="30"/>
                    <a:pt x="9" y="30"/>
                    <a:pt x="9" y="30"/>
                  </a:cubicBezTo>
                  <a:cubicBezTo>
                    <a:pt x="7" y="30"/>
                    <a:pt x="6" y="29"/>
                    <a:pt x="6" y="27"/>
                  </a:cubicBezTo>
                  <a:cubicBezTo>
                    <a:pt x="6" y="8"/>
                    <a:pt x="6" y="8"/>
                    <a:pt x="6" y="8"/>
                  </a:cubicBezTo>
                  <a:cubicBezTo>
                    <a:pt x="6" y="6"/>
                    <a:pt x="7" y="5"/>
                    <a:pt x="9" y="5"/>
                  </a:cubicBezTo>
                  <a:cubicBezTo>
                    <a:pt x="46" y="5"/>
                    <a:pt x="46" y="5"/>
                    <a:pt x="46" y="5"/>
                  </a:cubicBezTo>
                  <a:cubicBezTo>
                    <a:pt x="48" y="5"/>
                    <a:pt x="49" y="6"/>
                    <a:pt x="49" y="8"/>
                  </a:cubicBezTo>
                  <a:lnTo>
                    <a:pt x="49" y="27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Freeform 17"/>
            <p:cNvSpPr/>
            <p:nvPr/>
          </p:nvSpPr>
          <p:spPr>
            <a:xfrm>
              <a:off x="7273763" y="1974818"/>
              <a:ext cx="748924" cy="211520"/>
            </a:xfrm>
            <a:custGeom>
              <a:rect l="l" t="t" r="r" b="b"/>
              <a:pathLst>
                <a:path w="73" h="19">
                  <a:moveTo>
                    <a:pt x="67" y="3"/>
                  </a:moveTo>
                  <a:cubicBezTo>
                    <a:pt x="66" y="1"/>
                    <a:pt x="65" y="0"/>
                    <a:pt x="63" y="0"/>
                  </a:cubicBezTo>
                  <a:cubicBezTo>
                    <a:pt x="10" y="0"/>
                    <a:pt x="10" y="0"/>
                    <a:pt x="10" y="0"/>
                  </a:cubicBezTo>
                  <a:cubicBezTo>
                    <a:pt x="8" y="0"/>
                    <a:pt x="7" y="2"/>
                    <a:pt x="7" y="3"/>
                  </a:cubicBezTo>
                  <a:cubicBezTo>
                    <a:pt x="1" y="13"/>
                    <a:pt x="1" y="13"/>
                    <a:pt x="1" y="13"/>
                  </a:cubicBezTo>
                  <a:cubicBezTo>
                    <a:pt x="73" y="13"/>
                    <a:pt x="73" y="13"/>
                    <a:pt x="73" y="13"/>
                  </a:cubicBezTo>
                  <a:lnTo>
                    <a:pt x="67" y="3"/>
                  </a:lnTo>
                  <a:close/>
                  <a:moveTo>
                    <a:pt x="25" y="12"/>
                  </a:moveTo>
                  <a:cubicBezTo>
                    <a:pt x="27" y="9"/>
                    <a:pt x="27" y="9"/>
                    <a:pt x="27" y="9"/>
                  </a:cubicBezTo>
                  <a:cubicBezTo>
                    <a:pt x="47" y="9"/>
                    <a:pt x="47" y="9"/>
                    <a:pt x="47" y="9"/>
                  </a:cubicBezTo>
                  <a:cubicBezTo>
                    <a:pt x="48" y="12"/>
                    <a:pt x="48" y="12"/>
                    <a:pt x="48" y="12"/>
                  </a:cubicBezTo>
                  <a:lnTo>
                    <a:pt x="25" y="12"/>
                  </a:lnTo>
                  <a:close/>
                  <a:moveTo>
                    <a:pt x="62" y="7"/>
                  </a:moveTo>
                  <a:cubicBezTo>
                    <a:pt x="12" y="7"/>
                    <a:pt x="12" y="7"/>
                    <a:pt x="12" y="7"/>
                  </a:cubicBezTo>
                  <a:cubicBezTo>
                    <a:pt x="9" y="7"/>
                    <a:pt x="9" y="6"/>
                    <a:pt x="9" y="6"/>
                  </a:cubicBezTo>
                  <a:cubicBezTo>
                    <a:pt x="10" y="3"/>
                    <a:pt x="10" y="3"/>
                    <a:pt x="10" y="3"/>
                  </a:cubicBezTo>
                  <a:cubicBezTo>
                    <a:pt x="11" y="3"/>
                    <a:pt x="11" y="2"/>
                    <a:pt x="13" y="2"/>
                  </a:cubicBezTo>
                  <a:cubicBezTo>
                    <a:pt x="61" y="2"/>
                    <a:pt x="61" y="2"/>
                    <a:pt x="61" y="2"/>
                  </a:cubicBezTo>
                  <a:cubicBezTo>
                    <a:pt x="62" y="2"/>
                    <a:pt x="63" y="3"/>
                    <a:pt x="63" y="3"/>
                  </a:cubicBezTo>
                  <a:cubicBezTo>
                    <a:pt x="65" y="6"/>
                    <a:pt x="65" y="6"/>
                    <a:pt x="65" y="6"/>
                  </a:cubicBezTo>
                  <a:cubicBezTo>
                    <a:pt x="65" y="6"/>
                    <a:pt x="65" y="7"/>
                    <a:pt x="62" y="7"/>
                  </a:cubicBezTo>
                  <a:close/>
                  <a:moveTo>
                    <a:pt x="0" y="15"/>
                  </a:moveTo>
                  <a:cubicBezTo>
                    <a:pt x="0" y="16"/>
                    <a:pt x="2" y="17"/>
                    <a:pt x="3" y="19"/>
                  </a:cubicBezTo>
                  <a:cubicBezTo>
                    <a:pt x="70" y="19"/>
                    <a:pt x="70" y="19"/>
                    <a:pt x="70" y="19"/>
                  </a:cubicBezTo>
                  <a:cubicBezTo>
                    <a:pt x="72" y="17"/>
                    <a:pt x="73" y="16"/>
                    <a:pt x="73" y="15"/>
                  </a:cubicBezTo>
                  <a:lnTo>
                    <a:pt x="0" y="15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924196" y="1127033"/>
              <a:ext cx="1463040" cy="146304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7364596" y="1565888"/>
              <a:ext cx="575749" cy="390208"/>
            </a:xfrm>
            <a:custGeom>
              <a:rect l="l" t="t" r="r" b="b"/>
              <a:pathLst>
                <a:path w="56" h="35">
                  <a:moveTo>
                    <a:pt x="52" y="0"/>
                  </a:moveTo>
                  <a:cubicBezTo>
                    <a:pt x="4" y="0"/>
                    <a:pt x="4" y="0"/>
                    <a:pt x="4" y="0"/>
                  </a:cubicBezTo>
                  <a:cubicBezTo>
                    <a:pt x="2" y="0"/>
                    <a:pt x="0" y="2"/>
                    <a:pt x="0" y="4"/>
                  </a:cubicBezTo>
                  <a:cubicBezTo>
                    <a:pt x="0" y="31"/>
                    <a:pt x="0" y="31"/>
                    <a:pt x="0" y="31"/>
                  </a:cubicBezTo>
                  <a:cubicBezTo>
                    <a:pt x="0" y="33"/>
                    <a:pt x="2" y="35"/>
                    <a:pt x="4" y="35"/>
                  </a:cubicBezTo>
                  <a:cubicBezTo>
                    <a:pt x="52" y="35"/>
                    <a:pt x="52" y="35"/>
                    <a:pt x="52" y="35"/>
                  </a:cubicBezTo>
                  <a:cubicBezTo>
                    <a:pt x="54" y="35"/>
                    <a:pt x="56" y="33"/>
                    <a:pt x="56" y="31"/>
                  </a:cubicBezTo>
                  <a:cubicBezTo>
                    <a:pt x="56" y="4"/>
                    <a:pt x="56" y="4"/>
                    <a:pt x="56" y="4"/>
                  </a:cubicBezTo>
                  <a:cubicBezTo>
                    <a:pt x="56" y="2"/>
                    <a:pt x="54" y="0"/>
                    <a:pt x="52" y="0"/>
                  </a:cubicBezTo>
                  <a:close/>
                  <a:moveTo>
                    <a:pt x="49" y="27"/>
                  </a:moveTo>
                  <a:cubicBezTo>
                    <a:pt x="49" y="29"/>
                    <a:pt x="48" y="30"/>
                    <a:pt x="46" y="30"/>
                  </a:cubicBezTo>
                  <a:cubicBezTo>
                    <a:pt x="9" y="30"/>
                    <a:pt x="9" y="30"/>
                    <a:pt x="9" y="30"/>
                  </a:cubicBezTo>
                  <a:cubicBezTo>
                    <a:pt x="7" y="30"/>
                    <a:pt x="6" y="29"/>
                    <a:pt x="6" y="27"/>
                  </a:cubicBezTo>
                  <a:cubicBezTo>
                    <a:pt x="6" y="8"/>
                    <a:pt x="6" y="8"/>
                    <a:pt x="6" y="8"/>
                  </a:cubicBezTo>
                  <a:cubicBezTo>
                    <a:pt x="6" y="6"/>
                    <a:pt x="7" y="5"/>
                    <a:pt x="9" y="5"/>
                  </a:cubicBezTo>
                  <a:cubicBezTo>
                    <a:pt x="46" y="5"/>
                    <a:pt x="46" y="5"/>
                    <a:pt x="46" y="5"/>
                  </a:cubicBezTo>
                  <a:cubicBezTo>
                    <a:pt x="48" y="5"/>
                    <a:pt x="49" y="6"/>
                    <a:pt x="49" y="8"/>
                  </a:cubicBezTo>
                  <a:lnTo>
                    <a:pt x="49" y="27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7273763" y="1974818"/>
              <a:ext cx="748924" cy="211520"/>
            </a:xfrm>
            <a:custGeom>
              <a:rect l="l" t="t" r="r" b="b"/>
              <a:pathLst>
                <a:path w="73" h="19">
                  <a:moveTo>
                    <a:pt x="67" y="3"/>
                  </a:moveTo>
                  <a:cubicBezTo>
                    <a:pt x="66" y="1"/>
                    <a:pt x="65" y="0"/>
                    <a:pt x="63" y="0"/>
                  </a:cubicBezTo>
                  <a:cubicBezTo>
                    <a:pt x="10" y="0"/>
                    <a:pt x="10" y="0"/>
                    <a:pt x="10" y="0"/>
                  </a:cubicBezTo>
                  <a:cubicBezTo>
                    <a:pt x="8" y="0"/>
                    <a:pt x="7" y="2"/>
                    <a:pt x="7" y="3"/>
                  </a:cubicBezTo>
                  <a:cubicBezTo>
                    <a:pt x="1" y="13"/>
                    <a:pt x="1" y="13"/>
                    <a:pt x="1" y="13"/>
                  </a:cubicBezTo>
                  <a:cubicBezTo>
                    <a:pt x="73" y="13"/>
                    <a:pt x="73" y="13"/>
                    <a:pt x="73" y="13"/>
                  </a:cubicBezTo>
                  <a:lnTo>
                    <a:pt x="67" y="3"/>
                  </a:lnTo>
                  <a:close/>
                  <a:moveTo>
                    <a:pt x="25" y="12"/>
                  </a:moveTo>
                  <a:cubicBezTo>
                    <a:pt x="27" y="9"/>
                    <a:pt x="27" y="9"/>
                    <a:pt x="27" y="9"/>
                  </a:cubicBezTo>
                  <a:cubicBezTo>
                    <a:pt x="47" y="9"/>
                    <a:pt x="47" y="9"/>
                    <a:pt x="47" y="9"/>
                  </a:cubicBezTo>
                  <a:cubicBezTo>
                    <a:pt x="48" y="12"/>
                    <a:pt x="48" y="12"/>
                    <a:pt x="48" y="12"/>
                  </a:cubicBezTo>
                  <a:lnTo>
                    <a:pt x="25" y="12"/>
                  </a:lnTo>
                  <a:close/>
                  <a:moveTo>
                    <a:pt x="62" y="7"/>
                  </a:moveTo>
                  <a:cubicBezTo>
                    <a:pt x="12" y="7"/>
                    <a:pt x="12" y="7"/>
                    <a:pt x="12" y="7"/>
                  </a:cubicBezTo>
                  <a:cubicBezTo>
                    <a:pt x="9" y="7"/>
                    <a:pt x="9" y="6"/>
                    <a:pt x="9" y="6"/>
                  </a:cubicBezTo>
                  <a:cubicBezTo>
                    <a:pt x="10" y="3"/>
                    <a:pt x="10" y="3"/>
                    <a:pt x="10" y="3"/>
                  </a:cubicBezTo>
                  <a:cubicBezTo>
                    <a:pt x="11" y="3"/>
                    <a:pt x="11" y="2"/>
                    <a:pt x="13" y="2"/>
                  </a:cubicBezTo>
                  <a:cubicBezTo>
                    <a:pt x="61" y="2"/>
                    <a:pt x="61" y="2"/>
                    <a:pt x="61" y="2"/>
                  </a:cubicBezTo>
                  <a:cubicBezTo>
                    <a:pt x="62" y="2"/>
                    <a:pt x="63" y="3"/>
                    <a:pt x="63" y="3"/>
                  </a:cubicBezTo>
                  <a:cubicBezTo>
                    <a:pt x="65" y="6"/>
                    <a:pt x="65" y="6"/>
                    <a:pt x="65" y="6"/>
                  </a:cubicBezTo>
                  <a:cubicBezTo>
                    <a:pt x="65" y="6"/>
                    <a:pt x="65" y="7"/>
                    <a:pt x="62" y="7"/>
                  </a:cubicBezTo>
                  <a:close/>
                  <a:moveTo>
                    <a:pt x="0" y="15"/>
                  </a:moveTo>
                  <a:cubicBezTo>
                    <a:pt x="0" y="16"/>
                    <a:pt x="2" y="17"/>
                    <a:pt x="3" y="19"/>
                  </a:cubicBezTo>
                  <a:cubicBezTo>
                    <a:pt x="70" y="19"/>
                    <a:pt x="70" y="19"/>
                    <a:pt x="70" y="19"/>
                  </a:cubicBezTo>
                  <a:cubicBezTo>
                    <a:pt x="72" y="17"/>
                    <a:pt x="73" y="16"/>
                    <a:pt x="73" y="15"/>
                  </a:cubicBezTo>
                  <a:lnTo>
                    <a:pt x="0" y="15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6924196" y="4151964"/>
            <a:ext cx="1463040" cy="1463040"/>
            <a:chOff x="6924196" y="4151964"/>
            <a:chExt cx="1463040" cy="1463040"/>
          </a:xfrm>
        </p:grpSpPr>
        <p:sp>
          <p:nvSpPr>
            <p:cNvPr id="22" name="AutoShape 22"/>
            <p:cNvSpPr/>
            <p:nvPr/>
          </p:nvSpPr>
          <p:spPr>
            <a:xfrm>
              <a:off x="7285470" y="4642335"/>
              <a:ext cx="725508" cy="572110"/>
            </a:xfrm>
            <a:prstGeom prst="wedgeEllipseCallou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924196" y="4151964"/>
              <a:ext cx="1463040" cy="146304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285470" y="4642335"/>
              <a:ext cx="725508" cy="572110"/>
            </a:xfrm>
            <a:prstGeom prst="wedgeEllipseCallou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5" name="AutoShape 25"/>
          <p:cNvSpPr/>
          <p:nvPr/>
        </p:nvSpPr>
        <p:spPr>
          <a:xfrm>
            <a:off x="455981" y="2535936"/>
            <a:ext cx="2746302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城市交通秩序的保障</a:t>
            </a:r>
            <a:endParaRPr lang="en-US" sz="1100"/>
          </a:p>
        </p:txBody>
      </p:sp>
      <p:sp>
        <p:nvSpPr>
          <p:cNvPr id="26" name="AutoShape 26"/>
          <p:cNvSpPr/>
          <p:nvPr/>
        </p:nvSpPr>
        <p:spPr>
          <a:xfrm>
            <a:off x="8503125" y="1054893"/>
            <a:ext cx="2746302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城市形象的展示</a:t>
            </a:r>
            <a:endParaRPr lang="en-US" sz="1100"/>
          </a:p>
        </p:txBody>
      </p:sp>
      <p:sp>
        <p:nvSpPr>
          <p:cNvPr id="27" name="AutoShape 27"/>
          <p:cNvSpPr/>
          <p:nvPr/>
        </p:nvSpPr>
        <p:spPr>
          <a:xfrm>
            <a:off x="8503125" y="4009655"/>
            <a:ext cx="2746302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促进城市可持续发展</a:t>
            </a:r>
            <a:endParaRPr lang="en-US" sz="1100"/>
          </a:p>
        </p:txBody>
      </p:sp>
      <p:grpSp>
        <p:nvGrpSpPr>
          <p:cNvPr id="28" name="Group 2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9" name="AutoShape 2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TextBox 4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文明出行与城市建设的关系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439506" y="5227774"/>
            <a:ext cx="7312987" cy="729897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  <a:defRPr/>
            </a:pPr>
            <a:r>
              <a:rPr lang="en-US" sz="30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文明出行的核心要素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954829" y="2485096"/>
            <a:ext cx="2082658" cy="1318935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66829" y="2313537"/>
            <a:ext cx="4066829" cy="3122624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t="15413" b="15413"/>
          <a:stretch>
            <a:fillRect/>
          </a:stretch>
        </p:blipFill>
        <p:spPr>
          <a:xfrm>
            <a:off x="1132390" y="2491315"/>
            <a:ext cx="3735703" cy="2097441"/>
          </a:xfrm>
          <a:prstGeom prst="rect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5893187" y="1760560"/>
            <a:ext cx="369902" cy="36990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5893187" y="3108818"/>
            <a:ext cx="369902" cy="369902"/>
          </a:xfrm>
          <a:prstGeom prst="ellipse">
            <a:avLst/>
          </a:prstGeom>
          <a:solidFill>
            <a:schemeClr val="accent1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5893187" y="4383763"/>
            <a:ext cx="369902" cy="36990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6443776" y="2069502"/>
            <a:ext cx="3618828" cy="795475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按照交通信号灯的指示行走或驾驶，不闯红灯，不逆行。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6443776" y="3332225"/>
            <a:ext cx="3618828" cy="771122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与前车保持安全距离，避免追尾事故。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6443776" y="4665990"/>
            <a:ext cx="3618828" cy="783299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在行车过程中，礼让行人、非机动车和其他车辆，不乱穿插、乱变道。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6443776" y="1661692"/>
            <a:ext cx="3514429" cy="447189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遵守交通信号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6443776" y="3011282"/>
            <a:ext cx="3514429" cy="447189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保持安全距离</a:t>
            </a:r>
            <a:endParaRPr lang="en-US" sz="1100"/>
          </a:p>
        </p:txBody>
      </p:sp>
      <p:sp>
        <p:nvSpPr>
          <p:cNvPr id="12" name="AutoShape 12"/>
          <p:cNvSpPr/>
          <p:nvPr/>
        </p:nvSpPr>
        <p:spPr>
          <a:xfrm>
            <a:off x="6443776" y="4310611"/>
            <a:ext cx="3514429" cy="447189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礼让行车</a:t>
            </a:r>
            <a:endParaRPr lang="en-US" sz="1100"/>
          </a:p>
        </p:txBody>
      </p:sp>
      <p:grpSp>
        <p:nvGrpSpPr>
          <p:cNvPr id="13" name="Group 1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4" name="AutoShape 1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TextBox 3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遵守交通规则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329975" y="1234972"/>
            <a:ext cx="4812942" cy="4812942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6563746" y="1760560"/>
            <a:ext cx="369902" cy="36990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563746" y="3108818"/>
            <a:ext cx="369902" cy="369902"/>
          </a:xfrm>
          <a:prstGeom prst="ellipse">
            <a:avLst/>
          </a:prstGeom>
          <a:solidFill>
            <a:schemeClr val="accent1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563746" y="4383763"/>
            <a:ext cx="369902" cy="36990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7114336" y="2069502"/>
            <a:ext cx="3618828" cy="795475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将垃圾投放到指定的垃圾箱或垃圾站，保持公共环境的整洁。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7114336" y="3332225"/>
            <a:ext cx="3618828" cy="771122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注意个人卫生，不随地吐痰，避免传播疾病。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7114336" y="4665990"/>
            <a:ext cx="3618828" cy="783299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在公共场所保持安静，不大声喧哗，不打扰他人。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7114336" y="1661692"/>
            <a:ext cx="3514429" cy="447189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不乱扔垃圾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7114336" y="3011282"/>
            <a:ext cx="3514429" cy="447189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不随地吐痰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7114336" y="4310611"/>
            <a:ext cx="3514429" cy="447189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不大声喧哗</a:t>
            </a:r>
            <a:endParaRPr lang="en-US" sz="1100"/>
          </a:p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尊重他人与公共环境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乘坐公共交通工具，如公交、地铁等，减少私家车出行。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优先选择公共交通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1000" r="11000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鼓励步行和骑行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2500" r="12500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推广共享出行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1250" r="11250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在短途出行时选择步行或骑行，既健康又环保。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使用共享单车、共享汽车等共享出行方式，提高资源利用效率。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倡导绿色出行方式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4750" r="14750"/>
          <a:stretch>
            <a:fillRect/>
          </a:stretch>
        </p:blipFill>
        <p:spPr>
          <a:xfrm>
            <a:off x="7092556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39110" y="14883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39477" y="137065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20584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39477" y="308812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39110" y="4984278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39477" y="4866556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715158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使用文明用语，尊重他人，避免冲突和误解。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1250513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文明用语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3368732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主动为老弱病残孕等需要帮助的人让座或提供帮助。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48535" y="2928472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礼让老弱病残孕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248535" y="5134585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在出行过程中尊重不同地域和民族的文化习俗，展现包容和尊重的态度。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48535" y="4694325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尊重不同文化习俗</a:t>
            </a:r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提高个人素质与修养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439506" y="5227774"/>
            <a:ext cx="7312987" cy="729897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  <a:defRPr/>
            </a:pPr>
            <a:r>
              <a:rPr lang="en-US" sz="30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守护家园的责任与义务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954829" y="2485096"/>
            <a:ext cx="2082658" cy="1318935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减少碳排放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尽量选择步行、骑行、乘坐公共交通等低碳出行方式，减少汽车尾气排放对空气质量的影响。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节约水资源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合理使用水资源，避免浪费，采取节水措施如修复漏水设施、使用节水型洁具等。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垃圾分类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积极参与垃圾分类，将可回收物、有害垃圾、湿垃圾和干垃圾分别投放至指定容器，减少垃圾处理压力。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rcRect l="14792" r="14792"/>
          <a:stretch>
            <a:fillRect/>
          </a:stretch>
        </p:blipFill>
        <p:spPr>
          <a:xfrm>
            <a:off x="869006" y="1293634"/>
            <a:ext cx="4563024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保护环境，减少污染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31631" y="1742733"/>
            <a:ext cx="3798277" cy="3798277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3059989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662092" y="1742733"/>
            <a:ext cx="3798277" cy="3798277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196862" y="1742733"/>
            <a:ext cx="3798277" cy="3798277"/>
          </a:xfrm>
          <a:prstGeom prst="ellipse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170411" y="2510291"/>
            <a:ext cx="2803668" cy="10629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节能降耗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170411" y="3541108"/>
            <a:ext cx="2928915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在家庭和办公场所中，选择节能电器，合理使用电力，减少不必要的能源消耗。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707422" y="2510291"/>
            <a:ext cx="2800350" cy="1076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精打细算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707422" y="3541108"/>
            <a:ext cx="2924175" cy="12477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合理规划购物和消费，避免浪费和过度消费，购买环保、耐用的产品。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226846" y="2510291"/>
            <a:ext cx="2803668" cy="10629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共享资源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226846" y="3541108"/>
            <a:ext cx="2928915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积极参与共享经济，如共享汽车、共享单车等，提高资源利用效率。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3126664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507874" y="6318935"/>
            <a:ext cx="701468" cy="12299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54963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7715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6" name="Connector 16"/>
          <p:cNvCxnSpPr/>
          <p:nvPr/>
        </p:nvCxnSpPr>
        <p:spPr>
          <a:xfrm>
            <a:off x="1209343" y="6393165"/>
            <a:ext cx="10991852" cy="0"/>
          </a:xfrm>
          <a:prstGeom prst="line">
            <a:avLst/>
          </a:prstGeom>
          <a:ln w="14288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grpSp>
        <p:nvGrpSpPr>
          <p:cNvPr id="17" name="Group 1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8" name="AutoShape 1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TextBox 3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节约资源，合理利用</a:t>
              </a:r>
            </a:p>
          </p:txBody>
        </p:sp>
      </p:grpSp>
      <p:sp>
        <p:nvSpPr>
          <p:cNvPr id="39" name="AutoShape 39"/>
          <p:cNvSpPr/>
          <p:nvPr/>
        </p:nvSpPr>
        <p:spPr>
          <a:xfrm>
            <a:off x="6801159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6867834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10237651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10304326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TextBox 43"/>
          <p:cNvSpPr txBox="1"/>
          <p:nvPr/>
        </p:nvSpPr>
        <p:spPr>
          <a:xfrm>
            <a:off x="10207807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6761790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3030145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加入社区志愿服务组织，参与社区环境整治、文化活动等公益事业。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16875" r="16875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社区志愿服务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与邻居建立良好关系，互相帮助，共同营造和谐、安全的居住环境。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邻里互助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19125" r="19125"/>
          <a:stretch>
            <a:fillRect/>
          </a:stretch>
        </p:blipFill>
        <p:spPr>
          <a:xfrm>
            <a:off x="5820153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25000" r="25000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积极参加社区会议和居民代表会议，对社区建设和发展提出建议和意见。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参与决策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关注社区建设，积极参与</a:t>
              </a:r>
            </a:p>
          </p:txBody>
        </p:sp>
      </p:grp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07497" y="2686653"/>
            <a:ext cx="2748437" cy="2355803"/>
          </a:xfrm>
          <a:prstGeom prst="hexagon">
            <a:avLst>
              <a:gd name="adj" fmla="val 25000"/>
              <a:gd name="vf" fmla="val 11547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014310" y="1448346"/>
            <a:ext cx="3186374" cy="4832416"/>
          </a:xfrm>
          <a:prstGeom prst="homePlate">
            <a:avLst>
              <a:gd name="adj" fmla="val 5000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085580" y="1448346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085580" y="3849453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8537025" y="2686653"/>
            <a:ext cx="1797055" cy="2355803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727185" y="2291057"/>
            <a:ext cx="574252" cy="574252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6682521" y="4710666"/>
            <a:ext cx="663580" cy="663580"/>
          </a:xfrm>
          <a:custGeom>
            <a:rect l="l" t="t" r="r" b="b"/>
            <a:pathLst>
              <a:path w="304800" h="304800">
                <a:moveTo>
                  <a:pt x="274320" y="243840"/>
                </a:moveTo>
                <a:lnTo>
                  <a:pt x="304800" y="243840"/>
                </a:lnTo>
                <a:lnTo>
                  <a:pt x="304800" y="259080"/>
                </a:lnTo>
                <a:cubicBezTo>
                  <a:pt x="304800" y="267500"/>
                  <a:pt x="297980" y="274320"/>
                  <a:pt x="289560" y="274320"/>
                </a:cubicBezTo>
                <a:lnTo>
                  <a:pt x="289560" y="274320"/>
                </a:lnTo>
                <a:lnTo>
                  <a:pt x="15240" y="274320"/>
                </a:lnTo>
                <a:cubicBezTo>
                  <a:pt x="6820" y="274320"/>
                  <a:pt x="0" y="267500"/>
                  <a:pt x="0" y="259080"/>
                </a:cubicBezTo>
                <a:lnTo>
                  <a:pt x="0" y="259080"/>
                </a:lnTo>
                <a:lnTo>
                  <a:pt x="0" y="243840"/>
                </a:lnTo>
                <a:lnTo>
                  <a:pt x="30480" y="243840"/>
                </a:lnTo>
                <a:lnTo>
                  <a:pt x="30480" y="60960"/>
                </a:lnTo>
                <a:cubicBezTo>
                  <a:pt x="30480" y="44196"/>
                  <a:pt x="44196" y="30480"/>
                  <a:pt x="60960" y="30480"/>
                </a:cubicBezTo>
                <a:lnTo>
                  <a:pt x="243840" y="30480"/>
                </a:lnTo>
                <a:cubicBezTo>
                  <a:pt x="260671" y="30480"/>
                  <a:pt x="274320" y="44129"/>
                  <a:pt x="274320" y="60960"/>
                </a:cubicBezTo>
                <a:lnTo>
                  <a:pt x="274320" y="60960"/>
                </a:lnTo>
                <a:lnTo>
                  <a:pt x="274320" y="243840"/>
                </a:lnTo>
                <a:close/>
                <a:moveTo>
                  <a:pt x="60960" y="60960"/>
                </a:moveTo>
                <a:lnTo>
                  <a:pt x="60960" y="198120"/>
                </a:lnTo>
                <a:lnTo>
                  <a:pt x="243840" y="198120"/>
                </a:lnTo>
                <a:lnTo>
                  <a:pt x="243840" y="60960"/>
                </a:lnTo>
                <a:lnTo>
                  <a:pt x="60960" y="60960"/>
                </a:lnTo>
                <a:close/>
                <a:moveTo>
                  <a:pt x="121920" y="228600"/>
                </a:moveTo>
                <a:lnTo>
                  <a:pt x="121920" y="243840"/>
                </a:lnTo>
                <a:lnTo>
                  <a:pt x="182880" y="243840"/>
                </a:lnTo>
                <a:lnTo>
                  <a:pt x="182880" y="228600"/>
                </a:lnTo>
                <a:lnTo>
                  <a:pt x="121920" y="2286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9135666" y="3564667"/>
            <a:ext cx="599774" cy="599774"/>
          </a:xfrm>
          <a:custGeom>
            <a:rect l="l" t="t" r="r" b="b"/>
            <a:pathLst>
              <a:path w="304800" h="304800">
                <a:moveTo>
                  <a:pt x="121920" y="28651"/>
                </a:moveTo>
                <a:lnTo>
                  <a:pt x="121920" y="0"/>
                </a:lnTo>
                <a:lnTo>
                  <a:pt x="152400" y="0"/>
                </a:lnTo>
                <a:lnTo>
                  <a:pt x="152400" y="243840"/>
                </a:lnTo>
                <a:lnTo>
                  <a:pt x="304800" y="243840"/>
                </a:lnTo>
                <a:lnTo>
                  <a:pt x="243840" y="304800"/>
                </a:lnTo>
                <a:lnTo>
                  <a:pt x="30480" y="304800"/>
                </a:lnTo>
                <a:lnTo>
                  <a:pt x="0" y="243840"/>
                </a:lnTo>
                <a:lnTo>
                  <a:pt x="121920" y="243840"/>
                </a:lnTo>
                <a:lnTo>
                  <a:pt x="121920" y="213360"/>
                </a:lnTo>
                <a:lnTo>
                  <a:pt x="0" y="213360"/>
                </a:lnTo>
                <a:lnTo>
                  <a:pt x="0" y="209398"/>
                </a:lnTo>
                <a:cubicBezTo>
                  <a:pt x="56940" y="163544"/>
                  <a:pt x="99498" y="101956"/>
                  <a:pt x="121234" y="31242"/>
                </a:cubicBezTo>
                <a:lnTo>
                  <a:pt x="121920" y="28651"/>
                </a:lnTo>
                <a:close/>
                <a:moveTo>
                  <a:pt x="304343" y="213360"/>
                </a:moveTo>
                <a:lnTo>
                  <a:pt x="152400" y="213360"/>
                </a:lnTo>
                <a:lnTo>
                  <a:pt x="152400" y="207874"/>
                </a:lnTo>
                <a:cubicBezTo>
                  <a:pt x="171650" y="179451"/>
                  <a:pt x="183137" y="144409"/>
                  <a:pt x="183137" y="106680"/>
                </a:cubicBezTo>
                <a:cubicBezTo>
                  <a:pt x="183137" y="68951"/>
                  <a:pt x="171660" y="33909"/>
                  <a:pt x="151990" y="4848"/>
                </a:cubicBezTo>
                <a:lnTo>
                  <a:pt x="152400" y="5486"/>
                </a:lnTo>
                <a:lnTo>
                  <a:pt x="152400" y="2438"/>
                </a:lnTo>
                <a:cubicBezTo>
                  <a:pt x="237877" y="37719"/>
                  <a:pt x="298180" y="117796"/>
                  <a:pt x="304305" y="212646"/>
                </a:cubicBezTo>
                <a:lnTo>
                  <a:pt x="304343" y="2133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04945" y="1702239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1071515" y="154168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传承优秀文化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71515" y="2035834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学习和传承中华优秀传统文化，如尊老爱幼、勤劳善良、诚实守信等。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1071515" y="308535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弘扬民族精神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1071515" y="357950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积极宣传和践行社会主义核心价值观，弘扬以爱国主义为核心的民族精神。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071515" y="4649506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推动文化交流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1071515" y="514365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积极参与国内外文化交流活动，展示和传播本国本民族优秀文化成果。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904945" y="3245910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4808202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传承文化，弘扬精神</a:t>
              </a:r>
            </a:p>
          </p:txBody>
        </p:sp>
      </p:grp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https://d.book118.com/447050006065006035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6F0"/>
      </a:lt1>
      <a:dk2>
        <a:srgbClr val="380E00"/>
      </a:dk2>
      <a:lt2>
        <a:srgbClr val="FFFFFF"/>
      </a:lt2>
      <a:accent1>
        <a:srgbClr val="EB554D"/>
      </a:accent1>
      <a:accent2>
        <a:srgbClr val="F35735"/>
      </a:accent2>
      <a:accent3>
        <a:srgbClr val="CB3600"/>
      </a:accent3>
      <a:accent4>
        <a:srgbClr val="F25E96"/>
      </a:accent4>
      <a:accent5>
        <a:srgbClr val="FF7185"/>
      </a:accent5>
      <a:accent6>
        <a:srgbClr val="F6C462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99</Paragraphs>
  <Slides>17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17</vt:i4>
      </vt:variant>
    </vt:vector>
  </HeadingPairs>
  <TitlesOfParts>
    <vt:vector baseType="lpstr" size="21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2024-09-09T22:23:04.563</cp:lastPrinted>
  <dcterms:created xsi:type="dcterms:W3CDTF">2024-09-09T14:23:04Z</dcterms:created>
  <dcterms:modified xsi:type="dcterms:W3CDTF">2024-09-09T14:23:06Z</dcterms:modified>
</cp:coreProperties>
</file>