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6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2AE1F-BBEE-44A9-B11A-B31F2EC6D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1B94B-3AE8-4352-9A88-6C66C2C4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60FCA-928F-4AE6-A023-97A23D274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36705-D2FF-4A1B-9485-B4EDF326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259E8-6A26-4BB6-87A0-A24ECED77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A2DD2-90F5-4E55-922B-5A12C4F4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8276FF-DC1F-4D65-91DD-98930A5D6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D921C-6B85-49CF-9476-A5B5D337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AD4FB-5A27-4ED8-A2FA-82647F8D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A9DFA-9968-4710-B622-115D0651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CC9D-07DF-40CF-AA6A-E74F4FE6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7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5.png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2024/1/11</a:t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" name="图片 1073743875" descr="学科网 zxxk.com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4.xml" /><Relationship Id="rId21" Type="http://schemas.openxmlformats.org/officeDocument/2006/relationships/tags" Target="../tags/tag95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6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0013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破阵子（燕子来时新社）</a:t>
            </a:r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82955" y="793115"/>
            <a:ext cx="658495" cy="4994275"/>
          </a:xfrm>
        </p:spPr>
        <p:txBody>
          <a:bodyPr/>
          <a:lstStyle/>
          <a:p>
            <a:r>
              <a:rPr lang="zh-CN" altLang="en-US"/>
              <a:t>晏殊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1678473"/>
            <a:ext cx="623570" cy="593090"/>
          </a:xfrm>
          <a:prstGeom prst="rect">
            <a:avLst/>
          </a:prstGeom>
        </p:spPr>
      </p:pic>
      <p:sp>
        <p:nvSpPr>
          <p:cNvPr id="19" name="序号"/>
          <p:cNvSpPr txBox="1"/>
          <p:nvPr>
            <p:custDataLst>
              <p:tags r:id="rId7"/>
            </p:custDataLst>
          </p:nvPr>
        </p:nvSpPr>
        <p:spPr>
          <a:xfrm>
            <a:off x="1443263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1" name="标题"/>
          <p:cNvSpPr txBox="1"/>
          <p:nvPr>
            <p:custDataLst>
              <p:tags r:id="rId8"/>
            </p:custDataLst>
          </p:nvPr>
        </p:nvSpPr>
        <p:spPr>
          <a:xfrm>
            <a:off x="1490980" y="2387600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词牌释义</a:t>
            </a: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1678473"/>
            <a:ext cx="623570" cy="593090"/>
          </a:xfrm>
          <a:prstGeom prst="rect">
            <a:avLst/>
          </a:prstGeom>
        </p:spPr>
      </p:pic>
      <p:sp>
        <p:nvSpPr>
          <p:cNvPr id="5" name="序号"/>
          <p:cNvSpPr txBox="1"/>
          <p:nvPr>
            <p:custDataLst>
              <p:tags r:id="rId10"/>
            </p:custDataLst>
          </p:nvPr>
        </p:nvSpPr>
        <p:spPr>
          <a:xfrm>
            <a:off x="4977784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7" name="标题"/>
          <p:cNvSpPr txBox="1"/>
          <p:nvPr>
            <p:custDataLst>
              <p:tags r:id="rId11"/>
            </p:custDataLst>
          </p:nvPr>
        </p:nvSpPr>
        <p:spPr>
          <a:xfrm>
            <a:off x="5025390" y="2387600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创作背景</a:t>
            </a: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1678473"/>
            <a:ext cx="623570" cy="593090"/>
          </a:xfrm>
          <a:prstGeom prst="rect">
            <a:avLst/>
          </a:prstGeom>
        </p:spPr>
      </p:pic>
      <p:sp>
        <p:nvSpPr>
          <p:cNvPr id="14" name="序号"/>
          <p:cNvSpPr txBox="1"/>
          <p:nvPr>
            <p:custDataLst>
              <p:tags r:id="rId13"/>
            </p:custDataLst>
          </p:nvPr>
        </p:nvSpPr>
        <p:spPr>
          <a:xfrm>
            <a:off x="8512305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8" name="标题"/>
          <p:cNvSpPr txBox="1"/>
          <p:nvPr>
            <p:custDataLst>
              <p:tags r:id="rId14"/>
            </p:custDataLst>
          </p:nvPr>
        </p:nvSpPr>
        <p:spPr>
          <a:xfrm>
            <a:off x="8559800" y="2387600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词作赏析</a:t>
            </a:r>
          </a:p>
        </p:txBody>
      </p:sp>
      <p:pic>
        <p:nvPicPr>
          <p:cNvPr id="43" name="图片 4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92602" y="4176142"/>
            <a:ext cx="623570" cy="593090"/>
          </a:xfrm>
          <a:prstGeom prst="rect">
            <a:avLst/>
          </a:prstGeom>
        </p:spPr>
      </p:pic>
      <p:sp>
        <p:nvSpPr>
          <p:cNvPr id="44" name="序号"/>
          <p:cNvSpPr txBox="1"/>
          <p:nvPr>
            <p:custDataLst>
              <p:tags r:id="rId16"/>
            </p:custDataLst>
          </p:nvPr>
        </p:nvSpPr>
        <p:spPr>
          <a:xfrm>
            <a:off x="3210523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46" name="标题"/>
          <p:cNvSpPr txBox="1"/>
          <p:nvPr>
            <p:custDataLst>
              <p:tags r:id="rId17"/>
            </p:custDataLst>
          </p:nvPr>
        </p:nvSpPr>
        <p:spPr>
          <a:xfrm>
            <a:off x="3258185" y="4885055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影响与评价</a:t>
            </a:r>
          </a:p>
        </p:txBody>
      </p:sp>
      <p:pic>
        <p:nvPicPr>
          <p:cNvPr id="48" name="图片 47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827123" y="4176142"/>
            <a:ext cx="623570" cy="593090"/>
          </a:xfrm>
          <a:prstGeom prst="rect">
            <a:avLst/>
          </a:prstGeom>
        </p:spPr>
      </p:pic>
      <p:sp>
        <p:nvSpPr>
          <p:cNvPr id="49" name="序号"/>
          <p:cNvSpPr txBox="1"/>
          <p:nvPr>
            <p:custDataLst>
              <p:tags r:id="rId19"/>
            </p:custDataLst>
          </p:nvPr>
        </p:nvSpPr>
        <p:spPr>
          <a:xfrm>
            <a:off x="6745044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1" name="标题"/>
          <p:cNvSpPr txBox="1"/>
          <p:nvPr>
            <p:custDataLst>
              <p:tags r:id="rId20"/>
            </p:custDataLst>
          </p:nvPr>
        </p:nvSpPr>
        <p:spPr>
          <a:xfrm>
            <a:off x="6792595" y="4885055"/>
            <a:ext cx="2835910" cy="14217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结语</a:t>
            </a: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词牌释义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破阵子的含义</a:t>
            </a:r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词牌名：破阵子，又称“破阵乐”，是宋代词牌名之一。</a:t>
            </a: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词牌来源：破阵子来源于唐代的军乐，用于鼓舞士气，后来演变为词牌。</a:t>
            </a: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词牌特点：破阵子以七言八句为主，节奏明快，适合表达豪迈、激昂的情感。</a:t>
            </a: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代表作品：苏轼的《破阵子·为陈同甫赋壮词以寄之》、辛弃疾的《破阵子·为陈同甫赋壮词以寄之》等都是破阵子的代表作品。</a:t>
            </a: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燕子来时新社的意象</a:t>
            </a:r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燕子：象征春天、生机和希望</a:t>
            </a: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时：表示时间，强调季节的更替</a:t>
            </a: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新社：指新成立的社会组织或团体，象征新生和活力</a:t>
            </a: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意象：通过具体的事物来表达抽象的情感和思想，使诗歌更具有艺术魅力和感染力。</a:t>
            </a: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创作背景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时代背景</a:t>
            </a:r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创作时间：南宋时期</a:t>
            </a:r>
          </a:p>
        </p:txBody>
      </p:sp>
      <p:sp>
        <p:nvSpPr>
          <p:cNvPr id="14" name="文本框 18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作者：辛弃疾</a:t>
            </a: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创作目的：抒发对国家命运的担忧和对和平的向往</a:t>
            </a:r>
          </a:p>
        </p:txBody>
      </p:sp>
      <p:sp>
        <p:nvSpPr>
          <p:cNvPr id="30" name="文本框 18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创作背景：战乱频繁，社会动荡</a:t>
            </a: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个人经历</a:t>
            </a:r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苏轼在仕途上经历了多次起落，但始终保持乐观豁达的心态</a:t>
            </a: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苏轼出生于书香门第，自幼受到良好的教育</a:t>
            </a: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苏轼在青年时期就表现出卓越的文学才华，受到当时文坛的推崇</a:t>
            </a: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苏轼在创作《破阵子（燕子来时新社）》时，正处于人生低谷，但并未因此消沉，反而以积极的心态面对生活。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创作目的</a:t>
            </a:r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表达对春天的热爱和赞美</a:t>
            </a: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抒发对家乡的思念和怀念</a:t>
            </a: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反映社会现实，表达对和平的向往</a:t>
            </a: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展现诗人的才华和艺术魅力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词作赏析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https://d.book118.com/447100133034006030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1_2"/>
  <p:tag name="KSO_WM_UNIT_INDEX" val="1_1_2"/>
  <p:tag name="KSO_WM_UNIT_LAYERLEVEL" val="1_1_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1_1"/>
  <p:tag name="KSO_WM_UNIT_INDEX" val="1_1_1"/>
  <p:tag name="KSO_WM_UNIT_LAYERLEVEL" val="1_1_1"/>
  <p:tag name="KSO_WM_UNIT_PRESET_TEXT" val="壹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2_2"/>
  <p:tag name="KSO_WM_UNIT_INDEX" val="1_2_2"/>
  <p:tag name="KSO_WM_UNIT_LAYERLEVEL" val="1_1_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2_1"/>
  <p:tag name="KSO_WM_UNIT_INDEX" val="1_2_1"/>
  <p:tag name="KSO_WM_UNIT_LAYERLEVEL" val="1_1_1"/>
  <p:tag name="KSO_WM_UNIT_PRESET_TEXT" val="贰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3_2"/>
  <p:tag name="KSO_WM_UNIT_INDEX" val="1_3_2"/>
  <p:tag name="KSO_WM_UNIT_LAYERLEVEL" val="1_1_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3_1"/>
  <p:tag name="KSO_WM_UNIT_INDEX" val="1_3_1"/>
  <p:tag name="KSO_WM_UNIT_LAYERLEVEL" val="1_1_1"/>
  <p:tag name="KSO_WM_UNIT_PRESET_TEXT" val="叁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4_2"/>
  <p:tag name="KSO_WM_UNIT_INDEX" val="1_4_2"/>
  <p:tag name="KSO_WM_UNIT_LAYERLEVEL" val="1_1_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4_1"/>
  <p:tag name="KSO_WM_UNIT_INDEX" val="1_4_1"/>
  <p:tag name="KSO_WM_UNIT_LAYERLEVEL" val="1_1_1"/>
  <p:tag name="KSO_WM_UNIT_PRESET_TEXT" val="肆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5_2"/>
  <p:tag name="KSO_WM_UNIT_INDEX" val="1_5_2"/>
  <p:tag name="KSO_WM_UNIT_LAYERLEVEL" val="1_1_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i*1_5_1"/>
  <p:tag name="KSO_WM_UNIT_INDEX" val="1_5_1"/>
  <p:tag name="KSO_WM_UNIT_LAYERLEVEL" val="1_1_1"/>
  <p:tag name="KSO_WM_UNIT_PRESET_TEXT" val="伍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0.xml><?xml version="1.0" encoding="utf-8"?>
<p:tagLst xmlns:p="http://schemas.openxmlformats.org/presentationml/2006/main">
  <p:tag name="KSO_WM_TEMPLATE_CATEGORY" val="custom"/>
  <p:tag name="KSO_WM_TEMPLATE_INDEX" val="2023030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TEMPLATE_CATEGORY" val="custom"/>
  <p:tag name="KSO_WM_TEMPLATE_INDEX" val="2023030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宋体</vt:lpstr>
      <vt:lpstr>Office Theme</vt:lpstr>
      <vt:lpstr>破阵子（燕子来时新社）</vt:lpstr>
      <vt:lpstr>目录</vt:lpstr>
      <vt:lpstr>词牌释义</vt:lpstr>
      <vt:lpstr>破阵子的含义</vt:lpstr>
      <vt:lpstr>燕子来时新社的意象</vt:lpstr>
      <vt:lpstr>创作背景</vt:lpstr>
      <vt:lpstr>时代背景</vt:lpstr>
      <vt:lpstr>个人经历</vt:lpstr>
      <vt:lpstr>创作目的</vt:lpstr>
      <vt:lpstr>词作赏析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2024-09-01T18:03:57.960</cp:lastPrinted>
  <dcterms:created xsi:type="dcterms:W3CDTF">2024-09-01T10:03:57Z</dcterms:created>
  <dcterms:modified xsi:type="dcterms:W3CDTF">2024-09-01T10:04:03Z</dcterms:modified>
</cp:coreProperties>
</file>