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B638F6-C5B4-4533-A689-4A75CA8DF59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69E30C-451D-4D21-9D06-0DC05C2C2738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69E30C-451D-4D21-9D06-0DC05C2C2738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90F31-95CD-4100-92E4-0E2187C4C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97080-6BF9-42B1-81F0-D83C3CE99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A595F-0820-4266-BFE4-19965BA4E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58B2C-AD9C-4BC8-AB91-CBFDABE79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44230C-2F60-4F00-AF80-812C53F7B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97551A-8A23-4F19-AD2D-662E5E3D8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80D067-DF28-4304-A841-AD349574E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303F9-8A00-4B35-937A-F8245C8F4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5D9AD8-90BA-4886-B0A2-BA6027AE2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55020-7BAC-4292-839A-2BDC743AA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EBD24-5C63-42D2-9E33-7CDA9277E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Tm="0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Tm="0"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Tm="0"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Tm="0"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Tm="0"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Tm="0"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Tm="0"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Tm="0"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Tm="0"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Tm="0"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Tm="0"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7FEC753A-264E-47ED-9DFD-F85DC2F5BCB4}" type="datetime1">
              <a:rPr lang="zh-CN" altLang="en-US"/>
              <a:t/>
            </a:fld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947AE97-7A67-4074-A95B-161E9467ED3A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 advTm="0"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 advTm="0"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4.wmf" /><Relationship Id="rId4" Type="http://schemas.openxmlformats.org/officeDocument/2006/relationships/image" Target="../media/image2.jpeg" /><Relationship Id="rId5" Type="http://schemas.openxmlformats.org/officeDocument/2006/relationships/vmlDrawing" Target="../drawings/vmlDrawing1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0501416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420" name="Text Box 4"/>
          <p:cNvSpPr txBox="1">
            <a:spLocks noChangeArrowheads="1"/>
          </p:cNvSpPr>
          <p:nvPr/>
        </p:nvSpPr>
        <p:spPr bwMode="auto">
          <a:xfrm>
            <a:off x="2627313" y="4508500"/>
            <a:ext cx="3889375" cy="3667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0" y="1928802"/>
            <a:ext cx="914400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cap="none" spc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ea typeface="华文行楷" pitchFamily="2" charset="-122"/>
              </a:rPr>
              <a:t>电解质溶液中离子</a:t>
            </a:r>
            <a:r>
              <a:rPr lang="zh-CN" altLang="en-US" sz="4800" b="1" cap="none" spc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ea typeface="华文行楷" pitchFamily="2" charset="-122"/>
              </a:rPr>
              <a:t>浓度大小关系</a:t>
            </a:r>
            <a:endParaRPr lang="zh-CN" altLang="en-US" sz="4800" b="1" cap="none" spc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000232" y="3071810"/>
            <a:ext cx="30718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/>
              <a:t>第一课时</a:t>
            </a:r>
            <a:endParaRPr lang="zh-CN" altLang="en-US" sz="2800"/>
          </a:p>
        </p:txBody>
      </p:sp>
    </p:spTree>
  </p:cSld>
  <p:clrMapOvr>
    <a:masterClrMapping/>
  </p:clrMapOvr>
  <p:transition advTm="1000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539750" y="928670"/>
            <a:ext cx="8604250" cy="5509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en-US" sz="3200" b="1" smtClean="0"/>
              <a:t>本课时的教学是高二化学选修</a:t>
            </a:r>
            <a:r>
              <a:rPr lang="en-US" sz="3200" b="1" smtClean="0"/>
              <a:t>4</a:t>
            </a:r>
            <a:r>
              <a:rPr lang="en-US" altLang="zh-CN" sz="3200" b="1" smtClean="0"/>
              <a:t>《</a:t>
            </a:r>
            <a:r>
              <a:rPr lang="zh-CN" altLang="en-US" sz="3200" b="1" smtClean="0"/>
              <a:t>化学反应原理</a:t>
            </a:r>
            <a:r>
              <a:rPr lang="en-US" altLang="zh-CN" sz="3200" b="1" smtClean="0"/>
              <a:t>》</a:t>
            </a:r>
            <a:r>
              <a:rPr lang="zh-CN" altLang="en-US" sz="3200" b="1" smtClean="0"/>
              <a:t>的一个专题第</a:t>
            </a:r>
            <a:r>
              <a:rPr lang="en-US" altLang="zh-CN" sz="3200" b="1" smtClean="0"/>
              <a:t>1</a:t>
            </a:r>
            <a:r>
              <a:rPr lang="zh-CN" altLang="en-US" sz="3200" b="1" smtClean="0"/>
              <a:t>课时，</a:t>
            </a:r>
            <a:r>
              <a:rPr lang="zh-CN" sz="32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电解质溶液</a:t>
            </a:r>
            <a:r>
              <a:rPr 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中离子浓度大小比较专题考查的知识点多，灵活性、综合性较强，有较好的区分度，它能有效地测试出学生对强弱电解质、电离平衡、水的电离、</a:t>
            </a:r>
            <a:r>
              <a:rPr lang="zh-CN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pH</a:t>
            </a:r>
            <a:r>
              <a:rPr 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值、离子反应、盐类</a:t>
            </a:r>
            <a:r>
              <a:rPr lang="zh-CN" sz="32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水解</a:t>
            </a:r>
            <a:r>
              <a:rPr lang="zh-CN" altLang="en-US" sz="32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、</a:t>
            </a:r>
            <a:r>
              <a:rPr lang="zh-CN" altLang="en-US" sz="3200" b="1" smtClean="0"/>
              <a:t>电荷守恒、物料守恒、质子守恒</a:t>
            </a:r>
            <a:r>
              <a:rPr lang="zh-CN" sz="32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等</a:t>
            </a:r>
            <a:r>
              <a:rPr 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基本概念的掌握程度及对这些知识的综合运用能力。而对于高二学生此专题是难点之一，但高考化学试卷年年涉及这种题型，重视率高。因此要关注此类试题归类解析及与电解质溶液相关理论的结合</a:t>
            </a:r>
            <a:r>
              <a:rPr lang="zh-CN" sz="32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endParaRPr lang="zh-CN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395288" y="0"/>
            <a:ext cx="4967287" cy="64633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sz="3600" b="1">
                <a:latin typeface="Arial" pitchFamily="34" charset="0"/>
                <a:ea typeface="隶书" pitchFamily="49" charset="-122"/>
              </a:rPr>
              <a:t>本专题的地位和作用：</a:t>
            </a:r>
            <a:endParaRPr lang="zh-CN" sz="3600" b="1">
              <a:latin typeface="Arial" pitchFamily="34" charset="0"/>
              <a:ea typeface="隶书" pitchFamily="49" charset="-122"/>
            </a:endParaRPr>
          </a:p>
        </p:txBody>
      </p:sp>
    </p:spTree>
  </p:cSld>
  <p:clrMapOvr>
    <a:masterClrMapping/>
  </p:clrMapOvr>
  <p:transition advTm="0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0" y="0"/>
            <a:ext cx="9144000" cy="68018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2667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sz="36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+mn-ea"/>
                <a:cs typeface="Times New Roman" panose="02020603050405020304" pitchFamily="18" charset="0"/>
              </a:rPr>
              <a:t>教学目标</a:t>
            </a:r>
            <a:endParaRPr kumimoji="0" lang="zh-CN" sz="36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+mn-ea"/>
              <a:cs typeface="宋体" panose="02010600030101010101" pitchFamily="2" charset="-122"/>
            </a:endParaRPr>
          </a:p>
          <a:p>
            <a:pPr marL="0" marR="0" lvl="0" indent="2667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32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+mn-ea"/>
                <a:cs typeface="Times New Roman" panose="02020603050405020304" pitchFamily="18" charset="0"/>
              </a:rPr>
              <a:t>1</a:t>
            </a:r>
            <a:r>
              <a:rPr kumimoji="0" lang="zh-CN" altLang="en-US" sz="32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+mn-ea"/>
                <a:cs typeface="Times New Roman" panose="02020603050405020304" pitchFamily="18" charset="0"/>
              </a:rPr>
              <a:t>、知识目标</a:t>
            </a:r>
            <a:endParaRPr kumimoji="0" lang="zh-CN" altLang="en-US" sz="3200" b="1" i="0" u="none" strike="noStrike" cap="none" normalizeH="0" baseline="0" smtClean="0">
              <a:ln>
                <a:noFill/>
              </a:ln>
              <a:solidFill>
                <a:srgbClr val="FF0000"/>
              </a:solidFill>
              <a:effectLst/>
              <a:latin typeface="+mn-ea"/>
              <a:cs typeface="宋体" panose="02010600030101010101" pitchFamily="2" charset="-122"/>
            </a:endParaRPr>
          </a:p>
          <a:p>
            <a:pPr marL="0" marR="0" lvl="0" indent="2667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20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+mn-ea"/>
                <a:cs typeface="Times New Roman" panose="02020603050405020304" pitchFamily="18" charset="0"/>
              </a:rPr>
              <a:t>（</a:t>
            </a:r>
            <a:r>
              <a:rPr kumimoji="0" lang="en-US" altLang="zh-CN" sz="320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+mn-ea"/>
                <a:cs typeface="Times New Roman" panose="02020603050405020304" pitchFamily="18" charset="0"/>
              </a:rPr>
              <a:t>1</a:t>
            </a:r>
            <a:r>
              <a:rPr kumimoji="0" lang="zh-CN" altLang="en-US" sz="320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+mn-ea"/>
                <a:cs typeface="Times New Roman" panose="02020603050405020304" pitchFamily="18" charset="0"/>
              </a:rPr>
              <a:t>）理解电解质的电离平衡、盐类水解及盐类水解平衡及应用 </a:t>
            </a:r>
            <a:endParaRPr kumimoji="0" lang="zh-CN" altLang="en-US" sz="320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+mn-ea"/>
              <a:cs typeface="宋体" panose="02010600030101010101" pitchFamily="2" charset="-122"/>
            </a:endParaRPr>
          </a:p>
          <a:p>
            <a:pPr marL="0" marR="0" lvl="0" indent="2667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20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+mn-ea"/>
                <a:cs typeface="Times New Roman" panose="02020603050405020304" pitchFamily="18" charset="0"/>
              </a:rPr>
              <a:t>（</a:t>
            </a:r>
            <a:r>
              <a:rPr kumimoji="0" lang="en-US" altLang="zh-CN" sz="320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+mn-ea"/>
                <a:cs typeface="Times New Roman" panose="02020603050405020304" pitchFamily="18" charset="0"/>
              </a:rPr>
              <a:t>2</a:t>
            </a:r>
            <a:r>
              <a:rPr lang="zh-CN" altLang="en-US" sz="3200" smtClean="0">
                <a:latin typeface="+mn-ea"/>
                <a:cs typeface="Times New Roman" panose="02020603050405020304" pitchFamily="18" charset="0"/>
              </a:rPr>
              <a:t>）</a:t>
            </a:r>
            <a:r>
              <a:rPr kumimoji="0" lang="zh-CN" altLang="en-US" sz="320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+mn-ea"/>
                <a:cs typeface="Times New Roman" panose="02020603050405020304" pitchFamily="18" charset="0"/>
              </a:rPr>
              <a:t>了解盐溶液的酸碱性。</a:t>
            </a:r>
            <a:endParaRPr kumimoji="0" lang="zh-CN" altLang="en-US" sz="320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+mn-ea"/>
              <a:cs typeface="宋体" panose="02010600030101010101" pitchFamily="2" charset="-122"/>
            </a:endParaRPr>
          </a:p>
          <a:p>
            <a:pPr marL="0" marR="0" lvl="0" indent="2667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320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+mn-ea"/>
                <a:cs typeface="Times New Roman" panose="02020603050405020304" pitchFamily="18" charset="0"/>
              </a:rPr>
              <a:t> (3)</a:t>
            </a:r>
            <a:r>
              <a:rPr kumimoji="0" lang="zh-CN" altLang="en-US" sz="3200" i="0" u="none" strike="noStrike" cap="none" normalizeH="0" smtClean="0">
                <a:ln>
                  <a:noFill/>
                </a:ln>
                <a:solidFill>
                  <a:schemeClr val="tx1"/>
                </a:solidFill>
                <a:effectLst/>
                <a:latin typeface="+mn-ea"/>
                <a:cs typeface="Times New Roman" panose="02020603050405020304" pitchFamily="18" charset="0"/>
              </a:rPr>
              <a:t> </a:t>
            </a:r>
            <a:r>
              <a:rPr lang="zh-CN" altLang="en-US" sz="3200" smtClean="0">
                <a:latin typeface="+mn-ea"/>
                <a:cs typeface="Times New Roman" panose="02020603050405020304" pitchFamily="18" charset="0"/>
              </a:rPr>
              <a:t>掌握三个守恒关系。</a:t>
            </a:r>
            <a:endParaRPr kumimoji="0" lang="zh-CN" altLang="en-US" sz="320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+mn-ea"/>
              <a:cs typeface="宋体" panose="02010600030101010101" pitchFamily="2" charset="-122"/>
            </a:endParaRPr>
          </a:p>
          <a:p>
            <a:pPr marL="0" marR="0" lvl="0" indent="2667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32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+mn-ea"/>
                <a:cs typeface="宋体" panose="02010600030101010101" pitchFamily="2" charset="-122"/>
              </a:rPr>
              <a:t>2</a:t>
            </a:r>
            <a:r>
              <a:rPr kumimoji="0" lang="zh-CN" altLang="en-US" sz="32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+mn-ea"/>
                <a:cs typeface="宋体" panose="02010600030101010101" pitchFamily="2" charset="-122"/>
              </a:rPr>
              <a:t>、教学重点</a:t>
            </a:r>
            <a:endParaRPr kumimoji="0" lang="en-US" altLang="zh-CN" sz="3200" b="1" i="0" u="none" strike="noStrike" cap="none" normalizeH="0" baseline="0" smtClean="0">
              <a:ln>
                <a:noFill/>
              </a:ln>
              <a:solidFill>
                <a:srgbClr val="FF0000"/>
              </a:solidFill>
              <a:effectLst/>
              <a:latin typeface="+mn-ea"/>
              <a:cs typeface="宋体" panose="02010600030101010101" pitchFamily="2" charset="-122"/>
            </a:endParaRPr>
          </a:p>
          <a:p>
            <a:pPr indent="2667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3200" smtClean="0">
                <a:latin typeface="+mn-ea"/>
                <a:cs typeface="宋体" panose="02010600030101010101" pitchFamily="2" charset="-122"/>
              </a:rPr>
              <a:t>（</a:t>
            </a:r>
            <a:r>
              <a:rPr lang="en-US" altLang="zh-CN" sz="3200" smtClean="0">
                <a:latin typeface="+mn-ea"/>
                <a:cs typeface="宋体" panose="02010600030101010101" pitchFamily="2" charset="-122"/>
              </a:rPr>
              <a:t>1</a:t>
            </a:r>
            <a:r>
              <a:rPr lang="zh-CN" altLang="en-US" sz="3200" smtClean="0">
                <a:latin typeface="+mn-ea"/>
                <a:cs typeface="宋体" panose="02010600030101010101" pitchFamily="2" charset="-122"/>
              </a:rPr>
              <a:t>）电荷守恒、物料守恒和质子守恒</a:t>
            </a:r>
            <a:endParaRPr lang="zh-CN" altLang="en-US" sz="3200" smtClean="0">
              <a:latin typeface="+mn-ea"/>
              <a:cs typeface="宋体" panose="02010600030101010101" pitchFamily="2" charset="-122"/>
            </a:endParaRPr>
          </a:p>
          <a:p>
            <a:pPr marL="0" marR="0" lvl="0" indent="2667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3200" smtClean="0">
                <a:latin typeface="+mn-ea"/>
                <a:cs typeface="宋体" panose="02010600030101010101" pitchFamily="2" charset="-122"/>
              </a:rPr>
              <a:t>（</a:t>
            </a:r>
            <a:r>
              <a:rPr lang="en-US" altLang="zh-CN" sz="3200" smtClean="0">
                <a:latin typeface="+mn-ea"/>
                <a:cs typeface="宋体" panose="02010600030101010101" pitchFamily="2" charset="-122"/>
              </a:rPr>
              <a:t>2</a:t>
            </a:r>
            <a:r>
              <a:rPr lang="zh-CN" altLang="en-US" sz="3200" smtClean="0">
                <a:latin typeface="+mn-ea"/>
                <a:cs typeface="宋体" panose="02010600030101010101" pitchFamily="2" charset="-122"/>
              </a:rPr>
              <a:t>）溶液中离子浓度大小比较的思路和方法</a:t>
            </a:r>
            <a:endParaRPr lang="en-US" altLang="zh-CN" sz="3200" smtClean="0">
              <a:latin typeface="+mn-ea"/>
              <a:cs typeface="宋体" panose="02010600030101010101" pitchFamily="2" charset="-122"/>
            </a:endParaRPr>
          </a:p>
          <a:p>
            <a:pPr marL="0" marR="0" lvl="0" indent="2667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3200" b="1" smtClean="0">
                <a:solidFill>
                  <a:srgbClr val="FF0000"/>
                </a:solidFill>
                <a:latin typeface="+mn-ea"/>
                <a:cs typeface="宋体" panose="02010600030101010101" pitchFamily="2" charset="-122"/>
              </a:rPr>
              <a:t>3</a:t>
            </a:r>
            <a:r>
              <a:rPr lang="zh-CN" altLang="en-US" sz="3200" b="1" smtClean="0">
                <a:solidFill>
                  <a:srgbClr val="FF0000"/>
                </a:solidFill>
                <a:latin typeface="+mn-ea"/>
                <a:cs typeface="宋体" panose="02010600030101010101" pitchFamily="2" charset="-122"/>
              </a:rPr>
              <a:t>、教学难点</a:t>
            </a:r>
            <a:endParaRPr lang="en-US" altLang="zh-CN" sz="3200" b="1" smtClean="0">
              <a:solidFill>
                <a:srgbClr val="FF0000"/>
              </a:solidFill>
              <a:latin typeface="+mn-ea"/>
              <a:cs typeface="宋体" panose="02010600030101010101" pitchFamily="2" charset="-122"/>
            </a:endParaRPr>
          </a:p>
          <a:p>
            <a:pPr indent="2667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zh-CN" altLang="en-US" sz="3200" i="0" u="none" strike="noStrike" cap="none" normalizeH="0" smtClean="0">
                <a:ln>
                  <a:noFill/>
                </a:ln>
                <a:solidFill>
                  <a:schemeClr val="tx1"/>
                </a:solidFill>
                <a:effectLst/>
                <a:latin typeface="+mn-ea"/>
                <a:cs typeface="宋体" panose="02010600030101010101" pitchFamily="2" charset="-122"/>
              </a:rPr>
              <a:t>（</a:t>
            </a:r>
            <a:r>
              <a:rPr kumimoji="0" lang="en-US" altLang="zh-CN" sz="3200" i="0" u="none" strike="noStrike" cap="none" normalizeH="0" smtClean="0">
                <a:ln>
                  <a:noFill/>
                </a:ln>
                <a:solidFill>
                  <a:schemeClr val="tx1"/>
                </a:solidFill>
                <a:effectLst/>
                <a:latin typeface="+mn-ea"/>
                <a:cs typeface="宋体" panose="02010600030101010101" pitchFamily="2" charset="-122"/>
              </a:rPr>
              <a:t>1</a:t>
            </a:r>
            <a:r>
              <a:rPr kumimoji="0" lang="zh-CN" altLang="en-US" sz="3200" i="0" u="none" strike="noStrike" cap="none" normalizeH="0" smtClean="0">
                <a:ln>
                  <a:noFill/>
                </a:ln>
                <a:solidFill>
                  <a:schemeClr val="tx1"/>
                </a:solidFill>
                <a:effectLst/>
                <a:latin typeface="+mn-ea"/>
                <a:cs typeface="宋体" panose="02010600030101010101" pitchFamily="2" charset="-122"/>
              </a:rPr>
              <a:t>）物料守恒和质子守恒</a:t>
            </a:r>
            <a:endParaRPr kumimoji="0" lang="en-US" altLang="zh-CN" sz="3200" i="0" u="none" strike="noStrike" cap="none" normalizeH="0" smtClean="0">
              <a:ln>
                <a:noFill/>
              </a:ln>
              <a:solidFill>
                <a:schemeClr val="tx1"/>
              </a:solidFill>
              <a:effectLst/>
              <a:latin typeface="+mn-ea"/>
              <a:cs typeface="宋体" panose="02010600030101010101" pitchFamily="2" charset="-122"/>
            </a:endParaRPr>
          </a:p>
          <a:p>
            <a:pPr indent="2667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3200" smtClean="0">
                <a:latin typeface="+mn-ea"/>
                <a:cs typeface="宋体" panose="02010600030101010101" pitchFamily="2" charset="-122"/>
              </a:rPr>
              <a:t>（</a:t>
            </a:r>
            <a:r>
              <a:rPr lang="en-US" altLang="zh-CN" sz="3200" smtClean="0">
                <a:latin typeface="+mn-ea"/>
                <a:cs typeface="宋体" panose="02010600030101010101" pitchFamily="2" charset="-122"/>
              </a:rPr>
              <a:t>2</a:t>
            </a:r>
            <a:r>
              <a:rPr lang="zh-CN" altLang="en-US" sz="3200" smtClean="0">
                <a:latin typeface="+mn-ea"/>
                <a:cs typeface="宋体" panose="02010600030101010101" pitchFamily="2" charset="-122"/>
              </a:rPr>
              <a:t>）溶液中离子浓度大小比较的思路和方法</a:t>
            </a:r>
            <a:endParaRPr lang="en-US" altLang="zh-CN" sz="3200" smtClean="0">
              <a:latin typeface="+mn-ea"/>
              <a:cs typeface="宋体" panose="02010600030101010101" pitchFamily="2" charset="-122"/>
            </a:endParaRPr>
          </a:p>
          <a:p>
            <a:pPr marL="0" marR="0" lvl="0" indent="2667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800" b="0" i="0" u="none" strike="noStrike" cap="none" normalizeH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marR="0" lvl="0" indent="2667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 advTm="0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 l="-27000" r="-2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355" name="Rectangle 7"/>
          <p:cNvSpPr>
            <a:spLocks noChangeArrowheads="1"/>
          </p:cNvSpPr>
          <p:nvPr/>
        </p:nvSpPr>
        <p:spPr bwMode="auto">
          <a:xfrm>
            <a:off x="631825" y="5260975"/>
            <a:ext cx="8216900" cy="227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lnSpc>
                <a:spcPct val="128000"/>
              </a:lnSpc>
              <a:spcBef>
                <a:spcPts val="600"/>
              </a:spcBef>
            </a:pPr>
            <a:endParaRPr lang="en-US" altLang="zh-CN" sz="2800" b="1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indent="266700" algn="just">
              <a:lnSpc>
                <a:spcPct val="128000"/>
              </a:lnSpc>
            </a:pPr>
            <a:endParaRPr lang="en-US" altLang="zh-CN" sz="280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indent="266700" algn="just">
              <a:lnSpc>
                <a:spcPct val="128000"/>
              </a:lnSpc>
            </a:pPr>
            <a:endParaRPr lang="en-US" altLang="zh-CN" sz="280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indent="266700" algn="just">
              <a:lnSpc>
                <a:spcPct val="128000"/>
              </a:lnSpc>
            </a:pPr>
            <a:endParaRPr lang="en-US" altLang="zh-CN" sz="28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00361" name="Rectangle 9"/>
          <p:cNvSpPr>
            <a:spLocks noChangeArrowheads="1"/>
          </p:cNvSpPr>
          <p:nvPr/>
        </p:nvSpPr>
        <p:spPr bwMode="auto">
          <a:xfrm>
            <a:off x="358775" y="419100"/>
            <a:ext cx="8439150" cy="17383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/>
              <a:t>一、紧</a:t>
            </a:r>
            <a:r>
              <a:rPr lang="zh-CN" altLang="en-US" sz="4000" b="1"/>
              <a:t>抓</a:t>
            </a:r>
            <a:r>
              <a:rPr lang="zh-CN" altLang="en-US" sz="4000" b="1">
                <a:solidFill>
                  <a:srgbClr val="FF0000"/>
                </a:solidFill>
              </a:rPr>
              <a:t>两个“微弱”</a:t>
            </a:r>
            <a:endParaRPr lang="zh-CN" altLang="en-US" sz="4000" b="1">
              <a:solidFill>
                <a:srgbClr val="FF0000"/>
              </a:solidFill>
            </a:endParaRPr>
          </a:p>
          <a:p>
            <a:r>
              <a:rPr lang="en-US" altLang="zh-CN" sz="4000" b="1"/>
              <a:t>       —</a:t>
            </a:r>
            <a:r>
              <a:rPr lang="zh-CN" altLang="en-US" sz="4000" b="1"/>
              <a:t>电离平衡理论和水解平衡理论</a:t>
            </a:r>
            <a:endParaRPr lang="zh-CN" altLang="en-US" sz="4000" b="1">
              <a:solidFill>
                <a:srgbClr val="FF0000"/>
              </a:solidFill>
            </a:endParaRPr>
          </a:p>
          <a:p>
            <a:endParaRPr lang="zh-CN" altLang="en-US" sz="2800" b="1">
              <a:solidFill>
                <a:srgbClr val="FF0066"/>
              </a:solidFill>
            </a:endParaRPr>
          </a:p>
        </p:txBody>
      </p:sp>
      <p:sp>
        <p:nvSpPr>
          <p:cNvPr id="100362" name="Rectangle 10"/>
          <p:cNvSpPr>
            <a:spLocks noChangeArrowheads="1"/>
          </p:cNvSpPr>
          <p:nvPr/>
        </p:nvSpPr>
        <p:spPr bwMode="auto">
          <a:xfrm>
            <a:off x="265113" y="2749550"/>
            <a:ext cx="8656637" cy="326548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</a:rPr>
              <a:t>      </a:t>
            </a:r>
            <a:r>
              <a:rPr lang="zh-CN" altLang="en-US" sz="3600" b="1">
                <a:solidFill>
                  <a:srgbClr val="FF0066"/>
                </a:solidFill>
              </a:rPr>
              <a:t>弱</a:t>
            </a:r>
            <a:r>
              <a:rPr lang="zh-CN" altLang="en-US" sz="3600" b="1"/>
              <a:t>电解质</a:t>
            </a:r>
            <a:r>
              <a:rPr lang="en-US" altLang="zh-CN" sz="3600" b="1">
                <a:solidFill>
                  <a:srgbClr val="0033CC"/>
                </a:solidFill>
              </a:rPr>
              <a:t>(</a:t>
            </a:r>
            <a:r>
              <a:rPr lang="zh-CN" altLang="en-US" sz="3600" b="1">
                <a:solidFill>
                  <a:srgbClr val="0033CC"/>
                </a:solidFill>
              </a:rPr>
              <a:t>弱酸、弱碱</a:t>
            </a:r>
            <a:r>
              <a:rPr lang="en-US" altLang="zh-CN" sz="3600" b="1">
                <a:solidFill>
                  <a:srgbClr val="0033CC"/>
                </a:solidFill>
              </a:rPr>
              <a:t>)</a:t>
            </a:r>
            <a:r>
              <a:rPr lang="zh-CN" altLang="en-US" sz="3600" b="1"/>
              <a:t>的电离</a:t>
            </a:r>
            <a:r>
              <a:rPr lang="zh-CN" altLang="en-US" sz="3600" b="1">
                <a:solidFill>
                  <a:srgbClr val="0033CC"/>
                </a:solidFill>
              </a:rPr>
              <a:t>是</a:t>
            </a:r>
            <a:r>
              <a:rPr lang="zh-CN" altLang="en-US" sz="3600" b="1">
                <a:solidFill>
                  <a:srgbClr val="FF0066"/>
                </a:solidFill>
              </a:rPr>
              <a:t>微弱</a:t>
            </a:r>
            <a:r>
              <a:rPr lang="zh-CN" altLang="en-US" sz="3600" b="1">
                <a:solidFill>
                  <a:srgbClr val="0033CC"/>
                </a:solidFill>
              </a:rPr>
              <a:t>的，</a:t>
            </a:r>
            <a:r>
              <a:rPr lang="zh-CN" altLang="en-US" sz="3600" b="1"/>
              <a:t>电离消耗的电解质及产生的微粒都是</a:t>
            </a:r>
            <a:r>
              <a:rPr lang="zh-CN" altLang="en-US" sz="3600" b="1">
                <a:solidFill>
                  <a:srgbClr val="FF0000"/>
                </a:solidFill>
              </a:rPr>
              <a:t>少量</a:t>
            </a:r>
            <a:r>
              <a:rPr lang="zh-CN" altLang="en-US" sz="3600" b="1"/>
              <a:t>的。</a:t>
            </a:r>
            <a:r>
              <a:rPr lang="zh-CN" altLang="en-US" sz="3600" b="1">
                <a:solidFill>
                  <a:srgbClr val="0033CC"/>
                </a:solidFill>
              </a:rPr>
              <a:t>同时注意考虑</a:t>
            </a:r>
            <a:r>
              <a:rPr lang="zh-CN" altLang="en-US" sz="3600" b="1">
                <a:solidFill>
                  <a:srgbClr val="FF0066"/>
                </a:solidFill>
              </a:rPr>
              <a:t>水的电离</a:t>
            </a:r>
            <a:r>
              <a:rPr lang="zh-CN" altLang="en-US" sz="3600" b="1">
                <a:solidFill>
                  <a:srgbClr val="0033CC"/>
                </a:solidFill>
              </a:rPr>
              <a:t>的存在。</a:t>
            </a:r>
            <a:endParaRPr lang="zh-CN" altLang="en-US" sz="3600"/>
          </a:p>
          <a:p>
            <a:r>
              <a:rPr lang="zh-CN" altLang="en-US" sz="3600" b="1"/>
              <a:t>适用弱电解质的溶液中离子浓度大小比较的题型。</a:t>
            </a:r>
            <a:endParaRPr lang="zh-CN" altLang="en-US" sz="3600" b="1"/>
          </a:p>
          <a:p>
            <a:endParaRPr lang="zh-CN" altLang="en-US" sz="2800" b="1">
              <a:solidFill>
                <a:srgbClr val="0033CC"/>
              </a:solidFill>
            </a:endParaRPr>
          </a:p>
        </p:txBody>
      </p:sp>
      <p:sp>
        <p:nvSpPr>
          <p:cNvPr id="100367" name="Rectangle 15"/>
          <p:cNvSpPr>
            <a:spLocks noChangeArrowheads="1"/>
          </p:cNvSpPr>
          <p:nvPr/>
        </p:nvSpPr>
        <p:spPr bwMode="auto">
          <a:xfrm>
            <a:off x="407988" y="1868488"/>
            <a:ext cx="5467350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smtClean="0">
                <a:solidFill>
                  <a:srgbClr val="FF0066"/>
                </a:solidFill>
              </a:rPr>
              <a:t>1</a:t>
            </a:r>
            <a:r>
              <a:rPr lang="zh-CN" altLang="en-US" sz="3600" smtClean="0">
                <a:solidFill>
                  <a:srgbClr val="FF0066"/>
                </a:solidFill>
              </a:rPr>
              <a:t>、</a:t>
            </a:r>
            <a:r>
              <a:rPr lang="en-US" altLang="zh-CN" sz="3600" b="1" err="1" smtClean="0">
                <a:solidFill>
                  <a:srgbClr val="FF0066"/>
                </a:solidFill>
              </a:rPr>
              <a:t>电离</a:t>
            </a:r>
            <a:r>
              <a:rPr lang="zh-CN" altLang="en-US" sz="3600" b="1">
                <a:solidFill>
                  <a:srgbClr val="FF0066"/>
                </a:solidFill>
              </a:rPr>
              <a:t>平衡</a:t>
            </a:r>
            <a:r>
              <a:rPr lang="en-US" altLang="zh-CN" sz="3600" b="1" err="1">
                <a:solidFill>
                  <a:srgbClr val="FF0066"/>
                </a:solidFill>
              </a:rPr>
              <a:t>理论:</a:t>
            </a:r>
            <a:endParaRPr lang="zh-CN" altLang="en-US" sz="3600" b="1">
              <a:solidFill>
                <a:srgbClr val="FF0066"/>
              </a:solidFill>
            </a:endParaRPr>
          </a:p>
        </p:txBody>
      </p:sp>
    </p:spTree>
  </p:cSld>
  <p:clrMapOvr>
    <a:masterClrMapping/>
  </p:clrMapOvr>
  <p:transition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03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03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03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03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0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0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61" grpId="0"/>
      <p:bldP spid="100362" grpId="0"/>
      <p:bldP spid="10036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bg>
      <p:bgPr>
        <a:blipFill dpi="0" rotWithShape="1">
          <a:blip r:embed="rId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460" name="Text Box 4"/>
          <p:cNvSpPr txBox="1">
            <a:spLocks noGrp="1" noChangeArrowheads="1"/>
          </p:cNvSpPr>
          <p:nvPr>
            <p:ph type="body" sz="half" idx="1"/>
          </p:nvPr>
        </p:nvSpPr>
        <p:spPr>
          <a:xfrm>
            <a:off x="428596" y="0"/>
            <a:ext cx="8235950" cy="1714512"/>
          </a:xfrm>
          <a:noFill/>
        </p:spPr>
        <p:txBody>
          <a:bodyPr/>
          <a:lstStyle/>
          <a:p>
            <a:pPr>
              <a:spcBef>
                <a:spcPct val="50000"/>
              </a:spcBef>
              <a:buFontTx/>
              <a:buNone/>
            </a:pPr>
            <a:r>
              <a:rPr kumimoji="1" lang="en-US" altLang="zh-CN" sz="36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1.   0.1 mol·L</a:t>
            </a:r>
            <a:r>
              <a:rPr kumimoji="1" lang="en-US" altLang="zh-CN" sz="3600" b="1" baseline="3000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-1</a:t>
            </a:r>
            <a:r>
              <a:rPr kumimoji="1" lang="zh-CN" altLang="en-US" sz="36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的</a:t>
            </a:r>
            <a:r>
              <a:rPr kumimoji="1" lang="en-US" altLang="zh-CN" sz="36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CH3COOH</a:t>
            </a:r>
            <a:r>
              <a:rPr kumimoji="1" lang="zh-CN" altLang="en-US" sz="36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溶液中的离子分子大小关系如何</a:t>
            </a:r>
            <a:r>
              <a:rPr kumimoji="1" lang="en-US" altLang="zh-CN" sz="36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?</a:t>
            </a:r>
            <a:endParaRPr kumimoji="1" lang="en-US" altLang="zh-CN" sz="3600" b="1">
              <a:solidFill>
                <a:srgbClr val="0000CC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</a:endParaRPr>
          </a:p>
        </p:txBody>
      </p:sp>
      <p:graphicFrame>
        <p:nvGraphicFramePr>
          <p:cNvPr id="153606" name="Object 6"/>
          <p:cNvGraphicFramePr>
            <a:graphicFrameLocks noChangeAspect="1"/>
          </p:cNvGraphicFramePr>
          <p:nvPr>
            <p:ph sz="half" idx="2"/>
          </p:nvPr>
        </p:nvGraphicFramePr>
        <p:xfrm>
          <a:off x="176213" y="1571612"/>
          <a:ext cx="8967787" cy="6651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公式" r:id="rId2" imgW="78028800" imgH="5791200" progId="Equation.3">
                  <p:embed/>
                </p:oleObj>
              </mc:Choice>
              <mc:Fallback>
                <p:oleObj name="公式" r:id="rId2" imgW="78028800" imgH="5791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76213" y="1571612"/>
                        <a:ext cx="8967787" cy="665162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7640" name="Text Box 8"/>
          <p:cNvSpPr txBox="1">
            <a:spLocks noChangeArrowheads="1"/>
          </p:cNvSpPr>
          <p:nvPr/>
        </p:nvSpPr>
        <p:spPr bwMode="auto">
          <a:xfrm>
            <a:off x="0" y="2571744"/>
            <a:ext cx="9144000" cy="286232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28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kumimoji="1" lang="zh-CN" altLang="en-US" sz="36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２</a:t>
            </a:r>
            <a:r>
              <a:rPr kumimoji="1" lang="en-US" altLang="zh-CN" sz="36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.</a:t>
            </a:r>
            <a:r>
              <a:rPr kumimoji="1" lang="zh-CN" altLang="en-US" sz="36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在</a:t>
            </a:r>
            <a:r>
              <a:rPr kumimoji="1" lang="en-US" altLang="zh-CN" sz="36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0.1 mol/L</a:t>
            </a:r>
            <a:r>
              <a:rPr kumimoji="1" lang="zh-CN" altLang="en-US" sz="36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的</a:t>
            </a:r>
            <a:r>
              <a:rPr kumimoji="1" lang="en-US" altLang="zh-CN" sz="36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NH</a:t>
            </a:r>
            <a:r>
              <a:rPr kumimoji="1" lang="en-US" altLang="zh-CN" sz="3600" b="1" baseline="-3000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3</a:t>
            </a:r>
            <a:r>
              <a:rPr kumimoji="1" lang="en-US" altLang="zh-CN" sz="36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·H</a:t>
            </a:r>
            <a:r>
              <a:rPr kumimoji="1" lang="en-US" altLang="zh-CN" sz="3600" b="1" baseline="-3000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2</a:t>
            </a:r>
            <a:r>
              <a:rPr kumimoji="1" lang="en-US" altLang="zh-CN" sz="36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O</a:t>
            </a:r>
            <a:r>
              <a:rPr kumimoji="1" lang="zh-CN" altLang="en-US" sz="36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溶液中， </a:t>
            </a:r>
            <a:r>
              <a:rPr kumimoji="1" lang="en-US" altLang="zh-CN" sz="36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NH</a:t>
            </a:r>
            <a:r>
              <a:rPr kumimoji="1" lang="en-US" altLang="zh-CN" sz="3600" b="1" baseline="-3000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4</a:t>
            </a:r>
            <a:r>
              <a:rPr kumimoji="1" lang="en-US" altLang="zh-CN" sz="3600" b="1" baseline="3000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+</a:t>
            </a:r>
            <a:r>
              <a:rPr kumimoji="1" lang="zh-CN" altLang="en-US" sz="36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、 </a:t>
            </a:r>
            <a:r>
              <a:rPr kumimoji="1" lang="en-US" altLang="zh-CN" sz="36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NH</a:t>
            </a:r>
            <a:r>
              <a:rPr kumimoji="1" lang="en-US" altLang="zh-CN" sz="3600" b="1" baseline="-3000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3</a:t>
            </a:r>
            <a:r>
              <a:rPr kumimoji="1" lang="en-US" altLang="zh-CN" sz="36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·H</a:t>
            </a:r>
            <a:r>
              <a:rPr kumimoji="1" lang="en-US" altLang="zh-CN" sz="3600" b="1" baseline="-3000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2</a:t>
            </a:r>
            <a:r>
              <a:rPr kumimoji="1" lang="en-US" altLang="zh-CN" sz="36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O</a:t>
            </a:r>
            <a:r>
              <a:rPr kumimoji="1" lang="zh-CN" altLang="en-US" sz="36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、</a:t>
            </a:r>
            <a:r>
              <a:rPr kumimoji="1" lang="en-US" altLang="zh-CN" sz="36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OH</a:t>
            </a:r>
            <a:r>
              <a:rPr kumimoji="1" lang="en-US" altLang="zh-CN" sz="3600" b="1" baseline="3000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-</a:t>
            </a:r>
            <a:r>
              <a:rPr kumimoji="1" lang="zh-CN" altLang="en-US" sz="36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、</a:t>
            </a:r>
            <a:r>
              <a:rPr kumimoji="1" lang="en-US" altLang="zh-CN" sz="36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H</a:t>
            </a:r>
            <a:r>
              <a:rPr kumimoji="1" lang="en-US" altLang="zh-CN" sz="3600" b="1" baseline="3000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+</a:t>
            </a:r>
            <a:r>
              <a:rPr kumimoji="1" lang="zh-CN" altLang="en-US" sz="36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的浓度由大到小的顺序</a:t>
            </a:r>
            <a:r>
              <a:rPr kumimoji="1" lang="zh-CN" altLang="en-US" sz="3600" b="1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是 </a:t>
            </a:r>
            <a:endParaRPr kumimoji="1" lang="en-US" altLang="zh-CN" sz="3600" b="1" smtClean="0">
              <a:solidFill>
                <a:srgbClr val="0000CC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r>
              <a:rPr kumimoji="1" lang="zh-CN" altLang="en-US" sz="3600" b="1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  </a:t>
            </a:r>
            <a:r>
              <a:rPr lang="en-US" sz="3600" b="1" smtClean="0"/>
              <a:t>c</a:t>
            </a:r>
            <a:r>
              <a:rPr lang="en-US" altLang="zh-CN" sz="3600" b="1" smtClean="0"/>
              <a:t>(</a:t>
            </a:r>
            <a:r>
              <a:rPr lang="en-US" sz="3600" b="1" smtClean="0"/>
              <a:t>NH</a:t>
            </a:r>
            <a:r>
              <a:rPr lang="en-US" sz="3600" b="1" baseline="-25000" smtClean="0"/>
              <a:t>3</a:t>
            </a:r>
            <a:r>
              <a:rPr lang="en-US" altLang="zh-CN" sz="3600" b="1" smtClean="0"/>
              <a:t>·</a:t>
            </a:r>
            <a:r>
              <a:rPr lang="en-US" sz="3600" b="1" smtClean="0"/>
              <a:t>H</a:t>
            </a:r>
            <a:r>
              <a:rPr lang="en-US" sz="3600" b="1" baseline="-25000" smtClean="0"/>
              <a:t>2</a:t>
            </a:r>
            <a:r>
              <a:rPr lang="en-US" sz="3600" b="1" smtClean="0"/>
              <a:t>O</a:t>
            </a:r>
            <a:r>
              <a:rPr lang="en-US" altLang="zh-CN" sz="3600" b="1" smtClean="0"/>
              <a:t>)</a:t>
            </a:r>
            <a:r>
              <a:rPr lang="zh-CN" altLang="en-US" sz="3600" b="1" smtClean="0"/>
              <a:t>＞</a:t>
            </a:r>
            <a:r>
              <a:rPr lang="en-US" sz="3600" b="1" smtClean="0"/>
              <a:t>c</a:t>
            </a:r>
            <a:r>
              <a:rPr lang="en-US" altLang="zh-CN" sz="3600" b="1" smtClean="0"/>
              <a:t>(</a:t>
            </a:r>
            <a:r>
              <a:rPr lang="en-US" sz="3600" b="1" smtClean="0"/>
              <a:t>OH</a:t>
            </a:r>
            <a:r>
              <a:rPr lang="en-US" sz="3600" b="1" baseline="30000" smtClean="0"/>
              <a:t>-</a:t>
            </a:r>
            <a:r>
              <a:rPr lang="en-US" altLang="zh-CN" sz="3600" b="1" smtClean="0"/>
              <a:t>)</a:t>
            </a:r>
            <a:r>
              <a:rPr lang="zh-CN" altLang="en-US" sz="3600" b="1" smtClean="0"/>
              <a:t>＞</a:t>
            </a:r>
            <a:r>
              <a:rPr lang="en-US" sz="3600" b="1" smtClean="0"/>
              <a:t>c</a:t>
            </a:r>
            <a:r>
              <a:rPr lang="en-US" altLang="zh-CN" sz="3600" b="1" smtClean="0"/>
              <a:t>(</a:t>
            </a:r>
            <a:r>
              <a:rPr lang="en-US" sz="3600" b="1" smtClean="0"/>
              <a:t>NH</a:t>
            </a:r>
            <a:r>
              <a:rPr lang="en-US" sz="3600" b="1" baseline="-25000" smtClean="0"/>
              <a:t>4</a:t>
            </a:r>
            <a:r>
              <a:rPr lang="en-US" sz="3600" b="1" baseline="30000" smtClean="0"/>
              <a:t>+</a:t>
            </a:r>
            <a:r>
              <a:rPr lang="en-US" altLang="zh-CN" sz="3600" b="1" smtClean="0"/>
              <a:t>)</a:t>
            </a:r>
            <a:r>
              <a:rPr lang="zh-CN" altLang="en-US" sz="3600" b="1" smtClean="0"/>
              <a:t> ＞</a:t>
            </a:r>
            <a:r>
              <a:rPr lang="en-US" sz="3600" b="1" smtClean="0"/>
              <a:t>c</a:t>
            </a:r>
            <a:r>
              <a:rPr lang="en-US" altLang="zh-CN" sz="3600" b="1" smtClean="0"/>
              <a:t>(</a:t>
            </a:r>
            <a:r>
              <a:rPr lang="en-US" sz="3600" b="1" smtClean="0"/>
              <a:t>H</a:t>
            </a:r>
            <a:r>
              <a:rPr lang="en-US" sz="3600" b="1" baseline="30000" smtClean="0"/>
              <a:t>+</a:t>
            </a:r>
            <a:r>
              <a:rPr lang="en-US" altLang="zh-CN" sz="3600" b="1" smtClean="0"/>
              <a:t>)</a:t>
            </a:r>
            <a:endParaRPr lang="zh-CN" altLang="en-US" sz="3600" b="1" smtClean="0"/>
          </a:p>
          <a:p>
            <a:endParaRPr kumimoji="1" lang="zh-CN" altLang="en-US" sz="3600" b="1">
              <a:solidFill>
                <a:srgbClr val="0000CC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74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74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53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1976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76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76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746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283" name="Text Box 19"/>
          <p:cNvSpPr txBox="1">
            <a:spLocks noChangeArrowheads="1"/>
          </p:cNvSpPr>
          <p:nvPr/>
        </p:nvSpPr>
        <p:spPr bwMode="auto">
          <a:xfrm>
            <a:off x="501650" y="571480"/>
            <a:ext cx="8081963" cy="141711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ct val="50000"/>
              </a:spcBef>
            </a:pPr>
            <a:r>
              <a:rPr lang="zh-CN" altLang="en-US" sz="3600" b="1"/>
              <a:t>多元弱酸分步电离，且一步比一步更难电离</a:t>
            </a:r>
            <a:r>
              <a:rPr lang="zh-CN" altLang="en-US" sz="3600" b="1" smtClean="0"/>
              <a:t>，其主要是第一步电离</a:t>
            </a:r>
            <a:endParaRPr lang="zh-CN" altLang="en-US" sz="3600" b="1"/>
          </a:p>
        </p:txBody>
      </p:sp>
      <p:sp>
        <p:nvSpPr>
          <p:cNvPr id="139284" name="Rectangle 20"/>
          <p:cNvSpPr>
            <a:spLocks noChangeArrowheads="1"/>
          </p:cNvSpPr>
          <p:nvPr/>
        </p:nvSpPr>
        <p:spPr bwMode="auto">
          <a:xfrm>
            <a:off x="357158" y="1928802"/>
            <a:ext cx="7578725" cy="141711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ct val="50000"/>
              </a:spcBef>
            </a:pPr>
            <a:r>
              <a:rPr lang="en-US" altLang="zh-CN" sz="3600" b="1" smtClean="0">
                <a:solidFill>
                  <a:srgbClr val="FF0000"/>
                </a:solidFill>
              </a:rPr>
              <a:t>c(H</a:t>
            </a:r>
            <a:r>
              <a:rPr lang="en-US" altLang="zh-CN" sz="3600" b="1" baseline="30000">
                <a:solidFill>
                  <a:srgbClr val="FF0000"/>
                </a:solidFill>
              </a:rPr>
              <a:t>+</a:t>
            </a:r>
            <a:r>
              <a:rPr lang="en-US" altLang="zh-CN" sz="3600" b="1">
                <a:solidFill>
                  <a:srgbClr val="FF0000"/>
                </a:solidFill>
              </a:rPr>
              <a:t>) </a:t>
            </a:r>
            <a:r>
              <a:rPr lang="zh-CN" altLang="en-US" sz="3600" b="1">
                <a:solidFill>
                  <a:srgbClr val="FF0000"/>
                </a:solidFill>
              </a:rPr>
              <a:t>﹥ </a:t>
            </a:r>
            <a:r>
              <a:rPr lang="en-US" altLang="zh-CN" sz="3600" b="1">
                <a:solidFill>
                  <a:srgbClr val="FF0000"/>
                </a:solidFill>
              </a:rPr>
              <a:t>c(</a:t>
            </a:r>
            <a:r>
              <a:rPr lang="zh-CN" altLang="en-US" sz="3600" b="1">
                <a:solidFill>
                  <a:srgbClr val="FF0000"/>
                </a:solidFill>
              </a:rPr>
              <a:t>一级电离出的离子</a:t>
            </a:r>
            <a:r>
              <a:rPr lang="en-US" altLang="zh-CN" sz="3600" b="1">
                <a:solidFill>
                  <a:srgbClr val="FF0000"/>
                </a:solidFill>
              </a:rPr>
              <a:t>)</a:t>
            </a:r>
            <a:r>
              <a:rPr lang="en-US" altLang="zh-CN" sz="3600" b="1"/>
              <a:t> </a:t>
            </a:r>
            <a:r>
              <a:rPr lang="zh-CN" altLang="en-US" sz="3600" b="1">
                <a:solidFill>
                  <a:srgbClr val="FF0000"/>
                </a:solidFill>
              </a:rPr>
              <a:t>﹥ </a:t>
            </a:r>
            <a:r>
              <a:rPr lang="en-US" altLang="zh-CN" sz="3600" b="1">
                <a:solidFill>
                  <a:srgbClr val="FF0000"/>
                </a:solidFill>
              </a:rPr>
              <a:t>c(</a:t>
            </a:r>
            <a:r>
              <a:rPr lang="zh-CN" altLang="en-US" sz="3600" b="1">
                <a:solidFill>
                  <a:srgbClr val="FF0000"/>
                </a:solidFill>
              </a:rPr>
              <a:t>二级电离出的离子</a:t>
            </a:r>
            <a:r>
              <a:rPr lang="en-US" altLang="zh-CN" sz="3600" b="1">
                <a:solidFill>
                  <a:srgbClr val="FF0000"/>
                </a:solidFill>
              </a:rPr>
              <a:t>)</a:t>
            </a:r>
            <a:r>
              <a:rPr lang="en-US" altLang="zh-CN" sz="3600" b="1"/>
              <a:t> </a:t>
            </a:r>
            <a:endParaRPr lang="zh-CN" altLang="en-US" sz="3600" b="1"/>
          </a:p>
        </p:txBody>
      </p:sp>
      <p:sp>
        <p:nvSpPr>
          <p:cNvPr id="4" name="TextBox 3"/>
          <p:cNvSpPr txBox="1"/>
          <p:nvPr/>
        </p:nvSpPr>
        <p:spPr>
          <a:xfrm>
            <a:off x="571472" y="3571876"/>
            <a:ext cx="64294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latin typeface="+mn-ea"/>
              </a:rPr>
              <a:t>如在</a:t>
            </a:r>
            <a:r>
              <a:rPr lang="en-US" sz="3200" b="1" smtClean="0">
                <a:latin typeface="+mn-ea"/>
              </a:rPr>
              <a:t>H</a:t>
            </a:r>
            <a:r>
              <a:rPr lang="en-US" sz="3200" b="1" baseline="-25000" smtClean="0">
                <a:latin typeface="+mn-ea"/>
              </a:rPr>
              <a:t>2</a:t>
            </a:r>
            <a:r>
              <a:rPr lang="en-US" sz="3200" b="1" smtClean="0">
                <a:latin typeface="+mn-ea"/>
              </a:rPr>
              <a:t>S</a:t>
            </a:r>
            <a:r>
              <a:rPr lang="zh-CN" altLang="en-US" sz="3200" b="1" smtClean="0">
                <a:latin typeface="+mn-ea"/>
              </a:rPr>
              <a:t>溶液中离子浓度大小：</a:t>
            </a:r>
            <a:endParaRPr lang="zh-CN" altLang="en-US" sz="3200" b="1">
              <a:latin typeface="+mn-ea"/>
            </a:endParaRPr>
          </a:p>
        </p:txBody>
      </p:sp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571472" y="4429132"/>
            <a:ext cx="6441187" cy="584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3048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32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0"/>
              </a:rPr>
              <a:t>c(H</a:t>
            </a:r>
            <a:r>
              <a:rPr kumimoji="0" lang="en-US" altLang="zh-CN" sz="3200" b="1" i="0" u="none" strike="noStrike" cap="none" normalizeH="0" baseline="-30000" smtClean="0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0"/>
              </a:rPr>
              <a:t>2</a:t>
            </a:r>
            <a:r>
              <a:rPr kumimoji="0" lang="en-US" altLang="zh-CN" sz="32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0"/>
              </a:rPr>
              <a:t>S)</a:t>
            </a:r>
            <a:r>
              <a:rPr kumimoji="0" lang="zh-CN" altLang="en-US" sz="32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0"/>
              </a:rPr>
              <a:t>＞</a:t>
            </a:r>
            <a:r>
              <a:rPr kumimoji="0" lang="en-US" altLang="zh-CN" sz="32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0"/>
              </a:rPr>
              <a:t>c(H</a:t>
            </a:r>
            <a:r>
              <a:rPr kumimoji="0" lang="zh-CN" altLang="en-US" sz="3200" b="1" i="0" u="none" strike="noStrike" cap="none" normalizeH="0" baseline="30000" smtClean="0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0"/>
              </a:rPr>
              <a:t>＋</a:t>
            </a:r>
            <a:r>
              <a:rPr kumimoji="0" lang="en-US" altLang="zh-CN" sz="32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0"/>
              </a:rPr>
              <a:t>)</a:t>
            </a:r>
            <a:r>
              <a:rPr kumimoji="0" lang="zh-CN" altLang="en-US" sz="32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0"/>
              </a:rPr>
              <a:t>＞</a:t>
            </a:r>
            <a:r>
              <a:rPr kumimoji="0" lang="en-US" altLang="zh-CN" sz="32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0"/>
              </a:rPr>
              <a:t>c(HS</a:t>
            </a:r>
            <a:r>
              <a:rPr kumimoji="0" lang="en-US" altLang="zh-CN" sz="3200" b="1" i="0" u="none" strike="noStrike" cap="none" normalizeH="0" baseline="30000" smtClean="0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0"/>
              </a:rPr>
              <a:t>-</a:t>
            </a:r>
            <a:r>
              <a:rPr kumimoji="0" lang="en-US" altLang="zh-CN" sz="32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0"/>
              </a:rPr>
              <a:t>)</a:t>
            </a:r>
            <a:r>
              <a:rPr kumimoji="0" lang="zh-CN" altLang="en-US" sz="32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0"/>
              </a:rPr>
              <a:t>＞</a:t>
            </a:r>
            <a:r>
              <a:rPr kumimoji="0" lang="en-US" altLang="zh-CN" sz="32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0"/>
              </a:rPr>
              <a:t>c(S</a:t>
            </a:r>
            <a:r>
              <a:rPr kumimoji="0" lang="en-US" altLang="zh-CN" sz="3200" b="1" i="0" u="none" strike="noStrike" cap="none" normalizeH="0" baseline="30000" smtClean="0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0"/>
              </a:rPr>
              <a:t>2-</a:t>
            </a:r>
            <a:r>
              <a:rPr kumimoji="0" lang="en-US" altLang="zh-CN" sz="32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0"/>
              </a:rPr>
              <a:t>)</a:t>
            </a:r>
            <a:endParaRPr kumimoji="0" lang="zh-CN" altLang="en-US" sz="3200" b="1" i="0" u="none" strike="noStrike" cap="none" normalizeH="0" baseline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139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9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283" grpId="0"/>
      <p:bldP spid="13928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bg>
      <p:bgPr>
        <a:blipFill dpi="0" rotWithShape="1">
          <a:blip r:embed="rId2">
            <a:lum/>
          </a:blip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866" name="Rectangle 10"/>
          <p:cNvSpPr>
            <a:spLocks noChangeArrowheads="1"/>
          </p:cNvSpPr>
          <p:nvPr/>
        </p:nvSpPr>
        <p:spPr bwMode="auto">
          <a:xfrm>
            <a:off x="333375" y="0"/>
            <a:ext cx="8382000" cy="692497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smtClean="0">
                <a:solidFill>
                  <a:srgbClr val="FF0066"/>
                </a:solidFill>
              </a:rPr>
              <a:t>2</a:t>
            </a:r>
            <a:r>
              <a:rPr lang="zh-CN" altLang="en-US" sz="4400" smtClean="0">
                <a:solidFill>
                  <a:srgbClr val="FF0066"/>
                </a:solidFill>
              </a:rPr>
              <a:t>、</a:t>
            </a:r>
            <a:r>
              <a:rPr lang="en-US" altLang="zh-CN" sz="4400" b="1" err="1" smtClean="0">
                <a:solidFill>
                  <a:srgbClr val="FF0066"/>
                </a:solidFill>
              </a:rPr>
              <a:t>水解</a:t>
            </a:r>
            <a:r>
              <a:rPr lang="zh-CN" altLang="en-US" sz="4400" b="1">
                <a:solidFill>
                  <a:srgbClr val="FF0066"/>
                </a:solidFill>
              </a:rPr>
              <a:t>平衡</a:t>
            </a:r>
            <a:r>
              <a:rPr lang="en-US" altLang="zh-CN" sz="4400" b="1" err="1">
                <a:solidFill>
                  <a:srgbClr val="FF0066"/>
                </a:solidFill>
              </a:rPr>
              <a:t>理论:</a:t>
            </a:r>
            <a:endParaRPr lang="en-US" altLang="zh-CN" sz="4400" b="1">
              <a:solidFill>
                <a:srgbClr val="FF0066"/>
              </a:solidFill>
            </a:endParaRPr>
          </a:p>
          <a:p>
            <a:r>
              <a:rPr lang="zh-CN" altLang="en-US" sz="2800" b="1">
                <a:solidFill>
                  <a:srgbClr val="FF0066"/>
                </a:solidFill>
              </a:rPr>
              <a:t>       </a:t>
            </a:r>
            <a:r>
              <a:rPr lang="zh-CN" altLang="en-US" sz="4000" b="1" smtClean="0">
                <a:solidFill>
                  <a:srgbClr val="FF0066"/>
                </a:solidFill>
              </a:rPr>
              <a:t>盐溶于水是完全电离的，电离出的弱</a:t>
            </a:r>
            <a:r>
              <a:rPr lang="zh-CN" altLang="en-US" sz="4000" b="1">
                <a:solidFill>
                  <a:srgbClr val="FF0066"/>
                </a:solidFill>
              </a:rPr>
              <a:t>离子</a:t>
            </a:r>
            <a:r>
              <a:rPr lang="en-US" altLang="zh-CN" sz="4000" b="1">
                <a:solidFill>
                  <a:srgbClr val="FF0066"/>
                </a:solidFill>
              </a:rPr>
              <a:t>(</a:t>
            </a:r>
            <a:r>
              <a:rPr lang="zh-CN" altLang="en-US" sz="4000" b="1">
                <a:solidFill>
                  <a:srgbClr val="FF0066"/>
                </a:solidFill>
              </a:rPr>
              <a:t>弱酸根离子、弱碱的阳离子</a:t>
            </a:r>
            <a:r>
              <a:rPr lang="en-US" altLang="zh-CN" sz="4000" b="1">
                <a:solidFill>
                  <a:srgbClr val="FF0066"/>
                </a:solidFill>
              </a:rPr>
              <a:t>)</a:t>
            </a:r>
            <a:r>
              <a:rPr lang="zh-CN" altLang="en-US" sz="4000" b="1">
                <a:solidFill>
                  <a:srgbClr val="0033CC"/>
                </a:solidFill>
              </a:rPr>
              <a:t>的水解一般是</a:t>
            </a:r>
            <a:r>
              <a:rPr lang="zh-CN" altLang="en-US" sz="4000" b="1">
                <a:solidFill>
                  <a:srgbClr val="FF0066"/>
                </a:solidFill>
              </a:rPr>
              <a:t>微弱</a:t>
            </a:r>
            <a:r>
              <a:rPr lang="zh-CN" altLang="en-US" sz="4000" b="1">
                <a:solidFill>
                  <a:srgbClr val="0033CC"/>
                </a:solidFill>
              </a:rPr>
              <a:t>的</a:t>
            </a:r>
            <a:r>
              <a:rPr lang="zh-CN" altLang="en-US" sz="4000" b="1" smtClean="0">
                <a:solidFill>
                  <a:srgbClr val="0033CC"/>
                </a:solidFill>
              </a:rPr>
              <a:t>。</a:t>
            </a:r>
            <a:r>
              <a:rPr lang="zh-CN" altLang="en-US" sz="4000" b="1" smtClean="0"/>
              <a:t>多元弱酸盐还要考虑分步水解，一般以第一步水解为主</a:t>
            </a:r>
            <a:endParaRPr lang="en-US" altLang="zh-CN" sz="4000" b="1" smtClean="0"/>
          </a:p>
          <a:p>
            <a:endParaRPr lang="en-US" altLang="zh-CN" sz="4000" b="1" smtClean="0">
              <a:solidFill>
                <a:srgbClr val="0033CC"/>
              </a:solidFill>
            </a:endParaRPr>
          </a:p>
          <a:p>
            <a:r>
              <a:rPr lang="en-US" altLang="zh-CN" sz="4000" b="1" smtClean="0">
                <a:solidFill>
                  <a:srgbClr val="0033CC"/>
                </a:solidFill>
              </a:rPr>
              <a:t>C(</a:t>
            </a:r>
            <a:r>
              <a:rPr lang="zh-CN" altLang="en-US" sz="4000" b="1" smtClean="0">
                <a:solidFill>
                  <a:srgbClr val="0033CC"/>
                </a:solidFill>
              </a:rPr>
              <a:t>不水解的离子</a:t>
            </a:r>
            <a:r>
              <a:rPr lang="en-US" altLang="zh-CN" sz="4000" b="1" smtClean="0">
                <a:solidFill>
                  <a:srgbClr val="0033CC"/>
                </a:solidFill>
              </a:rPr>
              <a:t>)</a:t>
            </a:r>
            <a:r>
              <a:rPr lang="zh-CN" altLang="en-US" sz="4000" b="1" smtClean="0">
                <a:solidFill>
                  <a:srgbClr val="FF0000"/>
                </a:solidFill>
                <a:latin typeface="宋体" panose="02010600030101010101" pitchFamily="2" charset="-122"/>
              </a:rPr>
              <a:t>＞</a:t>
            </a:r>
            <a:r>
              <a:rPr lang="en-US" altLang="zh-CN" sz="4000" b="1" smtClean="0">
                <a:solidFill>
                  <a:srgbClr val="3333FF"/>
                </a:solidFill>
                <a:latin typeface="宋体" panose="02010600030101010101" pitchFamily="2" charset="-122"/>
              </a:rPr>
              <a:t>C(</a:t>
            </a:r>
            <a:r>
              <a:rPr lang="zh-CN" altLang="en-US" sz="4000" b="1" smtClean="0">
                <a:solidFill>
                  <a:srgbClr val="3333FF"/>
                </a:solidFill>
                <a:latin typeface="宋体" panose="02010600030101010101" pitchFamily="2" charset="-122"/>
              </a:rPr>
              <a:t>发生水解的离子</a:t>
            </a:r>
            <a:r>
              <a:rPr lang="en-US" altLang="zh-CN" sz="4000" b="1" smtClean="0">
                <a:solidFill>
                  <a:srgbClr val="3333FF"/>
                </a:solidFill>
                <a:latin typeface="宋体" panose="02010600030101010101" pitchFamily="2" charset="-122"/>
              </a:rPr>
              <a:t>)</a:t>
            </a:r>
            <a:r>
              <a:rPr lang="zh-CN" altLang="en-US" sz="4000" b="1" smtClean="0">
                <a:solidFill>
                  <a:srgbClr val="FF0000"/>
                </a:solidFill>
                <a:latin typeface="宋体" panose="02010600030101010101" pitchFamily="2" charset="-122"/>
              </a:rPr>
              <a:t>＞</a:t>
            </a:r>
            <a:r>
              <a:rPr lang="en-US" altLang="zh-CN" sz="4000" b="1" smtClean="0">
                <a:solidFill>
                  <a:srgbClr val="3333FF"/>
                </a:solidFill>
                <a:latin typeface="宋体" panose="02010600030101010101" pitchFamily="2" charset="-122"/>
              </a:rPr>
              <a:t>c(</a:t>
            </a:r>
            <a:r>
              <a:rPr lang="zh-CN" altLang="en-US" sz="4000" b="1" smtClean="0">
                <a:solidFill>
                  <a:srgbClr val="3333FF"/>
                </a:solidFill>
                <a:latin typeface="宋体" panose="02010600030101010101" pitchFamily="2" charset="-122"/>
              </a:rPr>
              <a:t>溶液呈酸碱性的离子</a:t>
            </a:r>
            <a:r>
              <a:rPr lang="en-US" altLang="zh-CN" sz="4000" b="1" smtClean="0">
                <a:solidFill>
                  <a:srgbClr val="3333FF"/>
                </a:solidFill>
                <a:latin typeface="宋体" panose="02010600030101010101" pitchFamily="2" charset="-122"/>
              </a:rPr>
              <a:t>)</a:t>
            </a:r>
            <a:r>
              <a:rPr lang="zh-CN" altLang="en-US" sz="4000" b="1" smtClean="0">
                <a:solidFill>
                  <a:srgbClr val="FF0000"/>
                </a:solidFill>
                <a:latin typeface="宋体" panose="02010600030101010101" pitchFamily="2" charset="-122"/>
              </a:rPr>
              <a:t> ＞ </a:t>
            </a:r>
            <a:r>
              <a:rPr lang="en-US" altLang="zh-CN" sz="4000" b="1" i="1" smtClean="0">
                <a:solidFill>
                  <a:srgbClr val="3333FF"/>
                </a:solidFill>
              </a:rPr>
              <a:t>c</a:t>
            </a:r>
            <a:r>
              <a:rPr lang="en-US" altLang="zh-CN" sz="4000" b="1" smtClean="0">
                <a:solidFill>
                  <a:srgbClr val="3333FF"/>
                </a:solidFill>
              </a:rPr>
              <a:t>(</a:t>
            </a:r>
            <a:r>
              <a:rPr lang="zh-CN" altLang="en-US" sz="4000" b="1" smtClean="0">
                <a:solidFill>
                  <a:srgbClr val="3333FF"/>
                </a:solidFill>
              </a:rPr>
              <a:t>水电离出的另种离子</a:t>
            </a:r>
            <a:r>
              <a:rPr lang="en-US" altLang="zh-CN" sz="4000" b="1" smtClean="0">
                <a:solidFill>
                  <a:srgbClr val="3333FF"/>
                </a:solidFill>
              </a:rPr>
              <a:t>)</a:t>
            </a:r>
            <a:r>
              <a:rPr lang="en-US" altLang="zh-CN" sz="4400" b="1" smtClean="0">
                <a:solidFill>
                  <a:srgbClr val="3333FF"/>
                </a:solidFill>
              </a:rPr>
              <a:t> </a:t>
            </a:r>
            <a:endParaRPr lang="zh-CN" altLang="en-US" sz="4000" b="1">
              <a:solidFill>
                <a:srgbClr val="3333FF"/>
              </a:solidFill>
            </a:endParaRPr>
          </a:p>
          <a:p>
            <a:endParaRPr lang="zh-CN" altLang="en-US" sz="4000"/>
          </a:p>
        </p:txBody>
      </p:sp>
    </p:spTree>
  </p:cSld>
  <p:clrMapOvr>
    <a:masterClrMapping/>
  </p:clrMapOvr>
  <p:transition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1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1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186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357158" y="2357430"/>
            <a:ext cx="5214974" cy="7143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/>
              <a:t>练习</a:t>
            </a:r>
            <a:endParaRPr lang="zh-CN" altLang="en-US" sz="4000" b="1"/>
          </a:p>
        </p:txBody>
      </p:sp>
      <p:sp>
        <p:nvSpPr>
          <p:cNvPr id="3" name="TextBox 2"/>
          <p:cNvSpPr txBox="1"/>
          <p:nvPr/>
        </p:nvSpPr>
        <p:spPr>
          <a:xfrm>
            <a:off x="0" y="3143248"/>
            <a:ext cx="9429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3200" b="1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1</a:t>
            </a:r>
            <a:r>
              <a:rPr lang="zh-CN" altLang="en-US" sz="3200" b="1" smtClean="0">
                <a:latin typeface="Times New Roman" panose="02020603050405020304" pitchFamily="18" charset="0"/>
              </a:rPr>
              <a:t> 、</a:t>
            </a:r>
            <a:r>
              <a:rPr kumimoji="1" lang="zh-CN" altLang="en-US" sz="32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比较在</a:t>
            </a:r>
            <a:r>
              <a:rPr kumimoji="1" lang="en-US" altLang="zh-CN" sz="32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0.1 mol/L</a:t>
            </a:r>
            <a:r>
              <a:rPr kumimoji="1" lang="zh-CN" altLang="en-US" sz="32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的</a:t>
            </a:r>
            <a:r>
              <a:rPr kumimoji="1" lang="en-US" altLang="zh-CN" sz="32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H</a:t>
            </a:r>
            <a:r>
              <a:rPr kumimoji="1" lang="en-US" altLang="zh-CN" sz="3200" b="1" baseline="-2500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2</a:t>
            </a:r>
            <a:r>
              <a:rPr kumimoji="1" lang="en-US" altLang="zh-CN" sz="32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CO</a:t>
            </a:r>
            <a:r>
              <a:rPr kumimoji="1" lang="en-US" altLang="zh-CN" sz="3200" b="1" baseline="-2500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3</a:t>
            </a:r>
            <a:r>
              <a:rPr kumimoji="1" lang="zh-CN" altLang="en-US" sz="32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溶液中离子分子浓度大小关系</a:t>
            </a:r>
            <a:endParaRPr kumimoji="1" lang="en-US" altLang="zh-CN" sz="3200" b="1" smtClean="0"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r>
              <a:rPr kumimoji="1" lang="en-US" altLang="zh-CN" sz="3200" b="1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c(H</a:t>
            </a:r>
            <a:r>
              <a:rPr kumimoji="1" lang="en-US" altLang="zh-CN" sz="3200" b="1" baseline="-2500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2</a:t>
            </a:r>
            <a:r>
              <a:rPr kumimoji="1" lang="en-US" altLang="zh-CN" sz="3200" b="1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CO</a:t>
            </a:r>
            <a:r>
              <a:rPr kumimoji="1" lang="en-US" altLang="zh-CN" sz="3200" b="1" baseline="-2500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3</a:t>
            </a:r>
            <a:r>
              <a:rPr kumimoji="1" lang="en-US" altLang="zh-CN" sz="3200" b="1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)&gt;c(H</a:t>
            </a:r>
            <a:r>
              <a:rPr kumimoji="1" lang="en-US" altLang="zh-CN" sz="3200" b="1" baseline="3000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+</a:t>
            </a:r>
            <a:r>
              <a:rPr kumimoji="1" lang="en-US" altLang="zh-CN" sz="3200" b="1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)&gt;c(HCO</a:t>
            </a:r>
            <a:r>
              <a:rPr kumimoji="1" lang="en-US" altLang="zh-CN" sz="3200" b="1" baseline="3000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3-</a:t>
            </a:r>
            <a:r>
              <a:rPr kumimoji="1" lang="en-US" altLang="zh-CN" sz="3200" b="1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)&gt;c(CO</a:t>
            </a:r>
            <a:r>
              <a:rPr kumimoji="1" lang="en-US" altLang="zh-CN" sz="3200" b="1" baseline="-2500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3</a:t>
            </a:r>
            <a:r>
              <a:rPr kumimoji="1" lang="en-US" altLang="zh-CN" sz="3200" b="1" baseline="3000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2-</a:t>
            </a:r>
            <a:r>
              <a:rPr kumimoji="1" lang="en-US" altLang="zh-CN" sz="3200" b="1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)&gt;(OH</a:t>
            </a:r>
            <a:r>
              <a:rPr kumimoji="1" lang="en-US" altLang="zh-CN" sz="3200" b="1" baseline="3000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-</a:t>
            </a:r>
            <a:r>
              <a:rPr kumimoji="1" lang="en-US" altLang="zh-CN" sz="3200" b="1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)</a:t>
            </a:r>
            <a:endParaRPr kumimoji="1" lang="en-US" altLang="zh-CN" sz="3200" b="1" smtClean="0">
              <a:solidFill>
                <a:srgbClr val="0000CC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+mn-ea"/>
            </a:endParaRPr>
          </a:p>
          <a:p>
            <a:endParaRPr lang="en-US" altLang="zh-CN" sz="3200" b="1" smtClean="0">
              <a:latin typeface="Times New Roman" panose="02020603050405020304" pitchFamily="18" charset="0"/>
            </a:endParaRPr>
          </a:p>
          <a:p>
            <a:r>
              <a:rPr lang="en-US" altLang="zh-CN" sz="3200" b="1" smtClean="0">
                <a:latin typeface="Times New Roman" panose="02020603050405020304" pitchFamily="18" charset="0"/>
              </a:rPr>
              <a:t>2</a:t>
            </a:r>
            <a:r>
              <a:rPr lang="zh-CN" altLang="en-US" sz="3200" b="1" smtClean="0">
                <a:latin typeface="Times New Roman" panose="02020603050405020304" pitchFamily="18" charset="0"/>
              </a:rPr>
              <a:t>、比较</a:t>
            </a:r>
            <a:r>
              <a:rPr lang="en-US" altLang="zh-CN" sz="3200" b="1" smtClean="0">
                <a:latin typeface="Times New Roman" panose="02020603050405020304" pitchFamily="18" charset="0"/>
              </a:rPr>
              <a:t>Na</a:t>
            </a:r>
            <a:r>
              <a:rPr lang="en-US" altLang="zh-CN" sz="3200" b="1" baseline="-25000" smtClean="0">
                <a:latin typeface="Times New Roman" panose="02020603050405020304" pitchFamily="18" charset="0"/>
              </a:rPr>
              <a:t>2</a:t>
            </a:r>
            <a:r>
              <a:rPr lang="en-US" altLang="zh-CN" sz="3200" b="1" smtClean="0">
                <a:latin typeface="Times New Roman" panose="02020603050405020304" pitchFamily="18" charset="0"/>
              </a:rPr>
              <a:t>CO</a:t>
            </a:r>
            <a:r>
              <a:rPr lang="en-US" altLang="zh-CN" sz="3200" b="1" baseline="-25000" smtClean="0">
                <a:latin typeface="Times New Roman" panose="02020603050405020304" pitchFamily="18" charset="0"/>
              </a:rPr>
              <a:t>3</a:t>
            </a:r>
            <a:r>
              <a:rPr lang="zh-CN" altLang="en-US" sz="3200" b="1" smtClean="0">
                <a:latin typeface="Times New Roman" panose="02020603050405020304" pitchFamily="18" charset="0"/>
              </a:rPr>
              <a:t>溶液中离子浓度大小关系</a:t>
            </a:r>
            <a:endParaRPr lang="en-US" altLang="zh-CN" sz="3200" b="1" smtClean="0">
              <a:latin typeface="Times New Roman" panose="02020603050405020304" pitchFamily="18" charset="0"/>
            </a:endParaRPr>
          </a:p>
          <a:p>
            <a:endParaRPr kumimoji="1" lang="en-US" altLang="zh-CN" sz="3200" b="1" smtClean="0">
              <a:solidFill>
                <a:srgbClr val="0000CC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r>
              <a:rPr kumimoji="1" lang="en-US" altLang="zh-CN" sz="3200" b="1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c(Na</a:t>
            </a:r>
            <a:r>
              <a:rPr kumimoji="1" lang="en-US" altLang="zh-CN" sz="3200" b="1" baseline="3000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+</a:t>
            </a:r>
            <a:r>
              <a:rPr kumimoji="1" lang="en-US" altLang="zh-CN" sz="3200" b="1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)&gt;c(CO</a:t>
            </a:r>
            <a:r>
              <a:rPr kumimoji="1" lang="en-US" altLang="zh-CN" sz="3200" b="1" baseline="-2500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3</a:t>
            </a:r>
            <a:r>
              <a:rPr kumimoji="1" lang="en-US" altLang="zh-CN" sz="3200" b="1" baseline="3000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2</a:t>
            </a:r>
            <a:r>
              <a:rPr kumimoji="1" lang="en-US" altLang="zh-CN" sz="3200" b="1" baseline="3000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-</a:t>
            </a:r>
            <a:r>
              <a:rPr kumimoji="1" lang="en-US" altLang="zh-CN" sz="3200" b="1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)&gt;c(OH</a:t>
            </a:r>
            <a:r>
              <a:rPr kumimoji="1" lang="en-US" altLang="zh-CN" sz="3200" b="1" baseline="3000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-</a:t>
            </a:r>
            <a:r>
              <a:rPr kumimoji="1" lang="en-US" altLang="zh-CN" sz="3200" b="1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)&gt;c(HCO</a:t>
            </a:r>
            <a:r>
              <a:rPr kumimoji="1" lang="en-US" altLang="zh-CN" sz="3200" b="1" baseline="-2500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3</a:t>
            </a:r>
            <a:r>
              <a:rPr kumimoji="1" lang="en-US" altLang="zh-CN" sz="3200" b="1" baseline="3000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-</a:t>
            </a:r>
            <a:r>
              <a:rPr kumimoji="1" lang="en-US" altLang="zh-CN" sz="3200" b="1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)&gt;c(H</a:t>
            </a:r>
            <a:r>
              <a:rPr kumimoji="1" lang="en-US" altLang="zh-CN" sz="3200" b="1" baseline="3000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+</a:t>
            </a:r>
            <a:r>
              <a:rPr kumimoji="1" lang="en-US" altLang="zh-CN" sz="3200" b="1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)</a:t>
            </a:r>
            <a:endParaRPr kumimoji="1" lang="en-US" altLang="zh-CN" sz="3200" b="1" smtClean="0">
              <a:solidFill>
                <a:srgbClr val="0000CC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</a:endParaRPr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857224" y="1142985"/>
            <a:ext cx="7772400" cy="132343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</a:rPr>
              <a:t>c(Na</a:t>
            </a:r>
            <a:r>
              <a:rPr lang="en-US" altLang="zh-CN" sz="4000" b="1" baseline="30000">
                <a:solidFill>
                  <a:srgbClr val="FF0000"/>
                </a:solidFill>
                <a:latin typeface="宋体" panose="02010600030101010101" pitchFamily="2" charset="-122"/>
              </a:rPr>
              <a:t>+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</a:rPr>
              <a:t>)</a:t>
            </a:r>
            <a:r>
              <a:rPr lang="zh-CN" altLang="en-US" sz="4000" b="1" smtClean="0">
                <a:solidFill>
                  <a:srgbClr val="FF0000"/>
                </a:solidFill>
                <a:latin typeface="宋体" panose="02010600030101010101" pitchFamily="2" charset="-122"/>
              </a:rPr>
              <a:t>＞</a:t>
            </a:r>
            <a:r>
              <a:rPr lang="en-US" altLang="zh-CN" sz="4000" b="1" smtClean="0">
                <a:solidFill>
                  <a:srgbClr val="FF0000"/>
                </a:solidFill>
                <a:latin typeface="宋体" panose="02010600030101010101" pitchFamily="2" charset="-122"/>
              </a:rPr>
              <a:t>c(CH</a:t>
            </a:r>
            <a:r>
              <a:rPr lang="en-US" altLang="zh-CN" sz="4000" b="1" baseline="-25000" smtClean="0">
                <a:solidFill>
                  <a:srgbClr val="FF0000"/>
                </a:solidFill>
                <a:latin typeface="宋体" panose="02010600030101010101" pitchFamily="2" charset="-122"/>
              </a:rPr>
              <a:t>3</a:t>
            </a:r>
            <a:r>
              <a:rPr lang="en-US" altLang="zh-CN" sz="4000" b="1" smtClean="0">
                <a:solidFill>
                  <a:srgbClr val="FF0000"/>
                </a:solidFill>
                <a:latin typeface="宋体" panose="02010600030101010101" pitchFamily="2" charset="-122"/>
              </a:rPr>
              <a:t>COO</a:t>
            </a:r>
            <a:r>
              <a:rPr lang="en-US" altLang="zh-CN" sz="4000" b="1" baseline="30000" smtClean="0">
                <a:solidFill>
                  <a:srgbClr val="FF0000"/>
                </a:solidFill>
                <a:latin typeface="宋体" panose="02010600030101010101" pitchFamily="2" charset="-122"/>
              </a:rPr>
              <a:t>-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</a:rPr>
              <a:t>)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</a:rPr>
              <a:t>＞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</a:rPr>
              <a:t>c(OH</a:t>
            </a:r>
            <a:r>
              <a:rPr lang="en-US" altLang="zh-CN" sz="4000" b="1" baseline="30000">
                <a:solidFill>
                  <a:srgbClr val="FF0000"/>
                </a:solidFill>
                <a:latin typeface="宋体" panose="02010600030101010101" pitchFamily="2" charset="-122"/>
              </a:rPr>
              <a:t>-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</a:rPr>
              <a:t>)</a:t>
            </a:r>
            <a:r>
              <a:rPr lang="zh-CN" altLang="en-US" sz="4000" b="1" smtClean="0">
                <a:solidFill>
                  <a:srgbClr val="FF0000"/>
                </a:solidFill>
                <a:latin typeface="宋体" panose="02010600030101010101" pitchFamily="2" charset="-122"/>
              </a:rPr>
              <a:t>＞</a:t>
            </a:r>
            <a:r>
              <a:rPr lang="en-US" altLang="zh-CN" sz="4000" b="1" smtClean="0">
                <a:solidFill>
                  <a:srgbClr val="FF0000"/>
                </a:solidFill>
                <a:latin typeface="宋体" panose="02010600030101010101" pitchFamily="2" charset="-122"/>
              </a:rPr>
              <a:t>c(CH</a:t>
            </a:r>
            <a:r>
              <a:rPr lang="en-US" altLang="zh-CN" sz="4000" b="1" baseline="-25000" smtClean="0">
                <a:solidFill>
                  <a:srgbClr val="FF0000"/>
                </a:solidFill>
                <a:latin typeface="宋体" panose="02010600030101010101" pitchFamily="2" charset="-122"/>
              </a:rPr>
              <a:t>3</a:t>
            </a:r>
            <a:r>
              <a:rPr lang="en-US" altLang="zh-CN" sz="4000" b="1" smtClean="0">
                <a:solidFill>
                  <a:srgbClr val="FF0000"/>
                </a:solidFill>
                <a:latin typeface="宋体" panose="02010600030101010101" pitchFamily="2" charset="-122"/>
              </a:rPr>
              <a:t>COOH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</a:rPr>
              <a:t>)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</a:rPr>
              <a:t>＞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</a:rPr>
              <a:t>c(H</a:t>
            </a:r>
            <a:r>
              <a:rPr lang="en-US" altLang="zh-CN" sz="4000" b="1" baseline="30000">
                <a:solidFill>
                  <a:srgbClr val="FF0000"/>
                </a:solidFill>
                <a:latin typeface="宋体" panose="02010600030101010101" pitchFamily="2" charset="-122"/>
              </a:rPr>
              <a:t>+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</a:rPr>
              <a:t>)</a:t>
            </a:r>
            <a:endParaRPr lang="en-US" altLang="zh-CN" sz="4000" b="1">
              <a:solidFill>
                <a:srgbClr val="FF0000"/>
              </a:solidFill>
            </a:endParaRPr>
          </a:p>
        </p:txBody>
      </p:sp>
      <p:sp>
        <p:nvSpPr>
          <p:cNvPr id="5" name="Text Box 7"/>
          <p:cNvSpPr txBox="1">
            <a:spLocks noChangeArrowheads="1"/>
          </p:cNvSpPr>
          <p:nvPr/>
        </p:nvSpPr>
        <p:spPr bwMode="auto">
          <a:xfrm>
            <a:off x="357158" y="428604"/>
            <a:ext cx="7772428" cy="70788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zh-CN" altLang="en-US" sz="4000" b="1">
                <a:latin typeface="Times New Roman" panose="02020603050405020304" pitchFamily="18" charset="0"/>
              </a:rPr>
              <a:t>如：</a:t>
            </a:r>
            <a:r>
              <a:rPr lang="en-US" altLang="zh-CN" sz="4000" b="1">
                <a:latin typeface="宋体" panose="02010600030101010101" pitchFamily="2" charset="-122"/>
              </a:rPr>
              <a:t>CH</a:t>
            </a:r>
            <a:r>
              <a:rPr lang="en-US" altLang="zh-CN" sz="4000" b="1" baseline="-30000">
                <a:latin typeface="宋体" panose="02010600030101010101" pitchFamily="2" charset="-122"/>
              </a:rPr>
              <a:t>3</a:t>
            </a:r>
            <a:r>
              <a:rPr lang="en-US" altLang="zh-CN" sz="4000" b="1">
                <a:latin typeface="宋体" panose="02010600030101010101" pitchFamily="2" charset="-122"/>
              </a:rPr>
              <a:t>COONa</a:t>
            </a:r>
            <a:r>
              <a:rPr lang="zh-CN" altLang="en-US" sz="4000" b="1">
                <a:latin typeface="Times New Roman" panose="02020603050405020304" pitchFamily="18" charset="0"/>
              </a:rPr>
              <a:t>溶液中存在如下关系：</a:t>
            </a:r>
            <a:endParaRPr lang="zh-CN" altLang="en-US" sz="4000" b="1"/>
          </a:p>
        </p:txBody>
      </p:sp>
    </p:spTree>
  </p:cSld>
  <p:clrMapOvr>
    <a:masterClrMapping/>
  </p:clrMapOvr>
  <p:transition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840" name="Rectangle 8"/>
          <p:cNvSpPr>
            <a:spLocks noChangeArrowheads="1"/>
          </p:cNvSpPr>
          <p:nvPr/>
        </p:nvSpPr>
        <p:spPr bwMode="auto">
          <a:xfrm>
            <a:off x="234950" y="1041400"/>
            <a:ext cx="8356600" cy="185281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200" b="1">
                <a:solidFill>
                  <a:srgbClr val="FF0000"/>
                </a:solidFill>
                <a:latin typeface="+mn-ea"/>
              </a:rPr>
              <a:t>1</a:t>
            </a:r>
            <a:r>
              <a:rPr lang="zh-CN" altLang="en-US" sz="3200" b="1">
                <a:solidFill>
                  <a:srgbClr val="FF0000"/>
                </a:solidFill>
                <a:latin typeface="+mn-ea"/>
              </a:rPr>
              <a:t>、离子电荷守恒 </a:t>
            </a:r>
            <a:r>
              <a:rPr lang="zh-CN" altLang="en-US" sz="3200" b="1">
                <a:solidFill>
                  <a:srgbClr val="0033CC"/>
                </a:solidFill>
                <a:latin typeface="+mn-ea"/>
              </a:rPr>
              <a:t>：</a:t>
            </a:r>
            <a:endParaRPr lang="zh-CN" altLang="en-US" sz="3200" b="1">
              <a:solidFill>
                <a:srgbClr val="0033CC"/>
              </a:solidFill>
              <a:latin typeface="+mn-ea"/>
            </a:endParaRPr>
          </a:p>
          <a:p>
            <a:pPr>
              <a:lnSpc>
                <a:spcPct val="130000"/>
              </a:lnSpc>
            </a:pPr>
            <a:r>
              <a:rPr lang="zh-CN" altLang="en-US" sz="2800" b="1" smtClean="0">
                <a:latin typeface="+mn-ea"/>
              </a:rPr>
              <a:t>电解质溶液总是呈</a:t>
            </a:r>
            <a:r>
              <a:rPr lang="zh-CN" altLang="en-US" sz="2800" b="1" smtClean="0">
                <a:solidFill>
                  <a:srgbClr val="FF3300"/>
                </a:solidFill>
                <a:latin typeface="+mn-ea"/>
              </a:rPr>
              <a:t>电中性</a:t>
            </a:r>
            <a:r>
              <a:rPr lang="zh-CN" altLang="en-US" sz="2800" b="1" smtClean="0">
                <a:latin typeface="+mn-ea"/>
              </a:rPr>
              <a:t>，即阴离子所带负电荷总数一定</a:t>
            </a:r>
            <a:r>
              <a:rPr lang="zh-CN" altLang="en-US" sz="2800" b="1" smtClean="0">
                <a:solidFill>
                  <a:srgbClr val="FF3300"/>
                </a:solidFill>
                <a:latin typeface="+mn-ea"/>
              </a:rPr>
              <a:t>等于</a:t>
            </a:r>
            <a:r>
              <a:rPr lang="zh-CN" altLang="en-US" sz="2800" b="1" smtClean="0">
                <a:latin typeface="+mn-ea"/>
              </a:rPr>
              <a:t>阳离子所带正电荷总数。</a:t>
            </a:r>
            <a:endParaRPr lang="zh-CN" altLang="en-US" sz="2800" b="1">
              <a:solidFill>
                <a:srgbClr val="FF0000"/>
              </a:solidFill>
              <a:latin typeface="+mn-ea"/>
            </a:endParaRPr>
          </a:p>
        </p:txBody>
      </p:sp>
      <p:sp>
        <p:nvSpPr>
          <p:cNvPr id="120844" name="Rectangle 12"/>
          <p:cNvSpPr>
            <a:spLocks noChangeArrowheads="1"/>
          </p:cNvSpPr>
          <p:nvPr/>
        </p:nvSpPr>
        <p:spPr bwMode="auto">
          <a:xfrm>
            <a:off x="187325" y="3357562"/>
            <a:ext cx="8518525" cy="52322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2800" b="1" smtClean="0"/>
              <a:t>如</a:t>
            </a:r>
            <a:r>
              <a:rPr lang="en-US" altLang="zh-CN" sz="2800" b="1" smtClean="0"/>
              <a:t>NH</a:t>
            </a:r>
            <a:r>
              <a:rPr lang="en-US" altLang="zh-CN" sz="2800" b="1" baseline="-25000" smtClean="0"/>
              <a:t>4</a:t>
            </a:r>
            <a:r>
              <a:rPr lang="en-US" altLang="zh-CN" sz="2800" b="1" smtClean="0"/>
              <a:t>Cl</a:t>
            </a:r>
            <a:r>
              <a:rPr lang="zh-CN" altLang="en-US" sz="2800" b="1" smtClean="0"/>
              <a:t>溶液的电荷守恒：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120846" name="Text Box 14"/>
          <p:cNvSpPr txBox="1">
            <a:spLocks noChangeArrowheads="1"/>
          </p:cNvSpPr>
          <p:nvPr/>
        </p:nvSpPr>
        <p:spPr bwMode="auto">
          <a:xfrm>
            <a:off x="642910" y="357166"/>
            <a:ext cx="3946525" cy="64633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二、守恒原理</a:t>
            </a:r>
            <a:endParaRPr lang="zh-CN" altLang="en-US" sz="36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0854" name="Text Box 22"/>
          <p:cNvSpPr txBox="1">
            <a:spLocks noChangeArrowheads="1"/>
          </p:cNvSpPr>
          <p:nvPr/>
        </p:nvSpPr>
        <p:spPr bwMode="auto">
          <a:xfrm>
            <a:off x="346075" y="4714884"/>
            <a:ext cx="7908925" cy="116955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 smtClean="0"/>
              <a:t>请写出</a:t>
            </a:r>
            <a:r>
              <a:rPr lang="en-US" altLang="zh-CN" sz="2800" b="1" smtClean="0"/>
              <a:t>Na</a:t>
            </a:r>
            <a:r>
              <a:rPr lang="en-US" altLang="zh-CN" sz="2800" b="1" baseline="-25000" smtClean="0"/>
              <a:t>2</a:t>
            </a:r>
            <a:r>
              <a:rPr lang="en-US" altLang="zh-CN" sz="2800" b="1" smtClean="0"/>
              <a:t>CO</a:t>
            </a:r>
            <a:r>
              <a:rPr lang="en-US" altLang="zh-CN" sz="2800" b="1" baseline="-25000" smtClean="0"/>
              <a:t>3</a:t>
            </a:r>
            <a:r>
              <a:rPr lang="zh-CN" altLang="en-US" sz="2800" b="1" smtClean="0"/>
              <a:t>溶液中离子电荷守恒关系表达式</a:t>
            </a:r>
            <a:endParaRPr lang="en-US" altLang="zh-CN" sz="2800" b="1" smtClean="0"/>
          </a:p>
          <a:p>
            <a:pPr>
              <a:spcBef>
                <a:spcPct val="50000"/>
              </a:spcBef>
            </a:pPr>
            <a:endParaRPr lang="zh-CN" altLang="en-US" sz="2800" b="1"/>
          </a:p>
        </p:txBody>
      </p:sp>
      <p:sp>
        <p:nvSpPr>
          <p:cNvPr id="14" name="矩形 13"/>
          <p:cNvSpPr/>
          <p:nvPr/>
        </p:nvSpPr>
        <p:spPr>
          <a:xfrm>
            <a:off x="4143372" y="3357562"/>
            <a:ext cx="4741835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en-US" altLang="zh-CN" sz="2800" b="1" smtClean="0"/>
              <a:t> </a:t>
            </a:r>
            <a:r>
              <a:rPr lang="en-US" altLang="zh-CN" sz="2800" b="1" smtClean="0">
                <a:solidFill>
                  <a:srgbClr val="FF0000"/>
                </a:solidFill>
              </a:rPr>
              <a:t>c(NH</a:t>
            </a:r>
            <a:r>
              <a:rPr lang="en-US" altLang="zh-CN" sz="2800" b="1" baseline="-25000" smtClean="0">
                <a:solidFill>
                  <a:srgbClr val="FF0000"/>
                </a:solidFill>
              </a:rPr>
              <a:t>4</a:t>
            </a:r>
            <a:r>
              <a:rPr lang="en-US" altLang="zh-CN" sz="2800" b="1" baseline="30000" smtClean="0">
                <a:solidFill>
                  <a:srgbClr val="FF0000"/>
                </a:solidFill>
              </a:rPr>
              <a:t>+</a:t>
            </a:r>
            <a:r>
              <a:rPr lang="en-US" altLang="zh-CN" sz="2800" b="1" smtClean="0">
                <a:solidFill>
                  <a:srgbClr val="FF0000"/>
                </a:solidFill>
              </a:rPr>
              <a:t>)+c(H</a:t>
            </a:r>
            <a:r>
              <a:rPr lang="en-US" altLang="zh-CN" sz="2800" b="1" baseline="30000" smtClean="0">
                <a:solidFill>
                  <a:srgbClr val="FF0000"/>
                </a:solidFill>
              </a:rPr>
              <a:t>+</a:t>
            </a:r>
            <a:r>
              <a:rPr lang="en-US" altLang="zh-CN" sz="2800" b="1" smtClean="0">
                <a:solidFill>
                  <a:srgbClr val="FF0000"/>
                </a:solidFill>
              </a:rPr>
              <a:t>)</a:t>
            </a:r>
            <a:r>
              <a:rPr lang="zh-CN" altLang="en-US" sz="2800" b="1" smtClean="0">
                <a:solidFill>
                  <a:srgbClr val="FF0000"/>
                </a:solidFill>
              </a:rPr>
              <a:t>＝</a:t>
            </a:r>
            <a:r>
              <a:rPr lang="en-US" altLang="zh-CN" sz="2800" b="1" smtClean="0">
                <a:solidFill>
                  <a:srgbClr val="FF0000"/>
                </a:solidFill>
              </a:rPr>
              <a:t>c(Cl</a:t>
            </a:r>
            <a:r>
              <a:rPr lang="en-US" altLang="zh-CN" sz="2800" b="1" baseline="30000" smtClean="0">
                <a:solidFill>
                  <a:srgbClr val="FF0000"/>
                </a:solidFill>
              </a:rPr>
              <a:t>-</a:t>
            </a:r>
            <a:r>
              <a:rPr lang="en-US" altLang="zh-CN" sz="2800" b="1" smtClean="0">
                <a:solidFill>
                  <a:srgbClr val="FF0000"/>
                </a:solidFill>
              </a:rPr>
              <a:t>)+c(OH</a:t>
            </a:r>
            <a:r>
              <a:rPr lang="en-US" altLang="zh-CN" sz="2800" b="1" baseline="30000" smtClean="0">
                <a:solidFill>
                  <a:srgbClr val="FF0000"/>
                </a:solidFill>
              </a:rPr>
              <a:t>-</a:t>
            </a:r>
            <a:r>
              <a:rPr lang="en-US" altLang="zh-CN" sz="2800" b="1" smtClean="0">
                <a:solidFill>
                  <a:srgbClr val="FF0000"/>
                </a:solidFill>
              </a:rPr>
              <a:t>)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214282" y="5572140"/>
            <a:ext cx="8929718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楷体_GB2312" pitchFamily="49" charset="-122"/>
              </a:rPr>
              <a:t>c(Na</a:t>
            </a:r>
            <a:r>
              <a:rPr lang="zh-CN" altLang="en-US" sz="2800" b="1" baseline="30000" smtClean="0">
                <a:latin typeface="黑体" panose="02010609060101010101" pitchFamily="49" charset="-122"/>
                <a:ea typeface="黑体" panose="02010609060101010101" pitchFamily="49" charset="-122"/>
                <a:sym typeface="楷体_GB2312" pitchFamily="49" charset="-122"/>
              </a:rPr>
              <a:t>＋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楷体_GB2312" pitchFamily="49" charset="-122"/>
              </a:rPr>
              <a:t>) ＋c(H</a:t>
            </a:r>
            <a:r>
              <a:rPr lang="zh-CN" altLang="en-US" sz="2800" b="1" baseline="30000" smtClean="0">
                <a:latin typeface="黑体" panose="02010609060101010101" pitchFamily="49" charset="-122"/>
                <a:ea typeface="黑体" panose="02010609060101010101" pitchFamily="49" charset="-122"/>
                <a:sym typeface="楷体_GB2312" pitchFamily="49" charset="-122"/>
              </a:rPr>
              <a:t>＋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楷体_GB2312" pitchFamily="49" charset="-122"/>
              </a:rPr>
              <a:t>)＝2c(CO</a:t>
            </a:r>
            <a:r>
              <a:rPr lang="zh-CN" altLang="en-US" sz="2800" b="1" baseline="-25000" smtClean="0">
                <a:latin typeface="黑体" panose="02010609060101010101" pitchFamily="49" charset="-122"/>
                <a:ea typeface="黑体" panose="02010609060101010101" pitchFamily="49" charset="-122"/>
                <a:sym typeface="楷体_GB2312" pitchFamily="49" charset="-122"/>
              </a:rPr>
              <a:t>3</a:t>
            </a:r>
            <a:r>
              <a:rPr lang="zh-CN" altLang="en-US" sz="2800" b="1" baseline="30000" smtClean="0">
                <a:latin typeface="黑体" panose="02010609060101010101" pitchFamily="49" charset="-122"/>
                <a:ea typeface="黑体" panose="02010609060101010101" pitchFamily="49" charset="-122"/>
                <a:sym typeface="楷体_GB2312" pitchFamily="49" charset="-122"/>
              </a:rPr>
              <a:t>2－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楷体_GB2312" pitchFamily="49" charset="-122"/>
              </a:rPr>
              <a:t>)＋c(OH</a:t>
            </a:r>
            <a:r>
              <a:rPr lang="zh-CN" altLang="en-US" sz="2800" b="1" baseline="30000" smtClean="0">
                <a:latin typeface="黑体" panose="02010609060101010101" pitchFamily="49" charset="-122"/>
                <a:ea typeface="黑体" panose="02010609060101010101" pitchFamily="49" charset="-122"/>
                <a:sym typeface="楷体_GB2312" pitchFamily="49" charset="-122"/>
              </a:rPr>
              <a:t>－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楷体_GB2312" pitchFamily="49" charset="-122"/>
              </a:rPr>
              <a:t>)＋c(HCO</a:t>
            </a:r>
            <a:r>
              <a:rPr lang="zh-CN" altLang="en-US" sz="2800" b="1" baseline="-25000" smtClean="0">
                <a:latin typeface="黑体" panose="02010609060101010101" pitchFamily="49" charset="-122"/>
                <a:ea typeface="黑体" panose="02010609060101010101" pitchFamily="49" charset="-122"/>
                <a:sym typeface="楷体_GB2312" pitchFamily="49" charset="-122"/>
              </a:rPr>
              <a:t>3</a:t>
            </a:r>
            <a:r>
              <a:rPr lang="zh-CN" altLang="en-US" sz="2800" b="1" baseline="30000" smtClean="0">
                <a:latin typeface="黑体" panose="02010609060101010101" pitchFamily="49" charset="-122"/>
                <a:ea typeface="黑体" panose="02010609060101010101" pitchFamily="49" charset="-122"/>
                <a:sym typeface="楷体_GB2312" pitchFamily="49" charset="-122"/>
              </a:rPr>
              <a:t>－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楷体_GB2312" pitchFamily="49" charset="-122"/>
              </a:rPr>
              <a:t>)</a:t>
            </a:r>
            <a:endParaRPr lang="zh-CN" altLang="en-US" sz="2800"/>
          </a:p>
        </p:txBody>
      </p:sp>
    </p:spTree>
  </p:cSld>
  <p:clrMapOvr>
    <a:masterClrMapping/>
  </p:clrMapOvr>
  <p:transition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08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208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08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08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08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840" grpId="0"/>
      <p:bldP spid="120844" grpId="0"/>
      <p:bldP spid="12084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82" name="Text Box 2"/>
          <p:cNvSpPr txBox="1">
            <a:spLocks noChangeArrowheads="1"/>
          </p:cNvSpPr>
          <p:nvPr/>
        </p:nvSpPr>
        <p:spPr bwMode="auto">
          <a:xfrm>
            <a:off x="0" y="357167"/>
            <a:ext cx="8929688" cy="513986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3350" indent="-133350"/>
            <a:r>
              <a:rPr lang="zh-CN" altLang="en-US" sz="4400" b="1"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2、物料守恒：</a:t>
            </a:r>
            <a:endParaRPr lang="zh-CN" altLang="en-US" sz="4400" b="1"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  <a:p>
            <a:pPr marL="133350" indent="-133350"/>
            <a:endParaRPr lang="zh-CN" altLang="en-US" sz="4400" b="1"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  <a:p>
            <a:pPr marL="133350" indent="-133350"/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    </a:t>
            </a:r>
            <a:r>
              <a:rPr lang="zh-CN" altLang="en-US" sz="4000" b="1">
                <a:latin typeface="黑体" panose="02010609060101010101" pitchFamily="49" charset="-122"/>
                <a:ea typeface="黑体" panose="02010609060101010101" pitchFamily="49" charset="-122"/>
                <a:sym typeface="Times New Roman" panose="02020603050405020304" pitchFamily="18" charset="0"/>
              </a:rPr>
              <a:t>电解质溶液中</a:t>
            </a:r>
            <a:r>
              <a:rPr lang="zh-CN" altLang="en-US" sz="4000" b="1" u="sng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Times New Roman" panose="02020603050405020304" pitchFamily="18" charset="0"/>
              </a:rPr>
              <a:t>由于电离或水解</a:t>
            </a:r>
            <a:r>
              <a:rPr lang="zh-CN" altLang="en-US" sz="4000" b="1">
                <a:latin typeface="黑体" panose="02010609060101010101" pitchFamily="49" charset="-122"/>
                <a:ea typeface="黑体" panose="02010609060101010101" pitchFamily="49" charset="-122"/>
                <a:sym typeface="Times New Roman" panose="02020603050405020304" pitchFamily="18" charset="0"/>
              </a:rPr>
              <a:t>因素，离子会发生变化变成其它离子或分子等，但离子或分子中</a:t>
            </a:r>
            <a:r>
              <a:rPr lang="zh-CN" altLang="en-US" sz="4000" b="1" u="sng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Times New Roman" panose="02020603050405020304" pitchFamily="18" charset="0"/>
              </a:rPr>
              <a:t>某种特定元素的原子的总数是不会改变的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。</a:t>
            </a:r>
            <a:r>
              <a:rPr lang="zh-CN" altLang="en-US" sz="4000" b="1" smtClean="0"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也就是某种粒子的初始浓度等于它的各种存在形态浓度总和。</a:t>
            </a:r>
            <a:endParaRPr lang="zh-CN" altLang="en-US" sz="40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advTm="0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https://d.book118.com/447105014161006053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宋体</vt:lpstr>
      <vt:lpstr>华文行楷</vt:lpstr>
      <vt:lpstr>Times New Roman</vt:lpstr>
      <vt:lpstr>隶书</vt:lpstr>
      <vt:lpstr>黑体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2024-09-27T22:25:50.790</cp:lastPrinted>
  <dcterms:created xsi:type="dcterms:W3CDTF">2024-09-27T14:25:50Z</dcterms:created>
  <dcterms:modified xsi:type="dcterms:W3CDTF">2024-09-27T14:25:52Z</dcterms:modified>
</cp:coreProperties>
</file>