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9144000" cy="51435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2" Type="http://schemas.openxmlformats.org/officeDocument/2006/relationships/image" Target="../media/image11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83199-1369-44E1-B640-737D59F26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70E33-8C79-423D-98DC-83936192E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B56EA-8C93-4F41-9BF7-02B33AB8E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4B801-0F77-4DAD-822D-AF3E54A1C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3E120-EAB1-4650-9328-3A69A18C5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B0C0E-6F9D-4AAE-A40D-2C3FD20A7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67E194-AC4D-43C2-898D-FDB2119CA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E6A7C-790C-45A8-BDA7-2230F7CF6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E1DA4-CBA6-4396-9D9B-34DBF6B1B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3BA6A-7F3A-4DE7-ABBC-A73D5F905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EB8B8-3E6A-4636-A087-95F047432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6/27/2022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6/27/2022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6/27/2022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6/27/2022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6/27/2022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6/27/2022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矩形 21"/>
          <p:cNvSpPr/>
          <p:nvPr userDrawn="1"/>
        </p:nvSpPr>
        <p:spPr bwMode="auto">
          <a:xfrm>
            <a:off x="0" y="0"/>
            <a:ext cx="9156700" cy="51435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21" name="图片 20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4514" y="-6680"/>
            <a:ext cx="9158514" cy="5150181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7445" y="319346"/>
            <a:ext cx="945105" cy="673373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6316" y="1185383"/>
            <a:ext cx="7582302" cy="248098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56579">
            <a:off x="5790272" y="2419435"/>
            <a:ext cx="2613503" cy="839204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652171">
            <a:off x="71130" y="1094165"/>
            <a:ext cx="3551889" cy="816104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458804"/>
            <a:ext cx="2981325" cy="2657475"/>
          </a:xfrm>
          <a:prstGeom prst="rect">
            <a:avLst/>
          </a:prstGeom>
        </p:spPr>
      </p:pic>
      <p:cxnSp>
        <p:nvCxnSpPr>
          <p:cNvPr id="25" name="直接连接符 24"/>
          <p:cNvCxnSpPr/>
          <p:nvPr userDrawn="1"/>
        </p:nvCxnSpPr>
        <p:spPr>
          <a:xfrm flipH="1">
            <a:off x="2276475" y="-6681"/>
            <a:ext cx="0" cy="1839053"/>
          </a:xfrm>
          <a:prstGeom prst="line">
            <a:avLst/>
          </a:prstGeom>
          <a:ln w="38100">
            <a:solidFill>
              <a:srgbClr val="EA564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 userDrawn="1"/>
        </p:nvCxnSpPr>
        <p:spPr>
          <a:xfrm flipH="1">
            <a:off x="6965633" y="-6680"/>
            <a:ext cx="0" cy="1517585"/>
          </a:xfrm>
          <a:prstGeom prst="line">
            <a:avLst/>
          </a:prstGeom>
          <a:ln w="38100">
            <a:solidFill>
              <a:srgbClr val="EA564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图片 17"/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88980" y="3448833"/>
            <a:ext cx="1935820" cy="1910886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822148"/>
            <a:ext cx="9144000" cy="321355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75125" y="3688118"/>
            <a:ext cx="1286986" cy="32004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CD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1" name="矩形 10"/>
          <p:cNvSpPr/>
          <p:nvPr userDrawn="1"/>
        </p:nvSpPr>
        <p:spPr>
          <a:xfrm>
            <a:off x="0" y="4886328"/>
            <a:ext cx="7391400" cy="257174"/>
          </a:xfrm>
          <a:prstGeom prst="rect">
            <a:avLst/>
          </a:prstGeom>
          <a:solidFill>
            <a:srgbClr val="EA56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2" name="矩形 11"/>
          <p:cNvSpPr/>
          <p:nvPr userDrawn="1"/>
        </p:nvSpPr>
        <p:spPr>
          <a:xfrm>
            <a:off x="7343776" y="4886328"/>
            <a:ext cx="1800225" cy="257174"/>
          </a:xfrm>
          <a:prstGeom prst="rect">
            <a:avLst/>
          </a:prstGeom>
          <a:solidFill>
            <a:srgbClr val="FEF2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13" name="矩形 12"/>
          <p:cNvSpPr/>
          <p:nvPr userDrawn="1"/>
        </p:nvSpPr>
        <p:spPr>
          <a:xfrm>
            <a:off x="4" y="357190"/>
            <a:ext cx="333375" cy="492919"/>
          </a:xfrm>
          <a:prstGeom prst="rect">
            <a:avLst/>
          </a:prstGeom>
          <a:solidFill>
            <a:srgbClr val="EA56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 bwMode="auto">
          <a:xfrm>
            <a:off x="0" y="0"/>
            <a:ext cx="9156700" cy="51435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78701" y="1084115"/>
            <a:ext cx="6113550" cy="1923405"/>
          </a:xfrm>
          <a:prstGeom prst="rect">
            <a:avLst/>
          </a:prstGeom>
        </p:spPr>
      </p:pic>
      <p:cxnSp>
        <p:nvCxnSpPr>
          <p:cNvPr id="9" name="直接连接符 8"/>
          <p:cNvCxnSpPr/>
          <p:nvPr userDrawn="1"/>
        </p:nvCxnSpPr>
        <p:spPr>
          <a:xfrm flipH="1">
            <a:off x="3108884" y="-7143"/>
            <a:ext cx="0" cy="1660922"/>
          </a:xfrm>
          <a:prstGeom prst="line">
            <a:avLst/>
          </a:prstGeom>
          <a:ln w="38100">
            <a:solidFill>
              <a:srgbClr val="EA564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/>
        </p:nvCxnSpPr>
        <p:spPr>
          <a:xfrm flipH="1">
            <a:off x="5930583" y="-3571"/>
            <a:ext cx="0" cy="1425179"/>
          </a:xfrm>
          <a:prstGeom prst="line">
            <a:avLst/>
          </a:prstGeom>
          <a:ln w="38100">
            <a:solidFill>
              <a:srgbClr val="EA564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文本框 12"/>
          <p:cNvSpPr txBox="1"/>
          <p:nvPr userDrawn="1"/>
        </p:nvSpPr>
        <p:spPr>
          <a:xfrm rot="21135601">
            <a:off x="2086855" y="1527537"/>
            <a:ext cx="515889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 spc="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谢谢观赏</a:t>
            </a:r>
          </a:p>
        </p:txBody>
      </p:sp>
      <p:sp>
        <p:nvSpPr>
          <p:cNvPr id="19" name="矩形 18"/>
          <p:cNvSpPr/>
          <p:nvPr userDrawn="1"/>
        </p:nvSpPr>
        <p:spPr>
          <a:xfrm>
            <a:off x="4" y="1976743"/>
            <a:ext cx="885825" cy="633089"/>
          </a:xfrm>
          <a:prstGeom prst="rect">
            <a:avLst/>
          </a:prstGeom>
          <a:solidFill>
            <a:srgbClr val="EA56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20" name="矩形 19"/>
          <p:cNvSpPr/>
          <p:nvPr userDrawn="1"/>
        </p:nvSpPr>
        <p:spPr>
          <a:xfrm>
            <a:off x="8258179" y="1976743"/>
            <a:ext cx="885825" cy="633089"/>
          </a:xfrm>
          <a:prstGeom prst="rect">
            <a:avLst/>
          </a:prstGeom>
          <a:solidFill>
            <a:srgbClr val="EA56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21" name="图片 20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2588322"/>
            <a:ext cx="9153526" cy="2583888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764DE79-268F-4C1A-8933-263129D2AF90}" type="datetimeFigureOut">
              <a:rPr lang="en-US"/>
              <a:t>6/27/2022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7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8.jpe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9.jpe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0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1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2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3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4.png" /><Relationship Id="rId3" Type="http://schemas.openxmlformats.org/officeDocument/2006/relationships/image" Target="../media/image25.png" /><Relationship Id="rId4" Type="http://schemas.openxmlformats.org/officeDocument/2006/relationships/image" Target="../media/image26.png" /><Relationship Id="rId5" Type="http://schemas.openxmlformats.org/officeDocument/2006/relationships/image" Target="../media/image2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8.png" /><Relationship Id="rId3" Type="http://schemas.openxmlformats.org/officeDocument/2006/relationships/image" Target="../media/image29.png" /><Relationship Id="rId4" Type="http://schemas.openxmlformats.org/officeDocument/2006/relationships/image" Target="../media/image30.jpeg" /><Relationship Id="rId5" Type="http://schemas.openxmlformats.org/officeDocument/2006/relationships/image" Target="../media/image3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32.png" /><Relationship Id="rId3" Type="http://schemas.openxmlformats.org/officeDocument/2006/relationships/image" Target="../media/image3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3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10151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 rot="21104875">
            <a:off x="1729121" y="1664630"/>
            <a:ext cx="6479480" cy="1504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4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Unit </a:t>
            </a:r>
            <a:r>
              <a:rPr lang="en-US" altLang="zh-CN" sz="4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</a:t>
            </a:r>
            <a:r>
              <a:rPr lang="zh-CN" altLang="en-US" sz="4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4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4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At </a:t>
            </a:r>
            <a:r>
              <a:rPr lang="en-US" altLang="zh-CN" sz="40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fruit </a:t>
            </a:r>
            <a:r>
              <a:rPr lang="en-US" altLang="zh-CN" sz="40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shop</a:t>
            </a:r>
          </a:p>
          <a:p>
            <a:pPr algn="ctr">
              <a:lnSpc>
                <a:spcPct val="150000"/>
              </a:lnSpc>
            </a:pPr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课时</a:t>
            </a:r>
            <a:endParaRPr lang="en-US" altLang="zh-CN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 rot="21325098">
            <a:off x="6458051" y="2774452"/>
            <a:ext cx="12950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</a:rPr>
              <a:t>三年级</a:t>
            </a:r>
          </a:p>
        </p:txBody>
      </p:sp>
      <p:sp>
        <p:nvSpPr>
          <p:cNvPr id="4" name="矩形 3"/>
          <p:cNvSpPr/>
          <p:nvPr/>
        </p:nvSpPr>
        <p:spPr>
          <a:xfrm>
            <a:off x="0" y="4068058"/>
            <a:ext cx="914400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7" name="TextBox 19"/>
          <p:cNvSpPr txBox="1">
            <a:spLocks noChangeArrowheads="1"/>
          </p:cNvSpPr>
          <p:nvPr/>
        </p:nvSpPr>
        <p:spPr bwMode="auto">
          <a:xfrm>
            <a:off x="255588" y="356557"/>
            <a:ext cx="1457325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Review</a:t>
            </a:r>
            <a:endParaRPr lang="zh-CN" altLang="en-US" sz="28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871662" y="1155700"/>
            <a:ext cx="5400675" cy="2432050"/>
            <a:chOff x="1871663" y="1435100"/>
            <a:chExt cx="5400675" cy="2432050"/>
          </a:xfrm>
        </p:grpSpPr>
        <p:sp>
          <p:nvSpPr>
            <p:cNvPr id="2" name="圆角矩形 1"/>
            <p:cNvSpPr/>
            <p:nvPr/>
          </p:nvSpPr>
          <p:spPr>
            <a:xfrm>
              <a:off x="1871663" y="1435100"/>
              <a:ext cx="5400675" cy="2432050"/>
            </a:xfrm>
            <a:prstGeom prst="roundRect">
              <a:avLst/>
            </a:prstGeom>
            <a:solidFill>
              <a:srgbClr val="DDF0C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/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235399" y="1622932"/>
              <a:ext cx="4673202" cy="189763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defRPr/>
              </a:pPr>
              <a:r>
                <a:rPr lang="en-US" altLang="zh-CN" sz="2700">
                  <a:solidFill>
                    <a:schemeClr val="tx1">
                      <a:lumMod val="95000"/>
                      <a:lumOff val="5000"/>
                    </a:schemeClr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Look at the blackboard, please.</a:t>
              </a:r>
            </a:p>
            <a:p>
              <a:pPr>
                <a:lnSpc>
                  <a:spcPct val="150000"/>
                </a:lnSpc>
                <a:defRPr/>
              </a:pPr>
              <a:r>
                <a:rPr lang="en-US" altLang="zh-CN" sz="2700">
                  <a:solidFill>
                    <a:schemeClr val="tx1">
                      <a:lumMod val="95000"/>
                      <a:lumOff val="5000"/>
                    </a:schemeClr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Open/Close the door, please. </a:t>
              </a:r>
            </a:p>
            <a:p>
              <a:pPr>
                <a:lnSpc>
                  <a:spcPct val="150000"/>
                </a:lnSpc>
                <a:defRPr/>
              </a:pPr>
              <a:r>
                <a:rPr lang="en-US" altLang="zh-CN" sz="2700">
                  <a:solidFill>
                    <a:schemeClr val="tx1">
                      <a:lumMod val="95000"/>
                      <a:lumOff val="5000"/>
                    </a:schemeClr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Open/Close the window, please. </a:t>
              </a:r>
              <a:endParaRPr lang="zh-CN" altLang="en-US" sz="270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 Box 8"/>
          <p:cNvSpPr txBox="1">
            <a:spLocks noChangeArrowheads="1"/>
          </p:cNvSpPr>
          <p:nvPr/>
        </p:nvSpPr>
        <p:spPr bwMode="auto">
          <a:xfrm>
            <a:off x="2844881" y="874244"/>
            <a:ext cx="318889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2" algn="ctr" eaLnBrk="1" hangingPunct="1"/>
            <a:r>
              <a:rPr kumimoji="1"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宋体" panose="02010600030101010101" pitchFamily="2" charset="-122"/>
              </a:rPr>
              <a:t>Do you like fruit?</a:t>
            </a:r>
          </a:p>
        </p:txBody>
      </p:sp>
      <p:pic>
        <p:nvPicPr>
          <p:cNvPr id="16387" name="图片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726730" y="1685927"/>
            <a:ext cx="3409950" cy="2321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0" name="TextBox 19"/>
          <p:cNvSpPr txBox="1">
            <a:spLocks noChangeArrowheads="1"/>
          </p:cNvSpPr>
          <p:nvPr/>
        </p:nvSpPr>
        <p:spPr bwMode="auto">
          <a:xfrm>
            <a:off x="324644" y="370410"/>
            <a:ext cx="1597819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Free talk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75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 Box 8"/>
          <p:cNvSpPr txBox="1">
            <a:spLocks noChangeArrowheads="1"/>
          </p:cNvSpPr>
          <p:nvPr/>
        </p:nvSpPr>
        <p:spPr bwMode="auto">
          <a:xfrm>
            <a:off x="2749550" y="956866"/>
            <a:ext cx="36449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2" algn="ctr" eaLnBrk="1" hangingPunct="1"/>
            <a:r>
              <a:rPr kumimoji="1"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宋体" panose="02010600030101010101" pitchFamily="2" charset="-122"/>
              </a:rPr>
              <a:t>Let’s go to the fruit shop.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35796" y="1561664"/>
            <a:ext cx="3672408" cy="27543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19"/>
          <p:cNvSpPr txBox="1">
            <a:spLocks noChangeArrowheads="1"/>
          </p:cNvSpPr>
          <p:nvPr/>
        </p:nvSpPr>
        <p:spPr bwMode="auto">
          <a:xfrm>
            <a:off x="324644" y="370410"/>
            <a:ext cx="1597819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Free talk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>
            <a:spLocks noChangeArrowheads="1"/>
          </p:cNvSpPr>
          <p:nvPr/>
        </p:nvSpPr>
        <p:spPr bwMode="auto">
          <a:xfrm>
            <a:off x="4654947" y="1333471"/>
            <a:ext cx="2018903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a </a:t>
            </a: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banana</a:t>
            </a:r>
          </a:p>
        </p:txBody>
      </p:sp>
      <p:grpSp>
        <p:nvGrpSpPr>
          <p:cNvPr id="18436" name="组合 38"/>
          <p:cNvGrpSpPr/>
          <p:nvPr/>
        </p:nvGrpSpPr>
        <p:grpSpPr>
          <a:xfrm>
            <a:off x="2523095" y="2849879"/>
            <a:ext cx="2094626" cy="824610"/>
            <a:chOff x="1357086" y="3965701"/>
            <a:chExt cx="2388618" cy="1098374"/>
          </a:xfrm>
        </p:grpSpPr>
        <p:sp>
          <p:nvSpPr>
            <p:cNvPr id="35" name="云形标注 34"/>
            <p:cNvSpPr/>
            <p:nvPr/>
          </p:nvSpPr>
          <p:spPr>
            <a:xfrm>
              <a:off x="1357086" y="3965701"/>
              <a:ext cx="2388618" cy="1098374"/>
            </a:xfrm>
            <a:prstGeom prst="cloudCallout">
              <a:avLst>
                <a:gd name="adj1" fmla="val -63315"/>
                <a:gd name="adj2" fmla="val 30603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448" name="Text Box 8"/>
            <p:cNvSpPr txBox="1">
              <a:spLocks noChangeArrowheads="1"/>
            </p:cNvSpPr>
            <p:nvPr/>
          </p:nvSpPr>
          <p:spPr bwMode="auto">
            <a:xfrm>
              <a:off x="1578590" y="4146788"/>
              <a:ext cx="1915765" cy="6149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 eaLnBrk="1" hangingPunct="1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What’s this?</a:t>
              </a:r>
            </a:p>
          </p:txBody>
        </p:sp>
      </p:grpSp>
      <p:pic>
        <p:nvPicPr>
          <p:cNvPr id="18437" name="图片 2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082998" y="1333471"/>
            <a:ext cx="1739504" cy="803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" name="组合 37"/>
          <p:cNvGrpSpPr/>
          <p:nvPr/>
        </p:nvGrpSpPr>
        <p:grpSpPr>
          <a:xfrm>
            <a:off x="4776692" y="2778155"/>
            <a:ext cx="2172364" cy="877015"/>
            <a:chOff x="4284156" y="3871318"/>
            <a:chExt cx="2477624" cy="1169685"/>
          </a:xfrm>
        </p:grpSpPr>
        <p:sp>
          <p:nvSpPr>
            <p:cNvPr id="36" name="云形标注 35"/>
            <p:cNvSpPr/>
            <p:nvPr/>
          </p:nvSpPr>
          <p:spPr>
            <a:xfrm>
              <a:off x="4284156" y="3871318"/>
              <a:ext cx="2477624" cy="1169685"/>
            </a:xfrm>
            <a:prstGeom prst="cloudCallout">
              <a:avLst>
                <a:gd name="adj1" fmla="val 64145"/>
                <a:gd name="adj2" fmla="val 41865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446" name="Text Box 8"/>
            <p:cNvSpPr txBox="1">
              <a:spLocks noChangeArrowheads="1"/>
            </p:cNvSpPr>
            <p:nvPr/>
          </p:nvSpPr>
          <p:spPr bwMode="auto">
            <a:xfrm>
              <a:off x="4515862" y="4067132"/>
              <a:ext cx="2053191" cy="6157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 eaLnBrk="1" hangingPunct="1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It’s a banana.</a:t>
              </a:r>
            </a:p>
          </p:txBody>
        </p:sp>
      </p:grpSp>
      <p:pic>
        <p:nvPicPr>
          <p:cNvPr id="18440" name="图片 3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023142" y="2807415"/>
            <a:ext cx="1420468" cy="1420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4" name="TextBox 19"/>
          <p:cNvSpPr txBox="1">
            <a:spLocks noChangeArrowheads="1"/>
          </p:cNvSpPr>
          <p:nvPr/>
        </p:nvSpPr>
        <p:spPr bwMode="auto">
          <a:xfrm>
            <a:off x="322660" y="377100"/>
            <a:ext cx="2630090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 and learn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80022" y="2985831"/>
            <a:ext cx="1315226" cy="1315226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60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368748" y="1229914"/>
            <a:ext cx="1739504" cy="1129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文本框 11"/>
          <p:cNvSpPr txBox="1">
            <a:spLocks noChangeArrowheads="1"/>
          </p:cNvSpPr>
          <p:nvPr/>
        </p:nvSpPr>
        <p:spPr bwMode="auto">
          <a:xfrm>
            <a:off x="5079921" y="1471701"/>
            <a:ext cx="1724739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banana</a:t>
            </a:r>
            <a:r>
              <a:rPr lang="en-US" altLang="zh-CN" sz="36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22660" y="377100"/>
            <a:ext cx="2630090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 and learn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1" name="组合 38"/>
          <p:cNvGrpSpPr/>
          <p:nvPr/>
        </p:nvGrpSpPr>
        <p:grpSpPr>
          <a:xfrm>
            <a:off x="2004016" y="2739211"/>
            <a:ext cx="2460385" cy="861061"/>
            <a:chOff x="1374464" y="3904801"/>
            <a:chExt cx="2805714" cy="1146926"/>
          </a:xfrm>
        </p:grpSpPr>
        <p:sp>
          <p:nvSpPr>
            <p:cNvPr id="22" name="云形标注 34"/>
            <p:cNvSpPr/>
            <p:nvPr/>
          </p:nvSpPr>
          <p:spPr>
            <a:xfrm>
              <a:off x="1374464" y="3904801"/>
              <a:ext cx="2805714" cy="1146926"/>
            </a:xfrm>
            <a:prstGeom prst="cloudCallout">
              <a:avLst>
                <a:gd name="adj1" fmla="val -63315"/>
                <a:gd name="adj2" fmla="val 30603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3" name="Text Box 8"/>
            <p:cNvSpPr txBox="1">
              <a:spLocks noChangeArrowheads="1"/>
            </p:cNvSpPr>
            <p:nvPr/>
          </p:nvSpPr>
          <p:spPr bwMode="auto">
            <a:xfrm>
              <a:off x="1578590" y="4146788"/>
              <a:ext cx="2436488" cy="6149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What are these?</a:t>
              </a:r>
            </a:p>
          </p:txBody>
        </p:sp>
      </p:grpSp>
      <p:grpSp>
        <p:nvGrpSpPr>
          <p:cNvPr id="24" name="组合 37"/>
          <p:cNvGrpSpPr/>
          <p:nvPr/>
        </p:nvGrpSpPr>
        <p:grpSpPr>
          <a:xfrm>
            <a:off x="4498624" y="2671723"/>
            <a:ext cx="2607088" cy="887065"/>
            <a:chOff x="4318919" y="3830666"/>
            <a:chExt cx="2973435" cy="1183089"/>
          </a:xfrm>
        </p:grpSpPr>
        <p:sp>
          <p:nvSpPr>
            <p:cNvPr id="25" name="云形标注 35"/>
            <p:cNvSpPr/>
            <p:nvPr/>
          </p:nvSpPr>
          <p:spPr>
            <a:xfrm>
              <a:off x="4318919" y="3830666"/>
              <a:ext cx="2973435" cy="1183089"/>
            </a:xfrm>
            <a:prstGeom prst="cloudCallout">
              <a:avLst>
                <a:gd name="adj1" fmla="val 55961"/>
                <a:gd name="adj2" fmla="val 41865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6" name="Text Box 8"/>
            <p:cNvSpPr txBox="1">
              <a:spLocks noChangeArrowheads="1"/>
            </p:cNvSpPr>
            <p:nvPr/>
          </p:nvSpPr>
          <p:spPr bwMode="auto">
            <a:xfrm>
              <a:off x="4515862" y="4067132"/>
              <a:ext cx="2715657" cy="6157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They are bananas.</a:t>
              </a:r>
            </a:p>
          </p:txBody>
        </p:sp>
      </p:grpSp>
      <p:pic>
        <p:nvPicPr>
          <p:cNvPr id="27" name="图片 3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44073" y="2814264"/>
            <a:ext cx="1420468" cy="1420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图片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4262" y="2873972"/>
            <a:ext cx="1315226" cy="1315226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>
            <a:spLocks noChangeArrowheads="1"/>
          </p:cNvSpPr>
          <p:nvPr/>
        </p:nvSpPr>
        <p:spPr bwMode="auto">
          <a:xfrm>
            <a:off x="4617721" y="1373812"/>
            <a:ext cx="1559956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36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</a:t>
            </a: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pear</a:t>
            </a:r>
          </a:p>
        </p:txBody>
      </p:sp>
      <p:pic>
        <p:nvPicPr>
          <p:cNvPr id="20484" name="图片 1"/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993392" y="965372"/>
            <a:ext cx="969760" cy="1463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extBox 19"/>
          <p:cNvSpPr txBox="1">
            <a:spLocks noChangeArrowheads="1"/>
          </p:cNvSpPr>
          <p:nvPr/>
        </p:nvSpPr>
        <p:spPr bwMode="auto">
          <a:xfrm>
            <a:off x="322660" y="377100"/>
            <a:ext cx="2630090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 and learn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0" name="组合 38"/>
          <p:cNvGrpSpPr/>
          <p:nvPr/>
        </p:nvGrpSpPr>
        <p:grpSpPr>
          <a:xfrm>
            <a:off x="2523095" y="2954654"/>
            <a:ext cx="2094626" cy="824610"/>
            <a:chOff x="1357086" y="3965701"/>
            <a:chExt cx="2388618" cy="1098374"/>
          </a:xfrm>
        </p:grpSpPr>
        <p:sp>
          <p:nvSpPr>
            <p:cNvPr id="21" name="云形标注 34"/>
            <p:cNvSpPr/>
            <p:nvPr/>
          </p:nvSpPr>
          <p:spPr>
            <a:xfrm>
              <a:off x="1357086" y="3965701"/>
              <a:ext cx="2388618" cy="1098374"/>
            </a:xfrm>
            <a:prstGeom prst="cloudCallout">
              <a:avLst>
                <a:gd name="adj1" fmla="val -63315"/>
                <a:gd name="adj2" fmla="val 30603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2" name="Text Box 8"/>
            <p:cNvSpPr txBox="1">
              <a:spLocks noChangeArrowheads="1"/>
            </p:cNvSpPr>
            <p:nvPr/>
          </p:nvSpPr>
          <p:spPr bwMode="auto">
            <a:xfrm>
              <a:off x="1578590" y="4146788"/>
              <a:ext cx="1915765" cy="6149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 eaLnBrk="1" hangingPunct="1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What’s this?</a:t>
              </a:r>
            </a:p>
          </p:txBody>
        </p:sp>
      </p:grpSp>
      <p:grpSp>
        <p:nvGrpSpPr>
          <p:cNvPr id="23" name="组合 37"/>
          <p:cNvGrpSpPr/>
          <p:nvPr/>
        </p:nvGrpSpPr>
        <p:grpSpPr>
          <a:xfrm>
            <a:off x="4776692" y="2882930"/>
            <a:ext cx="1822228" cy="877015"/>
            <a:chOff x="4284156" y="3871318"/>
            <a:chExt cx="2078287" cy="1169685"/>
          </a:xfrm>
        </p:grpSpPr>
        <p:sp>
          <p:nvSpPr>
            <p:cNvPr id="24" name="云形标注 35"/>
            <p:cNvSpPr/>
            <p:nvPr/>
          </p:nvSpPr>
          <p:spPr>
            <a:xfrm>
              <a:off x="4284156" y="3871318"/>
              <a:ext cx="2078287" cy="1169685"/>
            </a:xfrm>
            <a:prstGeom prst="cloudCallout">
              <a:avLst>
                <a:gd name="adj1" fmla="val 64145"/>
                <a:gd name="adj2" fmla="val 41865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5" name="Text Box 8"/>
            <p:cNvSpPr txBox="1">
              <a:spLocks noChangeArrowheads="1"/>
            </p:cNvSpPr>
            <p:nvPr/>
          </p:nvSpPr>
          <p:spPr bwMode="auto">
            <a:xfrm>
              <a:off x="4515862" y="4067132"/>
              <a:ext cx="1698838" cy="6157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It’s a pear.</a:t>
              </a:r>
            </a:p>
          </p:txBody>
        </p:sp>
      </p:grpSp>
      <p:pic>
        <p:nvPicPr>
          <p:cNvPr id="26" name="图片 3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023142" y="2912190"/>
            <a:ext cx="1420468" cy="1420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图片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13322" y="3067746"/>
            <a:ext cx="1315226" cy="1315226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>
            <a:spLocks noChangeArrowheads="1"/>
          </p:cNvSpPr>
          <p:nvPr/>
        </p:nvSpPr>
        <p:spPr bwMode="auto">
          <a:xfrm>
            <a:off x="4994314" y="1357313"/>
            <a:ext cx="1411605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pear</a:t>
            </a:r>
            <a:r>
              <a:rPr lang="en-US" altLang="zh-CN" sz="36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</a:t>
            </a:r>
          </a:p>
        </p:txBody>
      </p:sp>
      <p:grpSp>
        <p:nvGrpSpPr>
          <p:cNvPr id="21507" name="组合 2"/>
          <p:cNvGrpSpPr/>
          <p:nvPr/>
        </p:nvGrpSpPr>
        <p:grpSpPr>
          <a:xfrm>
            <a:off x="2287191" y="990603"/>
            <a:ext cx="2033370" cy="1538277"/>
            <a:chOff x="1376730" y="1558051"/>
            <a:chExt cx="2710060" cy="2051670"/>
          </a:xfrm>
        </p:grpSpPr>
        <p:pic>
          <p:nvPicPr>
            <p:cNvPr id="21521" name="图片 13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828337" y="1646419"/>
              <a:ext cx="1258453" cy="18966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22" name="图片 9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376730" y="1558051"/>
              <a:ext cx="1258453" cy="18966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1523" name="图片 12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130202" y="1713117"/>
              <a:ext cx="1258453" cy="18966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2" name="TextBox 19"/>
          <p:cNvSpPr txBox="1">
            <a:spLocks noChangeArrowheads="1"/>
          </p:cNvSpPr>
          <p:nvPr/>
        </p:nvSpPr>
        <p:spPr bwMode="auto">
          <a:xfrm>
            <a:off x="322660" y="377100"/>
            <a:ext cx="2630090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 and learn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3" name="组合 38"/>
          <p:cNvGrpSpPr/>
          <p:nvPr/>
        </p:nvGrpSpPr>
        <p:grpSpPr>
          <a:xfrm>
            <a:off x="2287191" y="2739211"/>
            <a:ext cx="2460385" cy="861061"/>
            <a:chOff x="1374464" y="3904801"/>
            <a:chExt cx="2805714" cy="1146926"/>
          </a:xfrm>
        </p:grpSpPr>
        <p:sp>
          <p:nvSpPr>
            <p:cNvPr id="24" name="云形标注 34"/>
            <p:cNvSpPr/>
            <p:nvPr/>
          </p:nvSpPr>
          <p:spPr>
            <a:xfrm>
              <a:off x="1374464" y="3904801"/>
              <a:ext cx="2805714" cy="1146926"/>
            </a:xfrm>
            <a:prstGeom prst="cloudCallout">
              <a:avLst>
                <a:gd name="adj1" fmla="val -63315"/>
                <a:gd name="adj2" fmla="val 30603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5" name="Text Box 8"/>
            <p:cNvSpPr txBox="1">
              <a:spLocks noChangeArrowheads="1"/>
            </p:cNvSpPr>
            <p:nvPr/>
          </p:nvSpPr>
          <p:spPr bwMode="auto">
            <a:xfrm>
              <a:off x="1578590" y="4146788"/>
              <a:ext cx="2436488" cy="6149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What are these?</a:t>
              </a:r>
            </a:p>
          </p:txBody>
        </p:sp>
      </p:grpSp>
      <p:grpSp>
        <p:nvGrpSpPr>
          <p:cNvPr id="26" name="组合 37"/>
          <p:cNvGrpSpPr/>
          <p:nvPr/>
        </p:nvGrpSpPr>
        <p:grpSpPr>
          <a:xfrm>
            <a:off x="4781800" y="2671723"/>
            <a:ext cx="2292701" cy="887065"/>
            <a:chOff x="4318919" y="3830666"/>
            <a:chExt cx="2614870" cy="1183089"/>
          </a:xfrm>
        </p:grpSpPr>
        <p:sp>
          <p:nvSpPr>
            <p:cNvPr id="27" name="云形标注 35"/>
            <p:cNvSpPr/>
            <p:nvPr/>
          </p:nvSpPr>
          <p:spPr>
            <a:xfrm>
              <a:off x="4318919" y="3830666"/>
              <a:ext cx="2614870" cy="1183089"/>
            </a:xfrm>
            <a:prstGeom prst="cloudCallout">
              <a:avLst>
                <a:gd name="adj1" fmla="val 55961"/>
                <a:gd name="adj2" fmla="val 41865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8" name="Text Box 8"/>
            <p:cNvSpPr txBox="1">
              <a:spLocks noChangeArrowheads="1"/>
            </p:cNvSpPr>
            <p:nvPr/>
          </p:nvSpPr>
          <p:spPr bwMode="auto">
            <a:xfrm>
              <a:off x="4515862" y="4067132"/>
              <a:ext cx="2374474" cy="6157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They are pears.</a:t>
              </a:r>
            </a:p>
          </p:txBody>
        </p:sp>
      </p:grpSp>
      <p:pic>
        <p:nvPicPr>
          <p:cNvPr id="29" name="图片 3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27248" y="2814264"/>
            <a:ext cx="1420468" cy="1420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图片 2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8546" y="2883958"/>
            <a:ext cx="1315226" cy="1315226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>
            <a:spLocks noChangeArrowheads="1"/>
          </p:cNvSpPr>
          <p:nvPr/>
        </p:nvSpPr>
        <p:spPr bwMode="auto">
          <a:xfrm>
            <a:off x="4572001" y="1320403"/>
            <a:ext cx="2305050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36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an</a:t>
            </a: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orange</a:t>
            </a:r>
          </a:p>
        </p:txBody>
      </p:sp>
      <p:pic>
        <p:nvPicPr>
          <p:cNvPr id="22545" name="图片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899172" y="1196643"/>
            <a:ext cx="1117604" cy="1162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extBox 19"/>
          <p:cNvSpPr txBox="1">
            <a:spLocks noChangeArrowheads="1"/>
          </p:cNvSpPr>
          <p:nvPr/>
        </p:nvSpPr>
        <p:spPr bwMode="auto">
          <a:xfrm>
            <a:off x="322660" y="377100"/>
            <a:ext cx="2630090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 and learn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0" name="组合 38"/>
          <p:cNvGrpSpPr/>
          <p:nvPr/>
        </p:nvGrpSpPr>
        <p:grpSpPr>
          <a:xfrm>
            <a:off x="2523095" y="2908274"/>
            <a:ext cx="2094626" cy="824610"/>
            <a:chOff x="1357086" y="3965701"/>
            <a:chExt cx="2388618" cy="1098374"/>
          </a:xfrm>
        </p:grpSpPr>
        <p:sp>
          <p:nvSpPr>
            <p:cNvPr id="21" name="云形标注 34"/>
            <p:cNvSpPr/>
            <p:nvPr/>
          </p:nvSpPr>
          <p:spPr>
            <a:xfrm>
              <a:off x="1357086" y="3965701"/>
              <a:ext cx="2388618" cy="1098374"/>
            </a:xfrm>
            <a:prstGeom prst="cloudCallout">
              <a:avLst>
                <a:gd name="adj1" fmla="val -63315"/>
                <a:gd name="adj2" fmla="val 30603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2" name="Text Box 8"/>
            <p:cNvSpPr txBox="1">
              <a:spLocks noChangeArrowheads="1"/>
            </p:cNvSpPr>
            <p:nvPr/>
          </p:nvSpPr>
          <p:spPr bwMode="auto">
            <a:xfrm>
              <a:off x="1578590" y="4146788"/>
              <a:ext cx="1915765" cy="6149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 eaLnBrk="1" hangingPunct="1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What’s this?</a:t>
              </a:r>
            </a:p>
          </p:txBody>
        </p:sp>
      </p:grpSp>
      <p:grpSp>
        <p:nvGrpSpPr>
          <p:cNvPr id="23" name="组合 37"/>
          <p:cNvGrpSpPr/>
          <p:nvPr/>
        </p:nvGrpSpPr>
        <p:grpSpPr>
          <a:xfrm>
            <a:off x="4776692" y="2836550"/>
            <a:ext cx="2254603" cy="877015"/>
            <a:chOff x="4284156" y="3871318"/>
            <a:chExt cx="2571419" cy="1169685"/>
          </a:xfrm>
        </p:grpSpPr>
        <p:sp>
          <p:nvSpPr>
            <p:cNvPr id="24" name="云形标注 35"/>
            <p:cNvSpPr/>
            <p:nvPr/>
          </p:nvSpPr>
          <p:spPr>
            <a:xfrm>
              <a:off x="4284156" y="3871318"/>
              <a:ext cx="2504134" cy="1169685"/>
            </a:xfrm>
            <a:prstGeom prst="cloudCallout">
              <a:avLst>
                <a:gd name="adj1" fmla="val 64145"/>
                <a:gd name="adj2" fmla="val 41865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5" name="Text Box 8"/>
            <p:cNvSpPr txBox="1">
              <a:spLocks noChangeArrowheads="1"/>
            </p:cNvSpPr>
            <p:nvPr/>
          </p:nvSpPr>
          <p:spPr bwMode="auto">
            <a:xfrm>
              <a:off x="4515861" y="4067132"/>
              <a:ext cx="2339714" cy="6157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It’s an orange.</a:t>
              </a:r>
            </a:p>
          </p:txBody>
        </p:sp>
      </p:grpSp>
      <p:pic>
        <p:nvPicPr>
          <p:cNvPr id="26" name="图片 3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023142" y="2865810"/>
            <a:ext cx="1420468" cy="1420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图片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80022" y="3030891"/>
            <a:ext cx="1315226" cy="1315226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>
            <a:spLocks noChangeArrowheads="1"/>
          </p:cNvSpPr>
          <p:nvPr/>
        </p:nvSpPr>
        <p:spPr bwMode="auto">
          <a:xfrm>
            <a:off x="4939904" y="1310360"/>
            <a:ext cx="2068115" cy="646331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orange</a:t>
            </a:r>
            <a:r>
              <a:rPr lang="en-US" altLang="zh-CN" sz="36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</a:t>
            </a:r>
          </a:p>
        </p:txBody>
      </p:sp>
      <p:grpSp>
        <p:nvGrpSpPr>
          <p:cNvPr id="23555" name="组合 2"/>
          <p:cNvGrpSpPr/>
          <p:nvPr/>
        </p:nvGrpSpPr>
        <p:grpSpPr>
          <a:xfrm>
            <a:off x="2457434" y="1122866"/>
            <a:ext cx="1672382" cy="1289215"/>
            <a:chOff x="1645914" y="2095063"/>
            <a:chExt cx="1782280" cy="1373598"/>
          </a:xfrm>
        </p:grpSpPr>
        <p:pic>
          <p:nvPicPr>
            <p:cNvPr id="21" name="图片 1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257134" y="2095063"/>
              <a:ext cx="879233" cy="9155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3570" name="图片 12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645914" y="2398760"/>
              <a:ext cx="879233" cy="9155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3569" name="图片 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548961" y="2553160"/>
              <a:ext cx="879233" cy="9155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9" name="TextBox 19"/>
          <p:cNvSpPr txBox="1">
            <a:spLocks noChangeArrowheads="1"/>
          </p:cNvSpPr>
          <p:nvPr/>
        </p:nvSpPr>
        <p:spPr bwMode="auto">
          <a:xfrm>
            <a:off x="322660" y="377100"/>
            <a:ext cx="2630090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 and learn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2" name="组合 38"/>
          <p:cNvGrpSpPr/>
          <p:nvPr/>
        </p:nvGrpSpPr>
        <p:grpSpPr>
          <a:xfrm>
            <a:off x="2106216" y="2739211"/>
            <a:ext cx="2460385" cy="861061"/>
            <a:chOff x="1374464" y="3904801"/>
            <a:chExt cx="2805714" cy="1146926"/>
          </a:xfrm>
        </p:grpSpPr>
        <p:sp>
          <p:nvSpPr>
            <p:cNvPr id="23" name="云形标注 34"/>
            <p:cNvSpPr/>
            <p:nvPr/>
          </p:nvSpPr>
          <p:spPr>
            <a:xfrm>
              <a:off x="1374464" y="3904801"/>
              <a:ext cx="2805714" cy="1146926"/>
            </a:xfrm>
            <a:prstGeom prst="cloudCallout">
              <a:avLst>
                <a:gd name="adj1" fmla="val -63315"/>
                <a:gd name="adj2" fmla="val 30603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4" name="Text Box 8"/>
            <p:cNvSpPr txBox="1">
              <a:spLocks noChangeArrowheads="1"/>
            </p:cNvSpPr>
            <p:nvPr/>
          </p:nvSpPr>
          <p:spPr bwMode="auto">
            <a:xfrm>
              <a:off x="1578590" y="4146788"/>
              <a:ext cx="2436488" cy="6149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What are these?</a:t>
              </a:r>
            </a:p>
          </p:txBody>
        </p:sp>
      </p:grpSp>
      <p:grpSp>
        <p:nvGrpSpPr>
          <p:cNvPr id="25" name="组合 37"/>
          <p:cNvGrpSpPr/>
          <p:nvPr/>
        </p:nvGrpSpPr>
        <p:grpSpPr>
          <a:xfrm>
            <a:off x="4600825" y="2671723"/>
            <a:ext cx="2609600" cy="887065"/>
            <a:chOff x="4318919" y="3830666"/>
            <a:chExt cx="2976299" cy="1183089"/>
          </a:xfrm>
        </p:grpSpPr>
        <p:sp>
          <p:nvSpPr>
            <p:cNvPr id="26" name="云形标注 35"/>
            <p:cNvSpPr/>
            <p:nvPr/>
          </p:nvSpPr>
          <p:spPr>
            <a:xfrm>
              <a:off x="4318919" y="3830666"/>
              <a:ext cx="2976299" cy="1183089"/>
            </a:xfrm>
            <a:prstGeom prst="cloudCallout">
              <a:avLst>
                <a:gd name="adj1" fmla="val 55961"/>
                <a:gd name="adj2" fmla="val 41865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7" name="Text Box 8"/>
            <p:cNvSpPr txBox="1">
              <a:spLocks noChangeArrowheads="1"/>
            </p:cNvSpPr>
            <p:nvPr/>
          </p:nvSpPr>
          <p:spPr bwMode="auto">
            <a:xfrm>
              <a:off x="4515862" y="4067132"/>
              <a:ext cx="2725040" cy="6157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They are oranges.</a:t>
              </a:r>
            </a:p>
          </p:txBody>
        </p:sp>
      </p:grpSp>
      <p:pic>
        <p:nvPicPr>
          <p:cNvPr id="28" name="图片 3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46273" y="2814264"/>
            <a:ext cx="1420468" cy="1420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图片 2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35221" y="2874433"/>
            <a:ext cx="1315226" cy="1315226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>
            <a:spLocks noChangeArrowheads="1"/>
          </p:cNvSpPr>
          <p:nvPr/>
        </p:nvSpPr>
        <p:spPr bwMode="auto">
          <a:xfrm>
            <a:off x="4560571" y="1386948"/>
            <a:ext cx="1968103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an </a:t>
            </a: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apple</a:t>
            </a:r>
          </a:p>
        </p:txBody>
      </p:sp>
      <p:pic>
        <p:nvPicPr>
          <p:cNvPr id="24593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557585" y="1003108"/>
            <a:ext cx="1328738" cy="1414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22660" y="377100"/>
            <a:ext cx="2630090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 and learn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1" name="组合 38"/>
          <p:cNvGrpSpPr/>
          <p:nvPr/>
        </p:nvGrpSpPr>
        <p:grpSpPr>
          <a:xfrm>
            <a:off x="2465945" y="2822549"/>
            <a:ext cx="2094626" cy="824610"/>
            <a:chOff x="1357086" y="3965701"/>
            <a:chExt cx="2388618" cy="1098374"/>
          </a:xfrm>
        </p:grpSpPr>
        <p:sp>
          <p:nvSpPr>
            <p:cNvPr id="22" name="云形标注 34"/>
            <p:cNvSpPr/>
            <p:nvPr/>
          </p:nvSpPr>
          <p:spPr>
            <a:xfrm>
              <a:off x="1357086" y="3965701"/>
              <a:ext cx="2388618" cy="1098374"/>
            </a:xfrm>
            <a:prstGeom prst="cloudCallout">
              <a:avLst>
                <a:gd name="adj1" fmla="val -63315"/>
                <a:gd name="adj2" fmla="val 30603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3" name="Text Box 8"/>
            <p:cNvSpPr txBox="1">
              <a:spLocks noChangeArrowheads="1"/>
            </p:cNvSpPr>
            <p:nvPr/>
          </p:nvSpPr>
          <p:spPr bwMode="auto">
            <a:xfrm>
              <a:off x="1578590" y="4146788"/>
              <a:ext cx="1915765" cy="6149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 eaLnBrk="1" hangingPunct="1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What’s this?</a:t>
              </a:r>
            </a:p>
          </p:txBody>
        </p:sp>
      </p:grpSp>
      <p:grpSp>
        <p:nvGrpSpPr>
          <p:cNvPr id="24" name="组合 37"/>
          <p:cNvGrpSpPr/>
          <p:nvPr/>
        </p:nvGrpSpPr>
        <p:grpSpPr>
          <a:xfrm>
            <a:off x="4719542" y="2750825"/>
            <a:ext cx="2062258" cy="877015"/>
            <a:chOff x="4284156" y="3871318"/>
            <a:chExt cx="2352046" cy="1169685"/>
          </a:xfrm>
        </p:grpSpPr>
        <p:sp>
          <p:nvSpPr>
            <p:cNvPr id="25" name="云形标注 35"/>
            <p:cNvSpPr/>
            <p:nvPr/>
          </p:nvSpPr>
          <p:spPr>
            <a:xfrm>
              <a:off x="4284156" y="3871318"/>
              <a:ext cx="2352046" cy="1169685"/>
            </a:xfrm>
            <a:prstGeom prst="cloudCallout">
              <a:avLst>
                <a:gd name="adj1" fmla="val 64145"/>
                <a:gd name="adj2" fmla="val 41865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6" name="Text Box 8"/>
            <p:cNvSpPr txBox="1">
              <a:spLocks noChangeArrowheads="1"/>
            </p:cNvSpPr>
            <p:nvPr/>
          </p:nvSpPr>
          <p:spPr bwMode="auto">
            <a:xfrm>
              <a:off x="4515861" y="4067132"/>
              <a:ext cx="2055161" cy="6157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It’s an apple.</a:t>
              </a:r>
            </a:p>
          </p:txBody>
        </p:sp>
      </p:grpSp>
      <p:pic>
        <p:nvPicPr>
          <p:cNvPr id="27" name="图片 3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965992" y="2780085"/>
            <a:ext cx="1420468" cy="1420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图片 2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70472" y="2926116"/>
            <a:ext cx="1315226" cy="1315226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/>
          <p:cNvSpPr txBox="1">
            <a:spLocks noChangeArrowheads="1"/>
          </p:cNvSpPr>
          <p:nvPr/>
        </p:nvSpPr>
        <p:spPr bwMode="auto">
          <a:xfrm>
            <a:off x="5205413" y="1344469"/>
            <a:ext cx="1871662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apple</a:t>
            </a:r>
            <a:r>
              <a:rPr lang="en-US" altLang="zh-CN" sz="36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</a:t>
            </a:r>
          </a:p>
        </p:txBody>
      </p:sp>
      <p:grpSp>
        <p:nvGrpSpPr>
          <p:cNvPr id="25603" name="组合 2"/>
          <p:cNvGrpSpPr/>
          <p:nvPr/>
        </p:nvGrpSpPr>
        <p:grpSpPr>
          <a:xfrm>
            <a:off x="2075404" y="1044471"/>
            <a:ext cx="2329909" cy="1469836"/>
            <a:chOff x="1186646" y="1804310"/>
            <a:chExt cx="3105912" cy="1959611"/>
          </a:xfrm>
        </p:grpSpPr>
        <p:pic>
          <p:nvPicPr>
            <p:cNvPr id="25617" name="图片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979712" y="1804310"/>
              <a:ext cx="1525218" cy="16246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618" name="图片 1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767340" y="1960580"/>
              <a:ext cx="1525218" cy="16246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619" name="图片 1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186646" y="1849074"/>
              <a:ext cx="1525218" cy="16246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620" name="图片 1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092293" y="2139231"/>
              <a:ext cx="1525218" cy="16246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1" name="TextBox 19"/>
          <p:cNvSpPr txBox="1">
            <a:spLocks noChangeArrowheads="1"/>
          </p:cNvSpPr>
          <p:nvPr/>
        </p:nvSpPr>
        <p:spPr bwMode="auto">
          <a:xfrm>
            <a:off x="322660" y="377100"/>
            <a:ext cx="2630090" cy="4801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800" b="1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Look and learn</a:t>
            </a:r>
            <a:endParaRPr lang="zh-CN" altLang="en-US" sz="2800" b="1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3" name="组合 38"/>
          <p:cNvGrpSpPr/>
          <p:nvPr/>
        </p:nvGrpSpPr>
        <p:grpSpPr>
          <a:xfrm>
            <a:off x="2287191" y="2739211"/>
            <a:ext cx="2460385" cy="861061"/>
            <a:chOff x="1374464" y="3904801"/>
            <a:chExt cx="2805714" cy="1146926"/>
          </a:xfrm>
        </p:grpSpPr>
        <p:sp>
          <p:nvSpPr>
            <p:cNvPr id="24" name="云形标注 34"/>
            <p:cNvSpPr/>
            <p:nvPr/>
          </p:nvSpPr>
          <p:spPr>
            <a:xfrm>
              <a:off x="1374464" y="3904801"/>
              <a:ext cx="2805714" cy="1146926"/>
            </a:xfrm>
            <a:prstGeom prst="cloudCallout">
              <a:avLst>
                <a:gd name="adj1" fmla="val -63315"/>
                <a:gd name="adj2" fmla="val 30603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5" name="Text Box 8"/>
            <p:cNvSpPr txBox="1">
              <a:spLocks noChangeArrowheads="1"/>
            </p:cNvSpPr>
            <p:nvPr/>
          </p:nvSpPr>
          <p:spPr bwMode="auto">
            <a:xfrm>
              <a:off x="1578590" y="4146788"/>
              <a:ext cx="2436488" cy="6149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What are these?</a:t>
              </a:r>
            </a:p>
          </p:txBody>
        </p:sp>
      </p:grpSp>
      <p:grpSp>
        <p:nvGrpSpPr>
          <p:cNvPr id="26" name="组合 37"/>
          <p:cNvGrpSpPr/>
          <p:nvPr/>
        </p:nvGrpSpPr>
        <p:grpSpPr>
          <a:xfrm>
            <a:off x="4781800" y="2671723"/>
            <a:ext cx="2466725" cy="887065"/>
            <a:chOff x="4318919" y="3830666"/>
            <a:chExt cx="2813347" cy="1183089"/>
          </a:xfrm>
        </p:grpSpPr>
        <p:sp>
          <p:nvSpPr>
            <p:cNvPr id="27" name="云形标注 35"/>
            <p:cNvSpPr/>
            <p:nvPr/>
          </p:nvSpPr>
          <p:spPr>
            <a:xfrm>
              <a:off x="4318919" y="3830666"/>
              <a:ext cx="2813347" cy="1183089"/>
            </a:xfrm>
            <a:prstGeom prst="cloudCallout">
              <a:avLst>
                <a:gd name="adj1" fmla="val 55961"/>
                <a:gd name="adj2" fmla="val 41865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35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8" name="Text Box 8"/>
            <p:cNvSpPr txBox="1">
              <a:spLocks noChangeArrowheads="1"/>
            </p:cNvSpPr>
            <p:nvPr/>
          </p:nvSpPr>
          <p:spPr bwMode="auto">
            <a:xfrm>
              <a:off x="4515862" y="4067132"/>
              <a:ext cx="2540361" cy="6157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2"/>
              <a:r>
                <a:rPr kumimoji="1"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They are apples.</a:t>
              </a:r>
            </a:p>
          </p:txBody>
        </p:sp>
      </p:grpSp>
      <p:pic>
        <p:nvPicPr>
          <p:cNvPr id="29" name="图片 3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27248" y="2814264"/>
            <a:ext cx="1420468" cy="1420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图片 2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16196" y="2874433"/>
            <a:ext cx="1315226" cy="1315226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 bwMode="auto">
          <a:xfrm>
            <a:off x="296467" y="343239"/>
            <a:ext cx="238238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 you know?</a:t>
            </a:r>
            <a:endParaRPr lang="zh-CN" altLang="en-US" sz="2800" b="1" kern="1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702343" y="2451423"/>
            <a:ext cx="7810214" cy="1292536"/>
            <a:chOff x="702343" y="2613001"/>
            <a:chExt cx="7810214" cy="1292536"/>
          </a:xfrm>
        </p:grpSpPr>
        <p:sp>
          <p:nvSpPr>
            <p:cNvPr id="3" name="矩形: 圆角 2"/>
            <p:cNvSpPr/>
            <p:nvPr/>
          </p:nvSpPr>
          <p:spPr>
            <a:xfrm>
              <a:off x="702343" y="2613001"/>
              <a:ext cx="7810214" cy="1292536"/>
            </a:xfrm>
            <a:prstGeom prst="round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6"/>
            <p:cNvSpPr/>
            <p:nvPr/>
          </p:nvSpPr>
          <p:spPr>
            <a:xfrm>
              <a:off x="901005" y="2724462"/>
              <a:ext cx="7399139" cy="10009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defRPr/>
              </a:pPr>
              <a:r>
                <a:rPr lang="zh-CN" altLang="en-US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　　表示“一个”可以用</a:t>
              </a:r>
              <a:r>
                <a:rPr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a</a:t>
              </a:r>
              <a:r>
                <a:rPr lang="en-US" altLang="zh-CN" sz="2400">
                  <a:solidFill>
                    <a:srgbClr val="000000"/>
                  </a:solidFill>
                  <a:latin typeface="+mj-ea"/>
                  <a:ea typeface="+mj-ea"/>
                </a:rPr>
                <a:t>/</a:t>
              </a:r>
              <a:r>
                <a:rPr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an</a:t>
              </a:r>
              <a:r>
                <a:rPr lang="zh-CN" altLang="en-US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  <a:cs typeface="Times New Roman" panose="02020603050405020304" pitchFamily="18" charset="0"/>
                </a:rPr>
                <a:t>。</a:t>
              </a:r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a</a:t>
              </a:r>
              <a:r>
                <a:rPr lang="zh-CN" altLang="en-US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  <a:cs typeface="Times New Roman" panose="02020603050405020304" pitchFamily="18" charset="0"/>
                </a:rPr>
                <a:t>用于发音</a:t>
              </a:r>
              <a:r>
                <a:rPr lang="zh-CN" altLang="en-US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以</a:t>
              </a:r>
              <a:r>
                <a:rPr lang="zh-CN" altLang="en-US" sz="2400">
                  <a:solidFill>
                    <a:srgbClr val="C00000"/>
                  </a:solidFill>
                  <a:latin typeface="黑体" panose="02010609060101010101" charset="-122"/>
                  <a:ea typeface="黑体" panose="02010609060101010101" charset="-122"/>
                </a:rPr>
                <a:t>辅音</a:t>
              </a:r>
              <a:r>
                <a:rPr lang="zh-CN" altLang="en-US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音素开头的单词前，</a:t>
              </a:r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an</a:t>
              </a:r>
              <a:r>
                <a:rPr lang="zh-CN" altLang="en-US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用于发音以</a:t>
              </a:r>
              <a:r>
                <a:rPr lang="zh-CN" altLang="en-US" sz="2400">
                  <a:solidFill>
                    <a:srgbClr val="C00000"/>
                  </a:solidFill>
                  <a:latin typeface="黑体" panose="02010609060101010101" charset="-122"/>
                  <a:ea typeface="黑体" panose="02010609060101010101" charset="-122"/>
                </a:rPr>
                <a:t>元音</a:t>
              </a:r>
              <a:r>
                <a:rPr lang="zh-CN" altLang="en-US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音素开头的单词前。</a:t>
              </a:r>
              <a:endParaRPr lang="en-US" altLang="zh-CN" sz="240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  <p:sp>
        <p:nvSpPr>
          <p:cNvPr id="8" name="文本框 7"/>
          <p:cNvSpPr txBox="1"/>
          <p:nvPr/>
        </p:nvSpPr>
        <p:spPr>
          <a:xfrm>
            <a:off x="1270488" y="1301312"/>
            <a:ext cx="1211724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0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</a:t>
            </a:r>
            <a:r>
              <a:rPr lang="en-US" altLang="zh-CN" sz="30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pear</a:t>
            </a:r>
            <a:endParaRPr lang="zh-CN" altLang="en-US" sz="30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676483" y="1301312"/>
            <a:ext cx="1625335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0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</a:t>
            </a:r>
            <a:r>
              <a:rPr lang="en-US" altLang="zh-CN" sz="30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banana</a:t>
            </a:r>
            <a:endParaRPr lang="zh-CN" altLang="en-US" sz="30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496089" y="1301312"/>
            <a:ext cx="1516606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0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an</a:t>
            </a:r>
            <a:r>
              <a:rPr lang="en-US" altLang="zh-CN" sz="30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apple</a:t>
            </a:r>
            <a:endParaRPr lang="zh-CN" altLang="en-US" sz="30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206967" y="1301312"/>
            <a:ext cx="1696748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0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an</a:t>
            </a:r>
            <a:r>
              <a:rPr lang="en-US" altLang="zh-CN" sz="30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orange</a:t>
            </a:r>
            <a:endParaRPr lang="zh-CN" altLang="en-US" sz="30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/>
        </p:nvSpPr>
        <p:spPr>
          <a:xfrm>
            <a:off x="1326355" y="1153306"/>
            <a:ext cx="143208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apple</a:t>
            </a:r>
            <a:endParaRPr lang="zh-CN" altLang="en-US" sz="28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3775651" y="1153306"/>
            <a:ext cx="159269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orange</a:t>
            </a:r>
            <a:endParaRPr lang="zh-CN" altLang="en-US" sz="28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6296502" y="1153306"/>
            <a:ext cx="115704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egg</a:t>
            </a:r>
            <a:endParaRPr lang="zh-CN" altLang="en-US" sz="28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231260" y="1787763"/>
            <a:ext cx="207156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ice-cream</a:t>
            </a:r>
            <a:endParaRPr lang="zh-CN" altLang="en-US" sz="28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4841171" y="1787763"/>
            <a:ext cx="19825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an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umbrella</a:t>
            </a:r>
            <a:endParaRPr lang="zh-CN" altLang="en-US" sz="28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5" name="矩形 14"/>
          <p:cNvSpPr/>
          <p:nvPr/>
        </p:nvSpPr>
        <p:spPr bwMode="auto">
          <a:xfrm>
            <a:off x="296467" y="343239"/>
            <a:ext cx="238238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 you know?</a:t>
            </a:r>
            <a:endParaRPr lang="zh-CN" altLang="en-US" sz="2800" b="1" kern="1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759404" y="2615108"/>
            <a:ext cx="7590845" cy="1734642"/>
            <a:chOff x="1008159" y="2613001"/>
            <a:chExt cx="7590845" cy="1734642"/>
          </a:xfrm>
        </p:grpSpPr>
        <p:sp>
          <p:nvSpPr>
            <p:cNvPr id="17" name="矩形: 圆角 16"/>
            <p:cNvSpPr/>
            <p:nvPr/>
          </p:nvSpPr>
          <p:spPr>
            <a:xfrm>
              <a:off x="1008159" y="2613001"/>
              <a:ext cx="7590845" cy="1734642"/>
            </a:xfrm>
            <a:prstGeom prst="round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矩形 17"/>
            <p:cNvSpPr/>
            <p:nvPr/>
          </p:nvSpPr>
          <p:spPr>
            <a:xfrm>
              <a:off x="1088161" y="2711762"/>
              <a:ext cx="7390194" cy="14646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30000"/>
                </a:lnSpc>
                <a:defRPr/>
              </a:pPr>
              <a:r>
                <a:rPr lang="zh-CN" altLang="en-US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　　一般情况下，发音以元音音素</a:t>
              </a:r>
              <a:r>
                <a:rPr lang="en-US" altLang="zh-CN" sz="2400">
                  <a:solidFill>
                    <a:srgbClr val="000000"/>
                  </a:solidFill>
                  <a:latin typeface="+mj-ea"/>
                  <a:ea typeface="+mj-ea"/>
                </a:rPr>
                <a:t>(</a:t>
              </a:r>
              <a:r>
                <a:rPr lang="zh-CN" altLang="en-US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国际音标</a:t>
              </a:r>
              <a:r>
                <a:rPr lang="en-US" altLang="zh-CN" sz="2400">
                  <a:solidFill>
                    <a:srgbClr val="000000"/>
                  </a:solidFill>
                  <a:latin typeface="+mj-ea"/>
                  <a:ea typeface="+mj-ea"/>
                </a:rPr>
                <a:t>)</a:t>
              </a:r>
              <a:r>
                <a:rPr lang="zh-CN" altLang="en-US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开头的可数名词单数前要用不定冠词</a:t>
              </a:r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an</a:t>
              </a:r>
              <a:r>
                <a:rPr lang="zh-CN" altLang="en-US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。例如：</a:t>
              </a:r>
              <a:r>
                <a:rPr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an hour</a:t>
              </a:r>
              <a:r>
                <a:rPr lang="en-US" altLang="zh-CN" sz="2400">
                  <a:solidFill>
                    <a:srgbClr val="000000"/>
                  </a:solidFill>
                  <a:latin typeface="+mj-ea"/>
                  <a:ea typeface="+mj-ea"/>
                  <a:cs typeface="Times New Roman" panose="02020603050405020304" pitchFamily="18" charset="0"/>
                </a:rPr>
                <a:t>/</a:t>
              </a:r>
              <a:r>
                <a:rPr lang="en-US" altLang="zh-CN" sz="2400">
                  <a:solidFill>
                    <a:srgbClr val="000000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'aʊə</a:t>
              </a:r>
              <a:r>
                <a:rPr lang="en-US" altLang="zh-CN" sz="2400">
                  <a:solidFill>
                    <a:srgbClr val="000000"/>
                  </a:solidFill>
                  <a:latin typeface="+mj-ea"/>
                  <a:ea typeface="+mj-ea"/>
                  <a:cs typeface="Times New Roman" panose="02020603050405020304" pitchFamily="18" charset="0"/>
                </a:rPr>
                <a:t>/</a:t>
              </a:r>
              <a:r>
                <a:rPr lang="zh-CN" altLang="en-US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一个小时。</a:t>
              </a:r>
              <a:endParaRPr lang="en-US" altLang="zh-CN" sz="240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</p:spTree>
  </p:cSld>
  <p:clrMapOvr>
    <a:masterClrMapping/>
  </p:clrMapOvr>
  <p:transition spd="slow">
    <p:push dir="u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1432561" y="1327548"/>
            <a:ext cx="104394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0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pear</a:t>
            </a:r>
            <a:r>
              <a:rPr lang="en-US" altLang="zh-CN" sz="30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</a:t>
            </a:r>
            <a:endParaRPr lang="zh-CN" altLang="en-US" sz="30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855676" y="1327548"/>
            <a:ext cx="1508997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0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banana</a:t>
            </a:r>
            <a:r>
              <a:rPr lang="en-US" altLang="zh-CN" sz="30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</a:t>
            </a:r>
            <a:endParaRPr lang="zh-CN" altLang="en-US" sz="30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743848" y="1327548"/>
            <a:ext cx="1193719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0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apple</a:t>
            </a:r>
            <a:r>
              <a:rPr lang="en-US" altLang="zh-CN" sz="30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</a:t>
            </a:r>
            <a:endParaRPr lang="zh-CN" altLang="en-US" sz="30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6316742" y="1327548"/>
            <a:ext cx="1425178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0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orange</a:t>
            </a:r>
            <a:r>
              <a:rPr lang="en-US" altLang="zh-CN" sz="30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</a:t>
            </a:r>
            <a:endParaRPr lang="zh-CN" altLang="en-US" sz="3000">
              <a:solidFill>
                <a:srgbClr val="C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/>
        </p:nvSpPr>
        <p:spPr bwMode="auto">
          <a:xfrm>
            <a:off x="296467" y="343239"/>
            <a:ext cx="238238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 you know?</a:t>
            </a:r>
            <a:endParaRPr lang="zh-CN" altLang="en-US" sz="2800" b="1" kern="1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793783" y="2464555"/>
            <a:ext cx="7550117" cy="1292536"/>
            <a:chOff x="702343" y="2613001"/>
            <a:chExt cx="7550117" cy="1292536"/>
          </a:xfrm>
        </p:grpSpPr>
        <p:sp>
          <p:nvSpPr>
            <p:cNvPr id="14" name="矩形: 圆角 13"/>
            <p:cNvSpPr/>
            <p:nvPr/>
          </p:nvSpPr>
          <p:spPr>
            <a:xfrm>
              <a:off x="702343" y="2613001"/>
              <a:ext cx="7550117" cy="1292536"/>
            </a:xfrm>
            <a:prstGeom prst="round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/>
          </p:nvSpPr>
          <p:spPr>
            <a:xfrm>
              <a:off x="862905" y="2720652"/>
              <a:ext cx="7252395" cy="100098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defRPr/>
              </a:pPr>
              <a:r>
                <a:rPr lang="zh-CN" altLang="en-US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　　名词有可数名词与不可数名词之分。可数名词变复数，一般情况下，在单词末尾加</a:t>
              </a:r>
              <a:r>
                <a:rPr lang="en-US" altLang="zh-CN" sz="2400">
                  <a:solidFill>
                    <a:srgbClr val="C00000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s</a:t>
              </a:r>
              <a:r>
                <a:rPr lang="zh-CN" altLang="en-US" sz="2400">
                  <a:solidFill>
                    <a:srgbClr val="000000"/>
                  </a:solidFill>
                  <a:latin typeface="黑体" panose="02010609060101010101" charset="-122"/>
                  <a:ea typeface="黑体" panose="02010609060101010101" charset="-122"/>
                </a:rPr>
                <a:t>。</a:t>
              </a:r>
              <a:endParaRPr lang="en-US" altLang="zh-CN" sz="240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endParaRPr>
            </a:p>
          </p:txBody>
        </p:sp>
      </p:grpSp>
    </p:spTree>
  </p:cSld>
  <p:clrMapOvr>
    <a:masterClrMapping/>
  </p:clrMapOvr>
  <p:transition spd="slow">
    <p:push dir="u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 bwMode="auto">
          <a:xfrm>
            <a:off x="326311" y="335756"/>
            <a:ext cx="11015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 kern="10">
                <a:ln w="0"/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Guess</a:t>
            </a:r>
            <a:endParaRPr lang="zh-CN" altLang="en-US" sz="2800" b="1">
              <a:ln w="0"/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1055938" y="1116441"/>
            <a:ext cx="7051742" cy="2016698"/>
            <a:chOff x="802426" y="1138119"/>
            <a:chExt cx="7558766" cy="2161700"/>
          </a:xfrm>
        </p:grpSpPr>
        <p:pic>
          <p:nvPicPr>
            <p:cNvPr id="29700" name="图片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5041161" y="1823859"/>
              <a:ext cx="1242597" cy="12996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9701" name="图片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802426" y="1509580"/>
              <a:ext cx="1628113" cy="17394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9702" name="图片 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675285" y="1974886"/>
              <a:ext cx="1805206" cy="829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" name="图片 5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6927755" y="1138119"/>
              <a:ext cx="1433437" cy="2161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" name="星形: 六角 2"/>
          <p:cNvSpPr/>
          <p:nvPr/>
        </p:nvSpPr>
        <p:spPr>
          <a:xfrm>
            <a:off x="932568" y="1300024"/>
            <a:ext cx="1794402" cy="2124764"/>
          </a:xfrm>
          <a:prstGeom prst="star6">
            <a:avLst/>
          </a:prstGeom>
          <a:solidFill>
            <a:srgbClr val="DDF0C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星形: 六角 20"/>
          <p:cNvSpPr/>
          <p:nvPr/>
        </p:nvSpPr>
        <p:spPr>
          <a:xfrm>
            <a:off x="2804590" y="1300024"/>
            <a:ext cx="1794402" cy="2124764"/>
          </a:xfrm>
          <a:prstGeom prst="star6">
            <a:avLst/>
          </a:prstGeom>
          <a:solidFill>
            <a:srgbClr val="FAD9C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星形: 六角 21"/>
          <p:cNvSpPr/>
          <p:nvPr/>
        </p:nvSpPr>
        <p:spPr>
          <a:xfrm>
            <a:off x="4698069" y="1300024"/>
            <a:ext cx="1794402" cy="2124764"/>
          </a:xfrm>
          <a:prstGeom prst="star6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星形: 六角 22"/>
          <p:cNvSpPr/>
          <p:nvPr/>
        </p:nvSpPr>
        <p:spPr>
          <a:xfrm>
            <a:off x="6583896" y="1300024"/>
            <a:ext cx="1794402" cy="2124764"/>
          </a:xfrm>
          <a:prstGeom prst="star6">
            <a:avLst/>
          </a:prstGeom>
          <a:solidFill>
            <a:srgbClr val="95C6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1" grpId="0"/>
      <p:bldP spid="22" grpId="0"/>
      <p:bldP spid="2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 bwMode="auto">
          <a:xfrm>
            <a:off x="322968" y="320117"/>
            <a:ext cx="189776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 kern="10">
                <a:ln w="0"/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Let’s count</a:t>
            </a:r>
            <a:endParaRPr lang="zh-CN" altLang="en-US" sz="2800" b="1">
              <a:ln w="0"/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791950" y="2964113"/>
            <a:ext cx="16011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two pears</a:t>
            </a:r>
            <a:endParaRPr lang="zh-CN" altLang="en-US" sz="24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0724" name="图片 3"/>
          <p:cNvPicPr>
            <a:picLocks noChangeAspect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885301" y="1751816"/>
            <a:ext cx="1362075" cy="8870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30725" name="组合 7"/>
          <p:cNvGrpSpPr/>
          <p:nvPr/>
        </p:nvGrpSpPr>
        <p:grpSpPr>
          <a:xfrm>
            <a:off x="4849058" y="1477971"/>
            <a:ext cx="1327547" cy="1434704"/>
            <a:chOff x="2824313" y="2032294"/>
            <a:chExt cx="1314653" cy="1420354"/>
          </a:xfrm>
        </p:grpSpPr>
        <p:pic>
          <p:nvPicPr>
            <p:cNvPr id="30740" name="图片 1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3364446" y="2162424"/>
              <a:ext cx="774520" cy="8271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741" name="图片 11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834357" y="2032294"/>
              <a:ext cx="774520" cy="8271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742" name="图片 12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3274129" y="2625460"/>
              <a:ext cx="774520" cy="8271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743" name="图片 13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824313" y="2494248"/>
              <a:ext cx="774520" cy="8271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30727" name="组合 8"/>
          <p:cNvGrpSpPr/>
          <p:nvPr/>
        </p:nvGrpSpPr>
        <p:grpSpPr>
          <a:xfrm>
            <a:off x="991790" y="1517262"/>
            <a:ext cx="1291829" cy="1356122"/>
            <a:chOff x="1046190" y="2032294"/>
            <a:chExt cx="1279864" cy="1342705"/>
          </a:xfrm>
        </p:grpSpPr>
        <p:pic>
          <p:nvPicPr>
            <p:cNvPr id="30731" name="图片 5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046190" y="2032294"/>
              <a:ext cx="836316" cy="12604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732" name="图片 23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1489738" y="2114594"/>
              <a:ext cx="836316" cy="12604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5" name="文本框 24"/>
          <p:cNvSpPr txBox="1"/>
          <p:nvPr/>
        </p:nvSpPr>
        <p:spPr>
          <a:xfrm>
            <a:off x="2557420" y="2964113"/>
            <a:ext cx="20178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three bananas</a:t>
            </a:r>
            <a:endParaRPr lang="zh-CN" altLang="en-US" sz="24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4737761" y="2964113"/>
            <a:ext cx="160113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four apples</a:t>
            </a:r>
            <a:endParaRPr lang="zh-CN" altLang="en-US" sz="24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6835920" y="2964113"/>
            <a:ext cx="16432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six oranges</a:t>
            </a:r>
            <a:endParaRPr lang="zh-CN" altLang="en-US" sz="24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6778288" y="1676092"/>
            <a:ext cx="1700924" cy="1038462"/>
            <a:chOff x="6648907" y="2090047"/>
            <a:chExt cx="1700924" cy="1038462"/>
          </a:xfrm>
        </p:grpSpPr>
        <p:pic>
          <p:nvPicPr>
            <p:cNvPr id="30739" name="图片 22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7387726" y="2090047"/>
              <a:ext cx="582878" cy="6090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733" name="图片 20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7766953" y="2248153"/>
              <a:ext cx="582878" cy="6090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735" name="图片 4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6903328" y="2154125"/>
              <a:ext cx="582878" cy="6090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737" name="图片 16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6648907" y="2397751"/>
              <a:ext cx="582878" cy="6090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738" name="图片 21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7651975" y="2491575"/>
              <a:ext cx="582878" cy="6090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736" name="图片 15"/>
            <p:cNvPicPr>
              <a:picLocks noChangeAspect="1"/>
            </p:cNvPicPr>
            <p:nvPr/>
          </p:nvPicPr>
          <p:blipFill>
            <a:blip r:embed="rId5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7157749" y="2519504"/>
              <a:ext cx="582878" cy="6090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5" grpId="0"/>
      <p:bldP spid="26" grpId="0"/>
      <p:bldP spid="2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 bwMode="auto">
          <a:xfrm>
            <a:off x="300047" y="336375"/>
            <a:ext cx="2585964" cy="5232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 kern="10">
                <a:ln w="0"/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 sentences</a:t>
            </a:r>
            <a:endParaRPr lang="zh-CN" altLang="en-US" sz="2800" b="1">
              <a:ln w="0"/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2743200" y="1299411"/>
            <a:ext cx="3664476" cy="1698171"/>
            <a:chOff x="2743200" y="1189408"/>
            <a:chExt cx="3664476" cy="1698171"/>
          </a:xfrm>
        </p:grpSpPr>
        <p:sp>
          <p:nvSpPr>
            <p:cNvPr id="2" name="矩形: 圆角 1"/>
            <p:cNvSpPr/>
            <p:nvPr/>
          </p:nvSpPr>
          <p:spPr>
            <a:xfrm>
              <a:off x="2743200" y="1189408"/>
              <a:ext cx="3664476" cy="1698171"/>
            </a:xfrm>
            <a:prstGeom prst="roundRect">
              <a:avLst/>
            </a:prstGeom>
            <a:solidFill>
              <a:srgbClr val="DDF0C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3377128" y="1294906"/>
              <a:ext cx="2396620" cy="135934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defRPr/>
              </a:pPr>
              <a:r>
                <a:rPr lang="en-US" altLang="zh-CN" sz="3300">
                  <a:solidFill>
                    <a:schemeClr val="tx1">
                      <a:lumMod val="50000"/>
                    </a:schemeClr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It’s an apple.</a:t>
              </a:r>
            </a:p>
            <a:p>
              <a:pPr>
                <a:lnSpc>
                  <a:spcPct val="130000"/>
                </a:lnSpc>
                <a:defRPr/>
              </a:pPr>
              <a:r>
                <a:rPr lang="en-US" altLang="zh-CN" sz="3300">
                  <a:solidFill>
                    <a:schemeClr val="tx1">
                      <a:lumMod val="50000"/>
                    </a:schemeClr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I like apples.</a:t>
              </a:r>
              <a:endParaRPr lang="zh-CN" altLang="en-US" sz="330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9" name="文本框 28"/>
          <p:cNvSpPr txBox="1"/>
          <p:nvPr/>
        </p:nvSpPr>
        <p:spPr>
          <a:xfrm>
            <a:off x="1922421" y="3437397"/>
            <a:ext cx="52991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 kern="10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请像老师一样，用今天所学单词造句。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 bwMode="auto">
          <a:xfrm>
            <a:off x="315516" y="335756"/>
            <a:ext cx="203132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 kern="1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Chain game</a:t>
            </a:r>
            <a:endParaRPr lang="zh-CN" altLang="en-US" sz="2800" b="1">
              <a:ln w="0"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630050" y="1754956"/>
            <a:ext cx="6057900" cy="1950720"/>
            <a:chOff x="1630050" y="1754956"/>
            <a:chExt cx="6057900" cy="1950720"/>
          </a:xfrm>
        </p:grpSpPr>
        <p:sp>
          <p:nvSpPr>
            <p:cNvPr id="2" name="矩形: 圆角 1"/>
            <p:cNvSpPr/>
            <p:nvPr/>
          </p:nvSpPr>
          <p:spPr>
            <a:xfrm>
              <a:off x="1630050" y="1754956"/>
              <a:ext cx="6057900" cy="1950720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AD9C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32773" name="图片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080097" y="1992367"/>
              <a:ext cx="3736181" cy="15680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图片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108"/>
            <a:stretch>
              <a:fillRect/>
            </a:stretch>
          </p:blipFill>
          <p:spPr>
            <a:xfrm>
              <a:off x="5913365" y="1965739"/>
              <a:ext cx="1311958" cy="1539698"/>
            </a:xfrm>
            <a:prstGeom prst="rect">
              <a:avLst/>
            </a:prstGeom>
            <a:ln>
              <a:noFill/>
            </a:ln>
            <a:effectLst>
              <a:softEdge rad="0"/>
            </a:effectLst>
          </p:spPr>
        </p:pic>
      </p:grpSp>
      <p:grpSp>
        <p:nvGrpSpPr>
          <p:cNvPr id="6" name="组合 5"/>
          <p:cNvGrpSpPr/>
          <p:nvPr/>
        </p:nvGrpSpPr>
        <p:grpSpPr>
          <a:xfrm>
            <a:off x="3604615" y="1277827"/>
            <a:ext cx="2964729" cy="426183"/>
            <a:chOff x="4082339" y="1099217"/>
            <a:chExt cx="2964729" cy="426183"/>
          </a:xfrm>
        </p:grpSpPr>
        <p:sp>
          <p:nvSpPr>
            <p:cNvPr id="15" name="对话气泡: 圆角矩形 14"/>
            <p:cNvSpPr/>
            <p:nvPr/>
          </p:nvSpPr>
          <p:spPr>
            <a:xfrm>
              <a:off x="4082339" y="1127482"/>
              <a:ext cx="2895974" cy="397918"/>
            </a:xfrm>
            <a:prstGeom prst="wedgeRoundRectCallout">
              <a:avLst>
                <a:gd name="adj1" fmla="val -34014"/>
                <a:gd name="adj2" fmla="val 107224"/>
                <a:gd name="adj3" fmla="val 16667"/>
              </a:avLst>
            </a:prstGeom>
            <a:solidFill>
              <a:schemeClr val="bg1"/>
            </a:solidFill>
            <a:ln w="952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/>
          </p:nvSpPr>
          <p:spPr>
            <a:xfrm>
              <a:off x="4100778" y="1099217"/>
              <a:ext cx="2946290" cy="41549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21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I like apples and oranges.</a:t>
              </a:r>
              <a:endParaRPr lang="zh-CN" altLang="en-US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1790890" y="1353941"/>
            <a:ext cx="1585647" cy="431452"/>
            <a:chOff x="1489265" y="1065016"/>
            <a:chExt cx="1585647" cy="431452"/>
          </a:xfrm>
        </p:grpSpPr>
        <p:sp>
          <p:nvSpPr>
            <p:cNvPr id="4" name="对话气泡: 圆角矩形 3"/>
            <p:cNvSpPr/>
            <p:nvPr/>
          </p:nvSpPr>
          <p:spPr>
            <a:xfrm>
              <a:off x="1489265" y="1098550"/>
              <a:ext cx="1580959" cy="397918"/>
            </a:xfrm>
            <a:prstGeom prst="wedgeRoundRectCallout">
              <a:avLst>
                <a:gd name="adj1" fmla="val -1490"/>
                <a:gd name="adj2" fmla="val 108952"/>
                <a:gd name="adj3" fmla="val 16667"/>
              </a:avLst>
            </a:prstGeom>
            <a:solidFill>
              <a:schemeClr val="bg1"/>
            </a:solidFill>
            <a:ln w="9525">
              <a:solidFill>
                <a:srgbClr val="0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>
              <a:off x="1503648" y="1065016"/>
              <a:ext cx="1571264" cy="41549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defRPr/>
              </a:pPr>
              <a:r>
                <a:rPr lang="en-US" altLang="zh-CN" sz="2100">
                  <a:solidFill>
                    <a:srgbClr val="00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宋体" panose="02010600030101010101" pitchFamily="2" charset="-122"/>
                </a:rPr>
                <a:t>I like apples.</a:t>
              </a:r>
            </a:p>
          </p:txBody>
        </p:sp>
      </p:grpSp>
    </p:spTree>
  </p:cSld>
  <p:clrMapOvr>
    <a:masterClrMapping/>
  </p:clrMapOvr>
  <p:transition>
    <p:fade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818" name="图片 2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760221" y="1927861"/>
            <a:ext cx="4198620" cy="2522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/>
          <p:cNvSpPr/>
          <p:nvPr/>
        </p:nvSpPr>
        <p:spPr bwMode="auto">
          <a:xfrm>
            <a:off x="300276" y="305276"/>
            <a:ext cx="290175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 kern="1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Make a new song</a:t>
            </a:r>
            <a:endParaRPr lang="zh-CN" altLang="en-US" sz="2800" b="1" kern="100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圆角矩形 3"/>
          <p:cNvSpPr/>
          <p:nvPr/>
        </p:nvSpPr>
        <p:spPr>
          <a:xfrm>
            <a:off x="4264582" y="1044178"/>
            <a:ext cx="3388518" cy="2184074"/>
          </a:xfrm>
          <a:prstGeom prst="roundRect">
            <a:avLst>
              <a:gd name="adj" fmla="val 15620"/>
            </a:avLst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rgbClr val="FFFFFF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en-US" altLang="zh-CN" sz="240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One </a:t>
            </a:r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apple</a:t>
            </a:r>
            <a:r>
              <a:rPr lang="en-US" altLang="zh-CN" sz="240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 two </a:t>
            </a:r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apple</a:t>
            </a:r>
            <a:r>
              <a:rPr lang="en-US" altLang="zh-CN" sz="240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s, Three </a:t>
            </a:r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apple</a:t>
            </a:r>
            <a:r>
              <a:rPr lang="en-US" altLang="zh-CN" sz="240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s, four. </a:t>
            </a:r>
          </a:p>
          <a:p>
            <a:pPr>
              <a:lnSpc>
                <a:spcPct val="130000"/>
              </a:lnSpc>
              <a:defRPr/>
            </a:pPr>
            <a:r>
              <a:rPr lang="en-US" altLang="zh-CN" sz="240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Five </a:t>
            </a:r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apple</a:t>
            </a:r>
            <a:r>
              <a:rPr lang="en-US" altLang="zh-CN" sz="240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s, six </a:t>
            </a:r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apple</a:t>
            </a:r>
            <a:r>
              <a:rPr lang="en-US" altLang="zh-CN" sz="240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s, Seven </a:t>
            </a:r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apple</a:t>
            </a:r>
            <a:r>
              <a:rPr lang="en-US" altLang="zh-CN" sz="240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s, more!</a:t>
            </a:r>
          </a:p>
        </p:txBody>
      </p:sp>
    </p:spTree>
  </p:cSld>
  <p:clrMapOvr>
    <a:masterClrMapping/>
  </p:clrMapOvr>
  <p:transition>
    <p:fade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2"/>
          <p:cNvSpPr txBox="1">
            <a:spLocks noChangeArrowheads="1"/>
          </p:cNvSpPr>
          <p:nvPr/>
        </p:nvSpPr>
        <p:spPr bwMode="auto">
          <a:xfrm>
            <a:off x="875051" y="912481"/>
            <a:ext cx="7331690" cy="331853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80000"/>
              </a:lnSpc>
              <a:defRPr/>
            </a:pPr>
            <a:r>
              <a:rPr lang="en-US" altLang="zh-CN" sz="2400">
                <a:solidFill>
                  <a:srgbClr val="000000"/>
                </a:solidFill>
                <a:latin typeface="+mj-ea"/>
                <a:ea typeface="+mj-ea"/>
                <a:cs typeface="Times New Roman" panose="02020603050405020304" pitchFamily="18" charset="0"/>
              </a:rPr>
              <a:t>(</a:t>
            </a:r>
            <a:r>
              <a:rPr lang="zh-CN" altLang="en-US" sz="2400">
                <a:solidFill>
                  <a:srgbClr val="000000"/>
                </a:solidFill>
                <a:latin typeface="+mj-ea"/>
                <a:ea typeface="+mj-ea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+mj-ea"/>
                <a:ea typeface="+mj-ea"/>
                <a:cs typeface="Times New Roman" panose="02020603050405020304" pitchFamily="18" charset="0"/>
              </a:rPr>
              <a:t>)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A. apple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 banana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 pear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 door</a:t>
            </a:r>
            <a:endParaRPr lang="zh-CN" altLang="zh-CN" sz="24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80000"/>
              </a:lnSpc>
              <a:defRPr/>
            </a:pPr>
            <a:r>
              <a:rPr lang="en-US" altLang="zh-CN" sz="24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(</a:t>
            </a:r>
            <a:r>
              <a:rPr lang="zh-CN" altLang="en-US" sz="24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)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A. oranges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 door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 desk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 pear</a:t>
            </a:r>
            <a:endParaRPr lang="zh-CN" altLang="zh-CN" sz="24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80000"/>
              </a:lnSpc>
              <a:defRPr/>
            </a:pPr>
            <a:r>
              <a:rPr lang="en-US" altLang="zh-CN" sz="24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(</a:t>
            </a:r>
            <a:r>
              <a:rPr lang="zh-CN" altLang="en-US" sz="24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)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A. windows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 desks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 bananas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 doors</a:t>
            </a:r>
            <a:endParaRPr lang="zh-CN" altLang="zh-CN" sz="24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80000"/>
              </a:lnSpc>
              <a:defRPr/>
            </a:pPr>
            <a:r>
              <a:rPr lang="en-US" altLang="zh-CN" sz="24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(</a:t>
            </a:r>
            <a:r>
              <a:rPr lang="zh-CN" altLang="en-US" sz="24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)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A. four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 this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 one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 five</a:t>
            </a:r>
            <a:endParaRPr lang="zh-CN" altLang="zh-CN" sz="24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80000"/>
              </a:lnSpc>
              <a:defRPr/>
            </a:pPr>
            <a:r>
              <a:rPr lang="en-US" altLang="zh-CN" sz="24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(</a:t>
            </a:r>
            <a:r>
              <a:rPr lang="zh-CN" altLang="en-US" sz="24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)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A. he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 she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 here</a:t>
            </a:r>
            <a:r>
              <a:rPr lang="zh-CN" altLang="en-US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4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 I</a:t>
            </a:r>
            <a:endParaRPr lang="zh-CN" altLang="zh-CN" sz="24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矩形 10"/>
          <p:cNvSpPr>
            <a:spLocks noChangeArrowheads="1"/>
          </p:cNvSpPr>
          <p:nvPr/>
        </p:nvSpPr>
        <p:spPr bwMode="auto">
          <a:xfrm>
            <a:off x="1086944" y="1103322"/>
            <a:ext cx="7017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endParaRPr lang="zh-CN" altLang="en-US" sz="24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>
            <a:spLocks noChangeArrowheads="1"/>
          </p:cNvSpPr>
          <p:nvPr/>
        </p:nvSpPr>
        <p:spPr bwMode="auto">
          <a:xfrm>
            <a:off x="1086944" y="1765548"/>
            <a:ext cx="7017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zh-CN" altLang="en-US" sz="24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>
            <a:spLocks noChangeArrowheads="1"/>
          </p:cNvSpPr>
          <p:nvPr/>
        </p:nvSpPr>
        <p:spPr bwMode="auto">
          <a:xfrm>
            <a:off x="1086944" y="2426821"/>
            <a:ext cx="7017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zh-CN" altLang="en-US" sz="24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>
            <a:spLocks noChangeArrowheads="1"/>
          </p:cNvSpPr>
          <p:nvPr/>
        </p:nvSpPr>
        <p:spPr bwMode="auto">
          <a:xfrm>
            <a:off x="1086944" y="3081189"/>
            <a:ext cx="7017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zh-CN" altLang="en-US" sz="24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>
            <a:spLocks noChangeArrowheads="1"/>
          </p:cNvSpPr>
          <p:nvPr/>
        </p:nvSpPr>
        <p:spPr bwMode="auto">
          <a:xfrm>
            <a:off x="1086944" y="3751749"/>
            <a:ext cx="70179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zh-CN" altLang="en-US" sz="24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72373" y="393145"/>
            <a:ext cx="2954655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2400" kern="100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选出不同类的单词。</a:t>
            </a:r>
            <a:endParaRPr lang="zh-CN" altLang="zh-CN" sz="2400" kern="100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7" grpId="0"/>
      <p:bldP spid="8" grpId="0"/>
      <p:bldP spid="12" grpId="0"/>
      <p:bldP spid="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71034" y="190332"/>
            <a:ext cx="2848857" cy="66120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altLang="zh-CN" sz="2800" b="1" kern="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Read and choose.</a:t>
            </a:r>
            <a:endParaRPr lang="zh-CN" altLang="zh-CN" sz="2800" b="1" kern="1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文本框 2"/>
          <p:cNvSpPr txBox="1">
            <a:spLocks noChangeArrowheads="1"/>
          </p:cNvSpPr>
          <p:nvPr/>
        </p:nvSpPr>
        <p:spPr bwMode="auto">
          <a:xfrm>
            <a:off x="1138371" y="851539"/>
            <a:ext cx="6867258" cy="392004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en-US" altLang="zh-CN" sz="2100">
                <a:solidFill>
                  <a:srgbClr val="000000"/>
                </a:solidFill>
                <a:latin typeface="+mj-ea"/>
                <a:ea typeface="+mj-ea"/>
                <a:cs typeface="Times New Roman" panose="02020603050405020304" pitchFamily="18" charset="0"/>
              </a:rPr>
              <a:t>(</a:t>
            </a:r>
            <a:r>
              <a:rPr lang="zh-CN" altLang="en-US" sz="2100">
                <a:solidFill>
                  <a:srgbClr val="000000"/>
                </a:solidFill>
                <a:latin typeface="+mj-ea"/>
                <a:ea typeface="+mj-ea"/>
                <a:cs typeface="Times New Roman" panose="02020603050405020304" pitchFamily="18" charset="0"/>
              </a:rPr>
              <a:t>　　</a:t>
            </a:r>
            <a:r>
              <a:rPr lang="en-US" altLang="zh-CN" sz="2100">
                <a:solidFill>
                  <a:srgbClr val="000000"/>
                </a:solidFill>
                <a:latin typeface="+mj-ea"/>
                <a:ea typeface="+mj-ea"/>
                <a:cs typeface="Times New Roman" panose="02020603050405020304" pitchFamily="18" charset="0"/>
              </a:rPr>
              <a:t>)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It’s _____ big pear.</a:t>
            </a:r>
          </a:p>
          <a:p>
            <a:pPr>
              <a:lnSpc>
                <a:spcPct val="130000"/>
              </a:lnSpc>
              <a:defRPr/>
            </a:pP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zh-CN" altLang="en-US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 an</a:t>
            </a:r>
            <a:r>
              <a:rPr lang="zh-CN" altLang="en-US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 a</a:t>
            </a:r>
            <a:r>
              <a:rPr lang="zh-CN" altLang="en-US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 the</a:t>
            </a:r>
          </a:p>
          <a:p>
            <a:pPr>
              <a:lnSpc>
                <a:spcPct val="130000"/>
              </a:lnSpc>
              <a:defRPr/>
            </a:pPr>
            <a:r>
              <a:rPr lang="en-US" altLang="zh-CN" sz="21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(</a:t>
            </a:r>
            <a:r>
              <a:rPr lang="zh-CN" altLang="en-US" sz="21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　　</a:t>
            </a:r>
            <a:r>
              <a:rPr lang="en-US" altLang="zh-CN" sz="21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)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Five ______, please.</a:t>
            </a:r>
            <a:endParaRPr lang="zh-CN" altLang="zh-CN" sz="21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defRPr/>
            </a:pP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zh-CN" altLang="en-US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A. bananas</a:t>
            </a:r>
            <a:r>
              <a:rPr lang="zh-CN" altLang="en-US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 pear</a:t>
            </a:r>
            <a:r>
              <a:rPr lang="zh-CN" altLang="en-US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 apple</a:t>
            </a:r>
          </a:p>
          <a:p>
            <a:pPr>
              <a:lnSpc>
                <a:spcPct val="130000"/>
              </a:lnSpc>
              <a:defRPr/>
            </a:pPr>
            <a:r>
              <a:rPr lang="en-US" altLang="zh-CN" sz="21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(</a:t>
            </a:r>
            <a:r>
              <a:rPr lang="zh-CN" altLang="en-US" sz="21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　　</a:t>
            </a:r>
            <a:r>
              <a:rPr lang="en-US" altLang="zh-CN" sz="21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)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Here are some ______ for you.</a:t>
            </a:r>
            <a:endParaRPr lang="zh-CN" altLang="zh-CN" sz="21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defRPr/>
            </a:pP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zh-CN" altLang="en-US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 pear	</a:t>
            </a:r>
            <a:r>
              <a:rPr lang="zh-CN" altLang="en-US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 orange</a:t>
            </a:r>
            <a:r>
              <a:rPr lang="zh-CN" altLang="en-US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 apples</a:t>
            </a:r>
          </a:p>
          <a:p>
            <a:pPr>
              <a:lnSpc>
                <a:spcPct val="130000"/>
              </a:lnSpc>
              <a:defRPr/>
            </a:pPr>
            <a:r>
              <a:rPr lang="en-US" altLang="zh-CN" sz="21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(</a:t>
            </a:r>
            <a:r>
              <a:rPr lang="zh-CN" altLang="en-US" sz="21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　　</a:t>
            </a:r>
            <a:r>
              <a:rPr lang="en-US" altLang="zh-CN" sz="2100">
                <a:solidFill>
                  <a:srgbClr val="000000"/>
                </a:solidFill>
                <a:latin typeface="+mj-ea"/>
                <a:cs typeface="Times New Roman" panose="02020603050405020304" pitchFamily="18" charset="0"/>
              </a:rPr>
              <a:t>)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—What’s this?</a:t>
            </a:r>
            <a:endParaRPr lang="zh-CN" altLang="zh-CN" sz="21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defRPr/>
            </a:pP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</a:t>
            </a:r>
            <a:r>
              <a:rPr lang="zh-CN" altLang="en-US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  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— It’s ______ apple.</a:t>
            </a:r>
            <a:endParaRPr lang="zh-CN" altLang="zh-CN" sz="21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defRPr/>
            </a:pP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zh-CN" altLang="en-US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 a</a:t>
            </a:r>
            <a:r>
              <a:rPr lang="zh-CN" altLang="en-US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 two</a:t>
            </a:r>
            <a:r>
              <a:rPr lang="zh-CN" altLang="en-US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</a:t>
            </a:r>
            <a:r>
              <a:rPr lang="en-US" altLang="zh-CN" sz="21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 an</a:t>
            </a:r>
            <a:endParaRPr lang="zh-CN" altLang="zh-CN" sz="210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>
            <a:spLocks noChangeArrowheads="1"/>
          </p:cNvSpPr>
          <p:nvPr/>
        </p:nvSpPr>
        <p:spPr bwMode="auto">
          <a:xfrm>
            <a:off x="1295401" y="876298"/>
            <a:ext cx="66794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宋体" panose="02010600030101010101" pitchFamily="2" charset="-122"/>
              </a:rPr>
              <a:t>B</a:t>
            </a:r>
            <a:endParaRPr lang="zh-CN" altLang="en-US" sz="24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>
            <a:spLocks noChangeArrowheads="1"/>
          </p:cNvSpPr>
          <p:nvPr/>
        </p:nvSpPr>
        <p:spPr bwMode="auto">
          <a:xfrm>
            <a:off x="1343711" y="1709732"/>
            <a:ext cx="57131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宋体" panose="02010600030101010101" pitchFamily="2" charset="-122"/>
              </a:rPr>
              <a:t>A</a:t>
            </a:r>
            <a:endParaRPr lang="zh-CN" altLang="en-US" sz="24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矩形 9"/>
          <p:cNvSpPr>
            <a:spLocks noChangeArrowheads="1"/>
          </p:cNvSpPr>
          <p:nvPr/>
        </p:nvSpPr>
        <p:spPr bwMode="auto">
          <a:xfrm>
            <a:off x="1295401" y="2543171"/>
            <a:ext cx="66794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宋体" panose="02010600030101010101" pitchFamily="2" charset="-122"/>
              </a:rPr>
              <a:t>C</a:t>
            </a:r>
            <a:endParaRPr lang="zh-CN" altLang="en-US" sz="24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矩形 10"/>
          <p:cNvSpPr>
            <a:spLocks noChangeArrowheads="1"/>
          </p:cNvSpPr>
          <p:nvPr/>
        </p:nvSpPr>
        <p:spPr bwMode="auto">
          <a:xfrm>
            <a:off x="1343711" y="3376609"/>
            <a:ext cx="57131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宋体" panose="02010600030101010101" pitchFamily="2" charset="-122"/>
              </a:rPr>
              <a:t>C</a:t>
            </a:r>
            <a:endParaRPr lang="zh-CN" altLang="en-US" sz="24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https://d.book118.com/447110151025006030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2">
      <vt:lpstr>Arial</vt:lpstr>
      <vt:lpstr>Calibri</vt:lpstr>
      <vt:lpstr>Calibri Light</vt:lpstr>
      <vt:lpstr>宋体</vt:lpstr>
      <vt:lpstr>微软雅黑</vt:lpstr>
      <vt:lpstr>思源黑体 CN Regular</vt:lpstr>
      <vt:lpstr>Times New Roman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2024-09-01T16:01:56.487</cp:lastPrinted>
  <dcterms:created xsi:type="dcterms:W3CDTF">2024-09-01T08:01:56Z</dcterms:created>
  <dcterms:modified xsi:type="dcterms:W3CDTF">2024-09-01T08:01:58Z</dcterms:modified>
</cp:coreProperties>
</file>