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TargetMode="Internal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3E8CC-D200-4783-9E8E-766EA9BA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A391C-93DB-4484-8C67-B2509DEB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1B23E-DFEE-48B8-A1F1-979258C5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CA74F-6B21-4846-B0FC-4CF98584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D4C6E-2882-475B-BEA0-A619F6F0A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1A403-633C-402E-A207-E95DCB80B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3E363-3066-40CE-A19D-66A18C9E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B45A7-42EF-453B-B26B-352CE5106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A271F-7AC4-4B31-A4E5-7FA079E8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59A30-94DF-487F-B279-27EFC884D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A1E55-BF40-494C-900B-0B9B80FA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7" name="圆角矩形 6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圆角矩形 15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7" name="圆角矩形 16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3873357"/>
            <a:ext cx="12192000" cy="2984642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3698697"/>
            <a:ext cx="12192000" cy="3159302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0" y="3092521"/>
            <a:ext cx="12192000" cy="37654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/>
        </p:nvSpPr>
        <p:spPr>
          <a:xfrm>
            <a:off x="0" y="2095928"/>
            <a:ext cx="12192000" cy="4762072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8" name="圆角矩形 17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9" name="圆角矩形 18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6">
            <a:hlinkClick r:id="rId1" action="ppaction://hlinksldjump"/>
          </p:cNvPr>
          <p:cNvSpPr/>
          <p:nvPr userDrawn="1"/>
        </p:nvSpPr>
        <p:spPr>
          <a:xfrm>
            <a:off x="999708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主题一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8" name="圆角矩形 17">
            <a:hlinkClick action="ppaction://hlinksldjump?num=24"/>
          </p:cNvPr>
          <p:cNvSpPr/>
          <p:nvPr userDrawn="1"/>
        </p:nvSpPr>
        <p:spPr>
          <a:xfrm>
            <a:off x="11104520" y="6512560"/>
            <a:ext cx="1005840" cy="274320"/>
          </a:xfrm>
          <a:prstGeom prst="roundRect">
            <a:avLst>
              <a:gd name="adj" fmla="val 50000"/>
            </a:avLst>
          </a:prstGeom>
          <a:solidFill>
            <a:srgbClr val="7F7F7F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主题二</a:t>
            </a:r>
            <a:endParaRPr lang="zh-CN" altLang="en-US" sz="140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3505783"/>
            <a:ext cx="12192000" cy="335221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.jpeg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3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</p:sldLayoutIdLst>
  <mc:AlternateContent>
    <mc:Choice xmlns:p14="http://schemas.microsoft.com/office/powerpoint/2010/main" Requires="p14">
      <p:transition p14:dur="0"/>
    </mc:Choice>
    <mc:Fallback>
      <p:transition/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240311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27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　中古时期的欧洲</a:t>
            </a:r>
            <a:endParaRPr lang="en-US" altLang="zh-CN" sz="40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88494" y="1501253"/>
            <a:ext cx="9429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en-US" sz="4800" smtClean="0">
                <a:solidFill>
                  <a:srgbClr val="2C3814"/>
                </a:solidFill>
                <a:cs typeface="+mn-ea"/>
                <a:sym typeface="+mn-lt"/>
              </a:rPr>
              <a:t>内容索引</a:t>
            </a:r>
            <a:endParaRPr kumimoji="1" lang="zh-CN" altLang="en-US" sz="4800">
              <a:solidFill>
                <a:srgbClr val="2C3814"/>
              </a:solidFill>
              <a:cs typeface="+mn-ea"/>
              <a:sym typeface="+mn-lt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378713" y="765997"/>
            <a:ext cx="1105802" cy="815646"/>
            <a:chOff x="-1604504" y="2147667"/>
            <a:chExt cx="3687215" cy="2719712"/>
          </a:xfrm>
        </p:grpSpPr>
        <p:cxnSp>
          <p:nvCxnSpPr>
            <p:cNvPr id="4" name="直接连接符 3"/>
            <p:cNvCxnSpPr/>
            <p:nvPr/>
          </p:nvCxnSpPr>
          <p:spPr>
            <a:xfrm flipH="1">
              <a:off x="-1604504" y="2687623"/>
              <a:ext cx="2592288" cy="2179756"/>
            </a:xfrm>
            <a:prstGeom prst="line">
              <a:avLst/>
            </a:prstGeom>
            <a:noFill/>
            <a:ln w="76200" cap="flat" cmpd="sng" algn="ctr">
              <a:solidFill>
                <a:schemeClr val="tx2">
                  <a:lumMod val="50000"/>
                </a:schemeClr>
              </a:solidFill>
              <a:prstDash val="solid"/>
            </a:ln>
            <a:effectLst/>
          </p:spPr>
        </p:cxnSp>
        <p:cxnSp>
          <p:nvCxnSpPr>
            <p:cNvPr id="5" name="直接连接符 4"/>
            <p:cNvCxnSpPr/>
            <p:nvPr/>
          </p:nvCxnSpPr>
          <p:spPr>
            <a:xfrm flipH="1">
              <a:off x="-509577" y="2147667"/>
              <a:ext cx="2592288" cy="2179756"/>
            </a:xfrm>
            <a:prstGeom prst="line">
              <a:avLst/>
            </a:prstGeom>
            <a:noFill/>
            <a:ln w="12700" cap="flat" cmpd="sng" algn="ctr">
              <a:solidFill>
                <a:schemeClr val="tx2">
                  <a:lumMod val="50000"/>
                </a:schemeClr>
              </a:solidFill>
              <a:prstDash val="solid"/>
            </a:ln>
            <a:effectLst/>
          </p:spPr>
        </p:cxnSp>
      </p:grpSp>
      <p:grpSp>
        <p:nvGrpSpPr>
          <p:cNvPr id="6" name="组合 5"/>
          <p:cNvGrpSpPr/>
          <p:nvPr/>
        </p:nvGrpSpPr>
        <p:grpSpPr>
          <a:xfrm flipH="1" flipV="1">
            <a:off x="1707083" y="4455838"/>
            <a:ext cx="1105803" cy="815646"/>
            <a:chOff x="-1604504" y="2147667"/>
            <a:chExt cx="3687215" cy="27197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-1604504" y="2687623"/>
              <a:ext cx="2592288" cy="2179756"/>
            </a:xfrm>
            <a:prstGeom prst="line">
              <a:avLst/>
            </a:prstGeom>
            <a:noFill/>
            <a:ln w="7620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solid"/>
            </a:ln>
            <a:effectLst/>
          </p:spPr>
        </p:cxnSp>
        <p:cxnSp>
          <p:nvCxnSpPr>
            <p:cNvPr id="8" name="直接连接符 7"/>
            <p:cNvCxnSpPr/>
            <p:nvPr/>
          </p:nvCxnSpPr>
          <p:spPr>
            <a:xfrm flipH="1">
              <a:off x="-509577" y="2147667"/>
              <a:ext cx="2592288" cy="2179756"/>
            </a:xfrm>
            <a:prstGeom prst="line">
              <a:avLst/>
            </a:prstGeom>
            <a:noFill/>
            <a:ln w="12700" cap="flat" cmpd="sng" algn="ctr">
              <a:solidFill>
                <a:sysClr val="windowText" lastClr="000000">
                  <a:lumMod val="85000"/>
                  <a:lumOff val="15000"/>
                </a:sysClr>
              </a:solidFill>
              <a:prstDash val="solid"/>
            </a:ln>
            <a:effectLst/>
          </p:spPr>
        </p:cxnSp>
      </p:grpSp>
      <p:grpSp>
        <p:nvGrpSpPr>
          <p:cNvPr id="9" name="组合 8"/>
          <p:cNvGrpSpPr/>
          <p:nvPr/>
        </p:nvGrpSpPr>
        <p:grpSpPr>
          <a:xfrm>
            <a:off x="4764013" y="1054236"/>
            <a:ext cx="804581" cy="804581"/>
            <a:chOff x="3685832" y="623962"/>
            <a:chExt cx="739840" cy="739840"/>
          </a:xfrm>
        </p:grpSpPr>
        <p:sp>
          <p:nvSpPr>
            <p:cNvPr id="10" name="椭圆 9"/>
            <p:cNvSpPr/>
            <p:nvPr/>
          </p:nvSpPr>
          <p:spPr>
            <a:xfrm>
              <a:off x="3685832" y="623962"/>
              <a:ext cx="739840" cy="739840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lumMod val="95000"/>
                    <a:lumOff val="5000"/>
                  </a:srgbClr>
                </a:gs>
                <a:gs pos="0">
                  <a:srgbClr val="FFFFFF">
                    <a:lumMod val="75000"/>
                  </a:srgbClr>
                </a:gs>
                <a:gs pos="70000">
                  <a:srgbClr val="FAFAFA"/>
                </a:gs>
              </a:gsLst>
              <a:lin ang="8100000" scaled="1"/>
            </a:gradFill>
            <a:ln w="25400" cap="flat" cmpd="sng" algn="ctr">
              <a:solidFill>
                <a:srgbClr val="FFFFFF"/>
              </a:solidFill>
              <a:prstDash val="solid"/>
            </a:ln>
            <a:effectLst>
              <a:outerShdw blurRad="254000" dist="190500" dir="8100000" algn="tr" rotWithShape="0">
                <a:prstClr val="black">
                  <a:alpha val="15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19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135" b="0" i="0" u="none" strike="noStrike" kern="0" cap="none" spc="0" normalizeH="0" baseline="0" noProof="0" smtClean="0">
                <a:ln>
                  <a:noFill/>
                </a:ln>
                <a:solidFill>
                  <a:srgbClr val="E93F30"/>
                </a:solidFill>
                <a:effectLst/>
                <a:uLnTx/>
                <a:uFillTx/>
                <a:latin typeface="Arial" pitchFamily="34" charset="0"/>
              </a:endParaRPr>
            </a:p>
          </p:txBody>
        </p:sp>
        <p:sp>
          <p:nvSpPr>
            <p:cNvPr id="11" name="TextBox 7"/>
            <p:cNvSpPr txBox="1"/>
            <p:nvPr/>
          </p:nvSpPr>
          <p:spPr>
            <a:xfrm>
              <a:off x="3786929" y="743838"/>
              <a:ext cx="537648" cy="500090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19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735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>
                      <a:lumMod val="65000"/>
                      <a:lumOff val="35000"/>
                    </a:srgbClr>
                  </a:solidFill>
                  <a:effectLst>
                    <a:innerShdw blurRad="63500" dist="50800" dir="18900000">
                      <a:prstClr val="black">
                        <a:alpha val="30000"/>
                      </a:prstClr>
                    </a:innerShdw>
                  </a:effectLst>
                  <a:uLnTx/>
                  <a:uFillTx/>
                  <a:latin typeface="Arial" pitchFamily="34" charset="0"/>
                </a:rPr>
                <a:t>01</a:t>
              </a:r>
              <a:endParaRPr kumimoji="0" lang="zh-CN" altLang="en-US" sz="3735" b="0" i="0" u="none" strike="noStrike" kern="0" cap="none" spc="0" normalizeH="0" baseline="0" noProof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>
                  <a:innerShdw blurRad="63500" dist="50800" dir="18900000">
                    <a:prstClr val="black">
                      <a:alpha val="30000"/>
                    </a:prstClr>
                  </a:innerShdw>
                </a:effectLst>
                <a:uLnTx/>
                <a:uFillTx/>
                <a:latin typeface="Arial" pitchFamily="34" charset="0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4764013" y="2620813"/>
            <a:ext cx="804581" cy="804581"/>
            <a:chOff x="3685832" y="1673493"/>
            <a:chExt cx="739840" cy="739840"/>
          </a:xfrm>
        </p:grpSpPr>
        <p:sp>
          <p:nvSpPr>
            <p:cNvPr id="13" name="椭圆 12"/>
            <p:cNvSpPr/>
            <p:nvPr/>
          </p:nvSpPr>
          <p:spPr>
            <a:xfrm>
              <a:off x="3685832" y="1673493"/>
              <a:ext cx="739840" cy="739840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lumMod val="95000"/>
                    <a:lumOff val="5000"/>
                  </a:srgbClr>
                </a:gs>
                <a:gs pos="0">
                  <a:srgbClr val="FFFFFF">
                    <a:lumMod val="75000"/>
                  </a:srgbClr>
                </a:gs>
                <a:gs pos="70000">
                  <a:srgbClr val="FAFAFA"/>
                </a:gs>
              </a:gsLst>
              <a:lin ang="8100000" scaled="1"/>
            </a:gradFill>
            <a:ln w="25400" cap="flat" cmpd="sng" algn="ctr">
              <a:solidFill>
                <a:srgbClr val="FFFFFF"/>
              </a:solidFill>
              <a:prstDash val="solid"/>
            </a:ln>
            <a:effectLst>
              <a:outerShdw blurRad="254000" dist="190500" dir="8100000" algn="tr" rotWithShape="0">
                <a:prstClr val="black">
                  <a:alpha val="15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19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135" b="0" i="0" u="none" strike="noStrike" kern="0" cap="none" spc="0" normalizeH="0" baseline="0" noProof="0" smtClean="0">
                <a:ln>
                  <a:noFill/>
                </a:ln>
                <a:solidFill>
                  <a:srgbClr val="3574A0"/>
                </a:solidFill>
                <a:effectLst/>
                <a:uLnTx/>
                <a:uFillTx/>
                <a:latin typeface="Arial" pitchFamily="34" charset="0"/>
              </a:endParaRPr>
            </a:p>
          </p:txBody>
        </p:sp>
        <p:sp>
          <p:nvSpPr>
            <p:cNvPr id="14" name="TextBox 10"/>
            <p:cNvSpPr txBox="1"/>
            <p:nvPr/>
          </p:nvSpPr>
          <p:spPr>
            <a:xfrm>
              <a:off x="3786931" y="1793369"/>
              <a:ext cx="537648" cy="500090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19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735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>
                      <a:lumMod val="65000"/>
                      <a:lumOff val="35000"/>
                    </a:srgbClr>
                  </a:solidFill>
                  <a:effectLst>
                    <a:innerShdw blurRad="63500" dist="50800" dir="18900000">
                      <a:prstClr val="black">
                        <a:alpha val="30000"/>
                      </a:prstClr>
                    </a:innerShdw>
                  </a:effectLst>
                  <a:uLnTx/>
                  <a:uFillTx/>
                  <a:latin typeface="Arial" pitchFamily="34" charset="0"/>
                </a:rPr>
                <a:t>02</a:t>
              </a:r>
              <a:endParaRPr kumimoji="0" lang="zh-CN" altLang="en-US" sz="3735" b="0" i="0" u="none" strike="noStrike" kern="0" cap="none" spc="0" normalizeH="0" baseline="0" noProof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>
                  <a:innerShdw blurRad="63500" dist="50800" dir="18900000">
                    <a:prstClr val="black">
                      <a:alpha val="30000"/>
                    </a:prstClr>
                  </a:innerShdw>
                </a:effectLst>
                <a:uLnTx/>
                <a:uFillTx/>
                <a:latin typeface="Arial" pitchFamily="34" charset="0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4764013" y="4187389"/>
            <a:ext cx="804581" cy="804581"/>
            <a:chOff x="3685832" y="2723024"/>
            <a:chExt cx="739840" cy="739840"/>
          </a:xfrm>
        </p:grpSpPr>
        <p:sp>
          <p:nvSpPr>
            <p:cNvPr id="16" name="椭圆 15"/>
            <p:cNvSpPr/>
            <p:nvPr/>
          </p:nvSpPr>
          <p:spPr>
            <a:xfrm>
              <a:off x="3685832" y="2723024"/>
              <a:ext cx="739840" cy="739840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lumMod val="95000"/>
                    <a:lumOff val="5000"/>
                  </a:srgbClr>
                </a:gs>
                <a:gs pos="0">
                  <a:srgbClr val="FFFFFF">
                    <a:lumMod val="75000"/>
                  </a:srgbClr>
                </a:gs>
                <a:gs pos="70000">
                  <a:srgbClr val="FAFAFA"/>
                </a:gs>
              </a:gsLst>
              <a:lin ang="8100000" scaled="1"/>
            </a:gradFill>
            <a:ln w="19050" cap="flat" cmpd="sng" algn="ctr">
              <a:solidFill>
                <a:srgbClr val="FFFFFF"/>
              </a:solidFill>
              <a:prstDash val="solid"/>
            </a:ln>
            <a:effectLst>
              <a:outerShdw blurRad="254000" dist="190500" dir="8100000" algn="tr" rotWithShape="0">
                <a:prstClr val="black">
                  <a:alpha val="15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19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135" b="0" i="0" u="none" strike="noStrike" kern="0" cap="none" spc="0" normalizeH="0" baseline="0" noProof="0" smtClean="0">
                <a:ln>
                  <a:noFill/>
                </a:ln>
                <a:solidFill>
                  <a:srgbClr val="3574A0"/>
                </a:solidFill>
                <a:effectLst/>
                <a:uLnTx/>
                <a:uFillTx/>
                <a:latin typeface="Arial" pitchFamily="34" charset="0"/>
              </a:endParaRPr>
            </a:p>
          </p:txBody>
        </p:sp>
        <p:sp>
          <p:nvSpPr>
            <p:cNvPr id="17" name="TextBox 13"/>
            <p:cNvSpPr txBox="1"/>
            <p:nvPr/>
          </p:nvSpPr>
          <p:spPr>
            <a:xfrm>
              <a:off x="3786929" y="2842900"/>
              <a:ext cx="537648" cy="500090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2192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735" b="0" i="0" u="none" strike="noStrike" kern="0" cap="none" spc="0" normalizeH="0" baseline="0" noProof="0" smtClean="0">
                  <a:ln>
                    <a:noFill/>
                  </a:ln>
                  <a:solidFill>
                    <a:srgbClr val="000000">
                      <a:lumMod val="65000"/>
                      <a:lumOff val="35000"/>
                    </a:srgbClr>
                  </a:solidFill>
                  <a:effectLst>
                    <a:innerShdw blurRad="63500" dist="50800" dir="18900000">
                      <a:prstClr val="black">
                        <a:alpha val="30000"/>
                      </a:prstClr>
                    </a:innerShdw>
                  </a:effectLst>
                  <a:uLnTx/>
                  <a:uFillTx/>
                  <a:latin typeface="Arial" pitchFamily="34" charset="0"/>
                </a:rPr>
                <a:t>03</a:t>
              </a:r>
              <a:endParaRPr kumimoji="0" lang="zh-CN" altLang="en-US" sz="3735" b="0" i="0" u="none" strike="noStrike" kern="0" cap="none" spc="0" normalizeH="0" baseline="0" noProof="0" smtClean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>
                  <a:innerShdw blurRad="63500" dist="50800" dir="18900000">
                    <a:prstClr val="black">
                      <a:alpha val="30000"/>
                    </a:prstClr>
                  </a:innerShdw>
                </a:effectLst>
                <a:uLnTx/>
                <a:uFillTx/>
                <a:latin typeface="Arial" pitchFamily="34" charset="0"/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5678538" y="1146702"/>
            <a:ext cx="3615092" cy="5024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219200"/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强</a:t>
            </a:r>
            <a:r>
              <a:rPr lang="zh-CN" altLang="en-US" sz="2665" b="1" smtClean="0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基础</a:t>
            </a:r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　</a:t>
            </a:r>
            <a:r>
              <a:rPr lang="zh-CN" altLang="en-US" sz="2665" b="1" smtClean="0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学</a:t>
            </a:r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考回归教材</a:t>
            </a:r>
            <a:endParaRPr lang="zh-CN" altLang="en-US" sz="2665" b="1">
              <a:solidFill>
                <a:srgbClr val="4D4D4D"/>
              </a:solidFill>
              <a:latin typeface="方正姚体" panose="02010601030101010101" charset="-122"/>
              <a:ea typeface="方正姚体" panose="02010601030101010101" charset="-122"/>
              <a:cs typeface="方正姚体" panose="02010601030101010101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678538" y="2731560"/>
            <a:ext cx="3615092" cy="5024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219200"/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研</a:t>
            </a:r>
            <a:r>
              <a:rPr lang="zh-CN" altLang="en-US" sz="2665" b="1" smtClean="0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考点</a:t>
            </a:r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　</a:t>
            </a:r>
            <a:r>
              <a:rPr lang="zh-CN" altLang="en-US" sz="2665" b="1" smtClean="0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主题</a:t>
            </a:r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精准突破</a:t>
            </a:r>
            <a:endParaRPr lang="zh-CN" altLang="en-US" sz="2665" b="1">
              <a:solidFill>
                <a:srgbClr val="4D4D4D"/>
              </a:solidFill>
              <a:latin typeface="方正姚体" panose="02010601030101010101" charset="-122"/>
              <a:ea typeface="方正姚体" panose="02010601030101010101" charset="-122"/>
              <a:cs typeface="方正姚体" panose="02010601030101010101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5678538" y="4316417"/>
            <a:ext cx="3615092" cy="50244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219200"/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练</a:t>
            </a:r>
            <a:r>
              <a:rPr lang="zh-CN" altLang="en-US" sz="2665" b="1" smtClean="0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经典</a:t>
            </a:r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　</a:t>
            </a:r>
            <a:r>
              <a:rPr lang="zh-CN" altLang="en-US" sz="2665" b="1" smtClean="0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素养</a:t>
            </a:r>
            <a:r>
              <a:rPr lang="zh-CN" altLang="en-US" sz="2665" b="1">
                <a:solidFill>
                  <a:srgbClr val="4D4D4D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</a:rPr>
              <a:t>强化提升</a:t>
            </a:r>
            <a:endParaRPr lang="zh-CN" altLang="en-US" sz="2665" b="1">
              <a:solidFill>
                <a:srgbClr val="4D4D4D"/>
              </a:solidFill>
              <a:latin typeface="方正姚体" panose="02010601030101010101" charset="-122"/>
              <a:ea typeface="方正姚体" panose="02010601030101010101" charset="-122"/>
              <a:cs typeface="方正姚体" panose="02010601030101010101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81000" y="796214"/>
          <a:ext cx="11430000" cy="3817347"/>
        </p:xfrm>
        <a:graphic>
          <a:graphicData uri="http://schemas.openxmlformats.org/drawingml/2006/table">
            <a:tbl>
              <a:tblPr firstRow="1" firstCol="1" bandRow="1"/>
              <a:tblGrid>
                <a:gridCol w="3920544"/>
                <a:gridCol w="7509456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课程标准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凝练要点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5283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通过了解中古时期欧亚地区的不同国家、民族、宗教和社会变化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以及世界其他地区的社会状况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认识这一时期世界各区域文明的多元面貌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方正书宋_GBK" panose="03000509000000000000" pitchFamily="65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LLKXZ06.ep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40261" y="1668546"/>
            <a:ext cx="6920914" cy="246808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rgbClr val="159470">
              <a:alpha val="84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smtClean="0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1</a:t>
            </a:r>
            <a:r>
              <a:rPr lang="zh-CN" altLang="en-US" sz="4000" b="1" smtClean="0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强</a:t>
            </a:r>
            <a:r>
              <a:rPr lang="zh-CN" altLang="en-US" sz="4000" b="1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基础　学考回归教材</a:t>
            </a:r>
            <a:endParaRPr lang="zh-CN" altLang="en-US" sz="4000" b="1">
              <a:solidFill>
                <a:schemeClr val="bg1"/>
              </a:solidFill>
              <a:latin typeface="方正姚体" panose="02010601030101010101" charset="-122"/>
              <a:ea typeface="方正姚体" panose="02010601030101010101" charset="-122"/>
              <a:cs typeface="方正姚体" panose="0201060103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313317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一、西欧的封建社会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背景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在罗马帝国的废墟和日耳曼人迁徙后建立的一系列王国的基础上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西欧封建社会产生了。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特点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81000" y="2710682"/>
          <a:ext cx="11430000" cy="2860298"/>
        </p:xfrm>
        <a:graphic>
          <a:graphicData uri="http://schemas.openxmlformats.org/drawingml/2006/table">
            <a:tbl>
              <a:tblPr firstRow="1" firstCol="1" bandRow="1"/>
              <a:tblGrid>
                <a:gridCol w="1177344"/>
                <a:gridCol w="1008211"/>
                <a:gridCol w="9244445"/>
              </a:tblGrid>
              <a:tr h="635194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封君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封臣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制度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政治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是社会动荡和自然经济的产物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,8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世纪后逐渐与封土联系起来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104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封臣效忠封君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主要义务是</a:t>
                      </a:r>
                      <a:r>
                        <a:rPr lang="zh-CN" sz="2800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。封臣享有土地上的司法、行政和经济等各种权力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405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评价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构成了西欧封建贵族等级制度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出现了不同程度的分裂割据局面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6670403" y="3385599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服兵役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 noChangeAspect="1"/>
          </p:cNvGraphicFramePr>
          <p:nvPr/>
        </p:nvGraphicFramePr>
        <p:xfrm>
          <a:off x="381000" y="421984"/>
          <a:ext cx="11430000" cy="4958981"/>
        </p:xfrm>
        <a:graphic>
          <a:graphicData uri="http://schemas.openxmlformats.org/drawingml/2006/table">
            <a:tbl>
              <a:tblPr firstRow="1" firstCol="1" bandRow="1"/>
              <a:tblGrid>
                <a:gridCol w="1177344"/>
                <a:gridCol w="940157"/>
                <a:gridCol w="9312499"/>
              </a:tblGrid>
              <a:tr h="2632941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庄园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与农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奴制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度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经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济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庄园制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 smtClean="0">
                          <a:solidFill>
                            <a:srgbClr val="00B0F0"/>
                          </a:solidFill>
                          <a:effectLst/>
                          <a:latin typeface="NEU-BZ-S92"/>
                          <a:ea typeface="方正硬笔行书简体" panose="03000509000000000000" pitchFamily="65" charset="-122"/>
                          <a:cs typeface="Times New Roman" panose="02020603050405020304" pitchFamily="18" charset="0"/>
                        </a:rPr>
                        <a:t>庄园</a:t>
                      </a:r>
                      <a:r>
                        <a:rPr lang="zh-CN" sz="2800">
                          <a:solidFill>
                            <a:srgbClr val="00B0F0"/>
                          </a:solidFill>
                          <a:effectLst/>
                          <a:latin typeface="NEU-BZ-S92"/>
                          <a:ea typeface="方正硬笔行书简体" panose="03000509000000000000" pitchFamily="65" charset="-122"/>
                          <a:cs typeface="Times New Roman" panose="02020603050405020304" pitchFamily="18" charset="0"/>
                        </a:rPr>
                        <a:t>在中古时期的西欧既是基本的经济组织</a:t>
                      </a:r>
                      <a:r>
                        <a:rPr lang="en-US" sz="2800">
                          <a:solidFill>
                            <a:srgbClr val="00B0F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B0F0"/>
                          </a:solidFill>
                          <a:effectLst/>
                          <a:latin typeface="NEU-BZ-S92"/>
                          <a:ea typeface="方正硬笔行书简体" panose="03000509000000000000" pitchFamily="65" charset="-122"/>
                          <a:cs typeface="Times New Roman" panose="02020603050405020304" pitchFamily="18" charset="0"/>
                        </a:rPr>
                        <a:t>也是基本的社会单位</a:t>
                      </a:r>
                      <a:endParaRPr lang="zh-CN" sz="2800">
                        <a:solidFill>
                          <a:srgbClr val="00B0F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endParaRPr lang="en-US" altLang="zh-CN" sz="2800" u="wavy" smtClean="0">
                        <a:solidFill>
                          <a:schemeClr val="tx1"/>
                        </a:solidFill>
                        <a:effectLst/>
                        <a:uFill>
                          <a:solidFill>
                            <a:srgbClr val="00FFFF"/>
                          </a:solidFill>
                        </a:uFill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 u="wavy" smtClean="0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庄园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是中古西欧基本的农业经济组织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大小不一。庄园经济基本上自给自足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领主掌握庄园的经济、政治、法律管理权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11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农奴制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农奴在法律上是</a:t>
                      </a:r>
                      <a:r>
                        <a:rPr lang="zh-CN" sz="2800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被固着于土地上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接受领主的封建剥削和政治、司法管理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491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基督教会的统治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思想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基督教会在中古西欧占有举足轻重的地位。经济、政治势力强大</a:t>
                      </a:r>
                      <a:r>
                        <a:rPr 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控制居民的精神生活</a:t>
                      </a:r>
                      <a:endParaRPr lang="zh-CN" sz="2800">
                        <a:solidFill>
                          <a:schemeClr val="tx1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箭头上1.eps" descr="id:2147499897;FounderCE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073" y="1500043"/>
            <a:ext cx="193459" cy="546093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5088094" y="3105044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非自由人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0" y="1265951"/>
            <a:ext cx="11430000" cy="2896773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354874" y="114315"/>
            <a:ext cx="3189391" cy="652486"/>
            <a:chOff x="354874" y="961884"/>
            <a:chExt cx="3189391" cy="652486"/>
          </a:xfrm>
        </p:grpSpPr>
        <p:sp>
          <p:nvSpPr>
            <p:cNvPr id="11" name="Freeform 10"/>
            <p:cNvSpPr/>
            <p:nvPr/>
          </p:nvSpPr>
          <p:spPr bwMode="auto">
            <a:xfrm>
              <a:off x="356419" y="1327316"/>
              <a:ext cx="3187846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12" name="矩形 11"/>
            <p:cNvSpPr>
              <a:spLocks noChangeAspect="1"/>
            </p:cNvSpPr>
            <p:nvPr/>
          </p:nvSpPr>
          <p:spPr>
            <a:xfrm>
              <a:off x="354874" y="961884"/>
              <a:ext cx="3170921" cy="65248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学考转换</a:t>
              </a:r>
              <a:r>
                <a:rPr lang="en-US" altLang="zh-CN" smtClean="0">
                  <a:ea typeface="黑体" panose="02010600030101010101" pitchFamily="49" charset="-122"/>
                  <a:cs typeface="Times New Roman" panose="02020603050405020304" pitchFamily="18" charset="0"/>
                </a:rPr>
                <a:t>•</a:t>
              </a: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回归教材</a:t>
              </a:r>
              <a:endParaRPr lang="zh-CN" altLang="en-US" sz="2800">
                <a:latin typeface="Times New Roman" panose="02020603050405020304" pitchFamily="18" charset="0"/>
                <a:ea typeface="黑体" panose="0201060003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984012"/>
            <a:ext cx="4592924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巧归纳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西欧的庄园</a:t>
            </a: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制</a:t>
            </a:r>
            <a:r>
              <a:rPr lang="en-US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6" name="LLKXZ72.eps" descr="id:2147509784;FounderCES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70032" y="1792363"/>
            <a:ext cx="6451937" cy="312117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710983"/>
            <a:ext cx="11430000" cy="5922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找联系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封君封臣制度与西周分封制的异同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81000" y="1482331"/>
          <a:ext cx="11430000" cy="3072384"/>
        </p:xfrm>
        <a:graphic>
          <a:graphicData uri="http://schemas.openxmlformats.org/drawingml/2006/table">
            <a:tbl>
              <a:tblPr firstRow="1" firstCol="1" bandRow="1"/>
              <a:tblGrid>
                <a:gridCol w="845127"/>
                <a:gridCol w="800100"/>
                <a:gridCol w="4842164"/>
                <a:gridCol w="4942609"/>
              </a:tblGrid>
              <a:tr h="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封君封臣制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西周分封制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不同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手段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以土地为纽带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依靠效忠来维系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以血缘为纽带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依靠宗法制维系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目的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维护统治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内容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有条件地分封土地和人民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特点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等级森严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层层分封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前期加强统治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后期造成分裂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81000" y="47241"/>
            <a:ext cx="11430000" cy="65248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二、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西欧封建社会的</a:t>
            </a:r>
            <a:r>
              <a:rPr lang="zh-CN" altLang="zh-CN" u="wavy" smtClean="0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变化</a:t>
            </a:r>
            <a:r>
              <a:rPr lang="zh-CN" altLang="en-US" smtClean="0">
                <a:solidFill>
                  <a:srgbClr val="000000"/>
                </a:solidFill>
                <a:uFill>
                  <a:solidFill>
                    <a:srgbClr val="00FFFF"/>
                  </a:solidFill>
                </a:u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           </a:t>
            </a:r>
            <a:r>
              <a:rPr lang="en-US" altLang="zh-CN" smtClean="0">
                <a:solidFill>
                  <a:srgbClr val="00B0F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B0F0"/>
                </a:solidFill>
                <a:latin typeface="NEU-BZ-S92"/>
                <a:ea typeface="方正硬笔行书简体" panose="03000509000000000000" pitchFamily="65" charset="-122"/>
                <a:cs typeface="Times New Roman" panose="02020603050405020304" pitchFamily="18" charset="0"/>
              </a:rPr>
              <a:t>变化</a:t>
            </a:r>
            <a:r>
              <a:rPr lang="en-US" altLang="zh-CN">
                <a:solidFill>
                  <a:srgbClr val="00B0F0"/>
                </a:solidFill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B0F0"/>
                </a:solidFill>
                <a:latin typeface="NEU-BZ-S92"/>
                <a:ea typeface="方正硬笔行书简体" panose="03000509000000000000" pitchFamily="65" charset="-122"/>
                <a:cs typeface="Times New Roman" panose="02020603050405020304" pitchFamily="18" charset="0"/>
              </a:rPr>
              <a:t>的本质是向资本主义过渡</a:t>
            </a:r>
            <a:endParaRPr lang="zh-CN" altLang="zh-CN">
              <a:solidFill>
                <a:srgbClr val="00B0F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表格 4"/>
          <p:cNvGraphicFramePr>
            <a:graphicFrameLocks noGrp="1" noChangeAspect="1"/>
          </p:cNvGraphicFramePr>
          <p:nvPr/>
        </p:nvGraphicFramePr>
        <p:xfrm>
          <a:off x="83126" y="743597"/>
          <a:ext cx="12022282" cy="5808886"/>
        </p:xfrm>
        <a:graphic>
          <a:graphicData uri="http://schemas.openxmlformats.org/drawingml/2006/table">
            <a:tbl>
              <a:tblPr firstRow="1" firstCol="1" bandRow="1"/>
              <a:tblGrid>
                <a:gridCol w="820882"/>
                <a:gridCol w="1080654"/>
                <a:gridCol w="10120746"/>
              </a:tblGrid>
              <a:tr h="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王权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的加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强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西欧封建制初期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权力分散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王权软弱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1346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代表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英国、法国通过打击</a:t>
                      </a:r>
                      <a:r>
                        <a:rPr lang="zh-CN" sz="2800" u="sng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势力加强了王权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西班牙和葡萄牙通过反抗阿拉伯帝国的统治建立了强大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的王权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这些王国为西欧民族国家的发展奠定了基础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城市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的兴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兴起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随着西欧工商业的发展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,10—11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世纪起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西欧各地兴起了众多城市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城市通过不同的手段赢得一定程度的自治权</a:t>
                      </a:r>
                      <a:r>
                        <a:rPr lang="zh-CN" sz="2800" baseline="300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自治有利于城市经济的发展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城市还以金钱和人力支持王权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一定程度上促进了国王的统一事业</a:t>
                      </a:r>
                      <a:r>
                        <a:rPr lang="zh-CN" sz="2800" baseline="300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10972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人文主义思想的兴起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14—16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以</a:t>
                      </a:r>
                      <a:r>
                        <a:rPr lang="zh-CN" sz="2800" u="sng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为指导思想的文艺复兴兴起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冲击了基督教会的统治秩序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图片 5" descr="id:2147489689;FounderCES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56806" y="329237"/>
            <a:ext cx="898395" cy="11821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5914758" y="127999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贵族</a:t>
            </a:r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4304192" y="5463781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人文主义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0" y="991466"/>
            <a:ext cx="11430000" cy="348498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54874" y="114315"/>
            <a:ext cx="3189391" cy="652486"/>
            <a:chOff x="354874" y="961884"/>
            <a:chExt cx="3189391" cy="652486"/>
          </a:xfrm>
        </p:grpSpPr>
        <p:sp>
          <p:nvSpPr>
            <p:cNvPr id="6" name="Freeform 10"/>
            <p:cNvSpPr/>
            <p:nvPr/>
          </p:nvSpPr>
          <p:spPr bwMode="auto">
            <a:xfrm>
              <a:off x="356419" y="1327316"/>
              <a:ext cx="3187846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7" name="矩形 6"/>
            <p:cNvSpPr>
              <a:spLocks noChangeAspect="1"/>
            </p:cNvSpPr>
            <p:nvPr/>
          </p:nvSpPr>
          <p:spPr>
            <a:xfrm>
              <a:off x="354874" y="961884"/>
              <a:ext cx="3170921" cy="65248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学考转换</a:t>
              </a:r>
              <a:r>
                <a:rPr lang="en-US" altLang="zh-CN" smtClean="0">
                  <a:ea typeface="黑体" panose="02010600030101010101" pitchFamily="49" charset="-122"/>
                  <a:cs typeface="Times New Roman" panose="02020603050405020304" pitchFamily="18" charset="0"/>
                </a:rPr>
                <a:t>•</a:t>
              </a: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回归教材</a:t>
              </a:r>
              <a:endParaRPr lang="zh-CN" altLang="en-US" sz="2800">
                <a:latin typeface="Times New Roman" panose="02020603050405020304" pitchFamily="18" charset="0"/>
                <a:ea typeface="黑体" panose="0201060003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631221"/>
            <a:ext cx="11430000" cy="62017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链高考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城市中行会的作用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(2023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北京卷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,12)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中古时期德意志自治城市科隆是商业和手工业重镇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行会众多。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1413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该城最高行政机构市政会议讨论决定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永远禁止制造和使用纺丝搓丝机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理由是它会让该城许多丝织业从业者断了生路。这说明行会有效保护了成员的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　　　　　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latin typeface="Calibri"/>
                <a:ea typeface="仿宋" panose="02010609060101010101" pitchFamily="49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链高考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中古时期英国国王与城市市民的关系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(2022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北京卷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,12)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英国议会最初由封建教俗贵族组成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旨在协助国王解决财政困难。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1265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年骑士和城市市民代表首次参加议会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并于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1341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年起单独议事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最终组成议会下院。通过议会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国王在一定程度上获得了金钱和人力的支持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而议会亦可向国王提出请愿。上述材料说明中古时期英国国王与城市市民的关系是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　　　　　　</a:t>
            </a:r>
            <a:r>
              <a:rPr lang="zh-CN" altLang="en-US" u="sng" smtClean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                          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latin typeface="Calibri"/>
                <a:ea typeface="仿宋" panose="02010609060101010101" pitchFamily="49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383985" y="2905456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经济利益</a:t>
            </a: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3111476" y="6232709"/>
            <a:ext cx="449353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城市市民是国王联合的对象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438087"/>
            <a:ext cx="11430000" cy="1152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三、东欧的封建国家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.</a:t>
            </a: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拜占庭</a:t>
            </a:r>
            <a:r>
              <a:rPr lang="en-US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81000" y="1713839"/>
          <a:ext cx="11430000" cy="3076455"/>
        </p:xfrm>
        <a:graphic>
          <a:graphicData uri="http://schemas.openxmlformats.org/drawingml/2006/table">
            <a:tbl>
              <a:tblPr firstRow="1" firstCol="1" bandRow="1"/>
              <a:tblGrid>
                <a:gridCol w="1409163"/>
                <a:gridCol w="10020837"/>
              </a:tblGrid>
              <a:tr h="603337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地位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西罗马灭亡后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东罗马帝国继续发展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成为沟通东西方的桥梁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466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鼎盛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查士丁尼在位时</a:t>
                      </a:r>
                      <a:r>
                        <a:rPr lang="en-US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 u="wavy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FFFF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拜占庭一度扩张</a:t>
                      </a:r>
                      <a:r>
                        <a:rPr lang="zh-CN" sz="2800" baseline="300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并编订了《</a:t>
                      </a:r>
                      <a:r>
                        <a:rPr lang="zh-CN" sz="2800" u="sng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　　　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使罗马法成为系统、完整的法律体系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845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衰亡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世纪中期之后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由于游牧部族的冲击和内部矛盾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拜占庭帝国逐渐衰败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,1453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年被奥斯曼帝国灭亡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2370285" y="2928399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查士丁尼法典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856383"/>
            <a:ext cx="1630575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2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.</a:t>
            </a: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俄罗斯</a:t>
            </a:r>
            <a:r>
              <a:rPr lang="en-US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81000" y="1573288"/>
          <a:ext cx="11430000" cy="2284647"/>
        </p:xfrm>
        <a:graphic>
          <a:graphicData uri="http://schemas.openxmlformats.org/drawingml/2006/table">
            <a:tbl>
              <a:tblPr firstRow="1" firstCol="1" bandRow="1"/>
              <a:tblGrid>
                <a:gridCol w="1125682"/>
                <a:gridCol w="10304318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发端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俄罗斯发端于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世纪建立的基辅罗斯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深受拜占庭帝国的影响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051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兴起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在反抗蒙古统治过程中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 u="sng">
                          <a:solidFill>
                            <a:srgbClr val="000000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　　　　　　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逐渐兴起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,1547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伊凡四世巩固和强化了中央集权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扩张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世纪末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俄罗斯成为地跨欧亚两洲的庞大帝国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/>
          <p:cNvSpPr/>
          <p:nvPr/>
        </p:nvSpPr>
        <p:spPr>
          <a:xfrm>
            <a:off x="5230676" y="2180253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莫斯科公国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54874" y="114315"/>
            <a:ext cx="3189391" cy="652486"/>
            <a:chOff x="354874" y="961884"/>
            <a:chExt cx="3189391" cy="652486"/>
          </a:xfrm>
        </p:grpSpPr>
        <p:sp>
          <p:nvSpPr>
            <p:cNvPr id="6" name="Freeform 10"/>
            <p:cNvSpPr/>
            <p:nvPr/>
          </p:nvSpPr>
          <p:spPr bwMode="auto">
            <a:xfrm>
              <a:off x="356419" y="1327316"/>
              <a:ext cx="3187846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7" name="矩形 6"/>
            <p:cNvSpPr>
              <a:spLocks noChangeAspect="1"/>
            </p:cNvSpPr>
            <p:nvPr/>
          </p:nvSpPr>
          <p:spPr>
            <a:xfrm>
              <a:off x="354874" y="961884"/>
              <a:ext cx="3170921" cy="65248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学考转换</a:t>
              </a:r>
              <a:r>
                <a:rPr lang="en-US" altLang="zh-CN" smtClean="0">
                  <a:ea typeface="黑体" panose="02010600030101010101" pitchFamily="49" charset="-122"/>
                  <a:cs typeface="Times New Roman" panose="02020603050405020304" pitchFamily="18" charset="0"/>
                </a:rPr>
                <a:t>•</a:t>
              </a: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回归教材</a:t>
              </a:r>
              <a:endParaRPr lang="zh-CN" altLang="en-US" sz="2800">
                <a:latin typeface="Times New Roman" panose="02020603050405020304" pitchFamily="18" charset="0"/>
                <a:ea typeface="黑体" panose="0201060003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矩形 2"/>
          <p:cNvSpPr>
            <a:spLocks noChangeAspect="1"/>
          </p:cNvSpPr>
          <p:nvPr/>
        </p:nvSpPr>
        <p:spPr>
          <a:xfrm>
            <a:off x="381000" y="704455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链高考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查士丁尼的历史贡献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(2023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湖北卷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,11)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某学者关注世界历史上的一位著名统治者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研究其在位时期的文治武功。该统治者以恢复旧日罗马帝国的荣耀为己任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力图建立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一位皇帝、一部法律、一个帝国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”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的新秩序。该统治者统治的国家</a:t>
            </a:r>
            <a:r>
              <a:rPr lang="zh-CN" altLang="zh-CN" smtClean="0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是</a:t>
            </a:r>
            <a:endParaRPr lang="en-US" altLang="zh-CN" smtClean="0">
              <a:solidFill>
                <a:srgbClr val="000000"/>
              </a:solidFill>
              <a:ea typeface="仿宋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　　　　　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其疆域曾经扩展到</a:t>
            </a:r>
            <a:r>
              <a:rPr lang="zh-CN" altLang="zh-CN" u="sng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　　　　　　　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latin typeface="Calibri"/>
                <a:ea typeface="仿宋" panose="02010609060101010101" pitchFamily="49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巧归纳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中古时期西欧与东欧的比较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表格 3"/>
          <p:cNvGraphicFramePr>
            <a:graphicFrameLocks noGrp="1" noChangeAspect="1"/>
          </p:cNvGraphicFramePr>
          <p:nvPr/>
        </p:nvGraphicFramePr>
        <p:xfrm>
          <a:off x="381000" y="4190954"/>
          <a:ext cx="11430000" cy="2048256"/>
        </p:xfrm>
        <a:graphic>
          <a:graphicData uri="http://schemas.openxmlformats.org/drawingml/2006/table">
            <a:tbl>
              <a:tblPr firstRow="1" firstCol="1" bandRow="1"/>
              <a:tblGrid>
                <a:gridCol w="1988127"/>
                <a:gridCol w="4769428"/>
                <a:gridCol w="4672445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西欧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0030101010101" pitchFamily="49" charset="-122"/>
                          <a:cs typeface="Times New Roman" panose="02020603050405020304" pitchFamily="18" charset="0"/>
                        </a:rPr>
                        <a:t>东欧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政治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封君封臣制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地方分权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君主专制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中央集权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民族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日耳曼人为主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斯拉夫人为主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宗教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天主教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东正教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矩形 1"/>
          <p:cNvSpPr/>
          <p:nvPr/>
        </p:nvSpPr>
        <p:spPr>
          <a:xfrm>
            <a:off x="709240" y="2980354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拜占庭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5248567" y="2980354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>
                <a:solidFill>
                  <a:srgbClr val="FF0000"/>
                </a:solidFill>
                <a:cs typeface="Times New Roman" panose="02020603050405020304" pitchFamily="18" charset="0"/>
              </a:rPr>
              <a:t>北非和意大利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rgbClr val="159470">
              <a:alpha val="84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 b="1" smtClean="0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2</a:t>
            </a:r>
            <a:r>
              <a:rPr lang="zh-CN" altLang="en-US" sz="4000" b="1" smtClean="0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研</a:t>
            </a:r>
            <a:r>
              <a:rPr lang="zh-CN" altLang="en-US" sz="4000" b="1">
                <a:solidFill>
                  <a:schemeClr val="bg1"/>
                </a:solidFill>
                <a:latin typeface="方正姚体" panose="02010601030101010101" charset="-122"/>
                <a:ea typeface="方正姚体" panose="02010601030101010101" charset="-122"/>
                <a:cs typeface="方正姚体" panose="02010601030101010101" charset="-122"/>
                <a:sym typeface="+mn-ea"/>
              </a:rPr>
              <a:t>考点　主题精准突破</a:t>
            </a:r>
            <a:endParaRPr lang="zh-CN" altLang="en-US" sz="4000" b="1">
              <a:solidFill>
                <a:schemeClr val="bg1"/>
              </a:solidFill>
              <a:latin typeface="方正姚体" panose="02010601030101010101" charset="-122"/>
              <a:ea typeface="方正姚体" panose="02010601030101010101" charset="-122"/>
              <a:cs typeface="方正姚体" panose="02010601030101010101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81000" y="112582"/>
            <a:ext cx="711200" cy="698500"/>
            <a:chOff x="2133600" y="1384300"/>
            <a:chExt cx="711200" cy="698500"/>
          </a:xfrm>
        </p:grpSpPr>
        <p:sp>
          <p:nvSpPr>
            <p:cNvPr id="6" name="平行四边形 5"/>
            <p:cNvSpPr/>
            <p:nvPr/>
          </p:nvSpPr>
          <p:spPr>
            <a:xfrm>
              <a:off x="2311400" y="1384300"/>
              <a:ext cx="533400" cy="533400"/>
            </a:xfrm>
            <a:prstGeom prst="parallelogram">
              <a:avLst/>
            </a:prstGeom>
            <a:solidFill>
              <a:schemeClr val="bg1">
                <a:lumMod val="75000"/>
                <a:alpha val="6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平行四边形 6"/>
            <p:cNvSpPr/>
            <p:nvPr/>
          </p:nvSpPr>
          <p:spPr>
            <a:xfrm>
              <a:off x="2133600" y="1549400"/>
              <a:ext cx="533400" cy="533400"/>
            </a:xfrm>
            <a:prstGeom prst="parallelogram">
              <a:avLst/>
            </a:prstGeom>
            <a:solidFill>
              <a:srgbClr val="00AEAD">
                <a:alpha val="86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矩形 7"/>
          <p:cNvSpPr/>
          <p:nvPr/>
        </p:nvSpPr>
        <p:spPr>
          <a:xfrm>
            <a:off x="1092200" y="683970"/>
            <a:ext cx="11099800" cy="45719"/>
          </a:xfrm>
          <a:prstGeom prst="rect">
            <a:avLst/>
          </a:prstGeom>
          <a:gradFill flip="none" rotWithShape="1">
            <a:gsLst>
              <a:gs pos="5000">
                <a:srgbClr val="00AEAD"/>
              </a:gs>
              <a:gs pos="63000">
                <a:schemeClr val="accent2">
                  <a:lumMod val="60000"/>
                  <a:lumOff val="40000"/>
                </a:schemeClr>
              </a:gs>
              <a:gs pos="88000">
                <a:srgbClr val="C3CCE1"/>
              </a:gs>
            </a:gsLst>
            <a:lin ang="1800000" scaled="0"/>
          </a:gradFill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092200" y="123009"/>
            <a:ext cx="10922000" cy="517253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0030101010101" pitchFamily="49" charset="-122"/>
                <a:ea typeface="黑体" panose="02010600030101010101" pitchFamily="49" charset="-122"/>
              </a:rPr>
              <a:t>主题一　黑暗与曙光</a:t>
            </a:r>
            <a:r>
              <a:rPr lang="en-US" altLang="zh-CN" sz="3200" b="1">
                <a:solidFill>
                  <a:schemeClr val="tx1"/>
                </a:solidFill>
                <a:latin typeface="黑体" panose="02010600030101010101" pitchFamily="49" charset="-122"/>
                <a:ea typeface="黑体" panose="02010600030101010101" pitchFamily="49" charset="-122"/>
              </a:rPr>
              <a:t>——</a:t>
            </a:r>
            <a:r>
              <a:rPr lang="zh-CN" altLang="en-US" sz="3200" b="1">
                <a:solidFill>
                  <a:schemeClr val="tx1"/>
                </a:solidFill>
                <a:latin typeface="黑体" panose="02010600030101010101" pitchFamily="49" charset="-122"/>
                <a:ea typeface="黑体" panose="02010600030101010101" pitchFamily="49" charset="-122"/>
              </a:rPr>
              <a:t>中古西欧封建社会的特点及其变化</a:t>
            </a:r>
            <a:endParaRPr lang="zh-CN" altLang="zh-CN" sz="3200">
              <a:solidFill>
                <a:schemeClr val="tx1"/>
              </a:solidFill>
              <a:latin typeface="黑体" panose="02010600030101010101" pitchFamily="49" charset="-122"/>
              <a:ea typeface="黑体" panose="02010600030101010101" pitchFamily="49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530241"/>
            <a:ext cx="11430000" cy="281365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主旨精要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中古时期的西欧被称为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“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黑暗时代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”,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但是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中古中后期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西欧社会在政治、经济和思想文化领域发生了深刻的变化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这些变化孕育了欧洲近代的资本主义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是理解近代西欧社会转型的关键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因此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该主题既是中古史的重点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也与近代史密切相联。高考对中古史的考查大部分集中在这一知识点上。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52162" y="114315"/>
            <a:ext cx="1682585" cy="592213"/>
            <a:chOff x="352162" y="961884"/>
            <a:chExt cx="1682585" cy="592213"/>
          </a:xfrm>
        </p:grpSpPr>
        <p:sp>
          <p:nvSpPr>
            <p:cNvPr id="6" name="Freeform 10"/>
            <p:cNvSpPr/>
            <p:nvPr/>
          </p:nvSpPr>
          <p:spPr bwMode="auto">
            <a:xfrm>
              <a:off x="352162" y="1327316"/>
              <a:ext cx="1635869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7" name="矩形 6"/>
            <p:cNvSpPr>
              <a:spLocks noChangeAspect="1"/>
            </p:cNvSpPr>
            <p:nvPr/>
          </p:nvSpPr>
          <p:spPr>
            <a:xfrm>
              <a:off x="354875" y="961884"/>
              <a:ext cx="1679872" cy="592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史料探究</a:t>
              </a:r>
              <a:endParaRPr lang="zh-CN" altLang="en-US" sz="2800">
                <a:latin typeface="Times New Roman" panose="02020603050405020304" pitchFamily="18" charset="0"/>
                <a:ea typeface="黑体" panose="0201060003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708275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黑体" panose="02010600030101010101" pitchFamily="49" charset="-122"/>
                <a:cs typeface="Times New Roman" panose="02020603050405020304" pitchFamily="18" charset="0"/>
              </a:rPr>
              <a:t>视角</a:t>
            </a:r>
            <a:r>
              <a:rPr lang="en-US" altLang="zh-CN" b="1" smtClean="0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zh-CN" altLang="en-US" b="1" smtClean="0">
                <a:solidFill>
                  <a:srgbClr val="000000"/>
                </a:solidFill>
                <a:cs typeface="Times New Roman" panose="02020603050405020304" pitchFamily="18" charset="0"/>
              </a:rPr>
              <a:t>  </a:t>
            </a: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西欧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封建社会的基本特征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材料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中古早期的西欧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贵族居住的城堡和高耸入云的教堂成为典型建筑</a:t>
            </a:r>
            <a:r>
              <a:rPr lang="zh-CN" altLang="zh-CN" baseline="300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贵族都有庄园法庭的司法权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这在西欧是普遍的状况</a:t>
            </a:r>
            <a:r>
              <a:rPr lang="zh-CN" altLang="zh-CN" baseline="300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。由地主贵族、俗人或僧侣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男爵或主教在一定的范围内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对那里的居民办理行政、征收赋税的制度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而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国王被缩成一个阴影而已</a:t>
            </a:r>
            <a:r>
              <a:rPr lang="zh-CN" altLang="zh-CN" baseline="300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algn="r"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摘编自马克垚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《西欧封建经济形态研究》</a:t>
            </a:r>
            <a:endParaRPr lang="en-US" altLang="zh-CN" smtClean="0">
              <a:solidFill>
                <a:srgbClr val="000000"/>
              </a:solidFill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方正兰亭黑_GBK"/>
                <a:cs typeface="Times New Roman" panose="02020603050405020304" pitchFamily="18" charset="0"/>
              </a:rPr>
              <a:t>读史</a:t>
            </a:r>
            <a:r>
              <a:rPr lang="en-US" altLang="zh-CN">
                <a:solidFill>
                  <a:srgbClr val="000000"/>
                </a:solidFill>
                <a:ea typeface="方正兰亭黑_GBK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8" name="表格 7"/>
          <p:cNvGraphicFramePr>
            <a:graphicFrameLocks noGrp="1" noChangeAspect="1"/>
          </p:cNvGraphicFramePr>
          <p:nvPr/>
        </p:nvGraphicFramePr>
        <p:xfrm>
          <a:off x="381000" y="4721681"/>
          <a:ext cx="11430000" cy="1536192"/>
        </p:xfrm>
        <a:graphic>
          <a:graphicData uri="http://schemas.openxmlformats.org/drawingml/2006/table">
            <a:tbl>
              <a:tblPr firstRow="1" firstCol="1" bandRow="1"/>
              <a:tblGrid>
                <a:gridCol w="997039"/>
                <a:gridCol w="10432961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领主贵族和基督教会占有重要的地位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西欧的庄园制存在一定程度的分裂割据状态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③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封君封臣制下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王权较弱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81000" y="1527175"/>
            <a:ext cx="11430000" cy="5922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【思考】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　根据材料并结合所学知识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概括中古早期西欧的社会特征。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81000" y="2129779"/>
            <a:ext cx="11430000" cy="1152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答案</a:t>
            </a:r>
            <a:r>
              <a:rPr lang="zh-CN" altLang="zh-CN">
                <a:solidFill>
                  <a:srgbClr val="3C3CC8"/>
                </a:solidFill>
                <a:latin typeface="NEU-BZ-S9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政治上实行封君封臣制度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王权较弱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国家呈不同程度的分裂割据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经济上实行庄园和农奴制度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思想上基督教会拥有重要地位。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51051"/>
            <a:ext cx="11430000" cy="655564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黑体" panose="02010600030101010101" pitchFamily="49" charset="-122"/>
                <a:cs typeface="Times New Roman" panose="02020603050405020304" pitchFamily="18" charset="0"/>
              </a:rPr>
              <a:t>视角</a:t>
            </a:r>
            <a:r>
              <a:rPr lang="en-US" altLang="zh-CN" b="1" smtClean="0">
                <a:solidFill>
                  <a:srgbClr val="000000"/>
                </a:solidFill>
                <a:cs typeface="Times New Roman" panose="02020603050405020304" pitchFamily="18" charset="0"/>
              </a:rPr>
              <a:t>2  </a:t>
            </a:r>
            <a:r>
              <a:rPr lang="zh-CN" altLang="zh-CN" smtClean="0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中古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西欧的近代曙光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5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材料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在中古时期的西欧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称雄一方的封建领主掌握着城市的司法权和行政权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他们想方设法地加大对城市的榨取和勒索力度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如莱茵河上领主设置的关卡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12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世纪为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19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座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,13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世纪末增加到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35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座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,15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世纪多达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60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座。西欧城市兴起后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很快便展开了反封建领主的斗争。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在英王亨利二世同封建领主的斗争中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英国市民坚定地站在了国王一边</a:t>
            </a:r>
            <a:r>
              <a:rPr lang="zh-CN" altLang="zh-CN" baseline="300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。在那些国王无力实现统一的国家里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中古时期的城市则采用城市同盟的形式与封建领主抗衡。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米兰市民发动了武装起义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将领主米兰大主教及其所属军队逐出了城外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取得了自治地位</a:t>
            </a:r>
            <a:r>
              <a:rPr lang="zh-CN" altLang="zh-CN" baseline="300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②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热那亚、威尼斯甚至在取得完全自治的基础上成立了城市共和国。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尼德兰的圣奥梅尔以每年支付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30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镑的代价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从领主佛兰德尔伯爵处</a:t>
            </a:r>
            <a:r>
              <a:rPr lang="en-US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cs typeface="Times New Roman" panose="02020603050405020304" pitchFamily="18" charset="0"/>
              </a:rPr>
              <a:t>,</a:t>
            </a:r>
            <a:r>
              <a:rPr lang="zh-CN" altLang="zh-CN" u="wavy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ea typeface="楷体" panose="02010609060101010101" pitchFamily="49" charset="-122"/>
                <a:cs typeface="Times New Roman" panose="02020603050405020304" pitchFamily="18" charset="0"/>
              </a:rPr>
              <a:t>为行会成员和市民提取了在两个港口的免税权</a:t>
            </a:r>
            <a:r>
              <a:rPr lang="zh-CN" altLang="zh-CN" baseline="30000">
                <a:solidFill>
                  <a:srgbClr val="000000"/>
                </a:solidFill>
                <a:latin typeface="NEU-BZ-S9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algn="r">
              <a:lnSpc>
                <a:spcPct val="125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摘编自王斯德主编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《世界通史》</a:t>
            </a:r>
            <a:endParaRPr lang="en-US" altLang="zh-CN" smtClean="0">
              <a:solidFill>
                <a:srgbClr val="000000"/>
              </a:solidFill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395193"/>
            <a:ext cx="992579" cy="5922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方正兰亭黑_GBK"/>
                <a:cs typeface="Times New Roman" panose="02020603050405020304" pitchFamily="18" charset="0"/>
              </a:rPr>
              <a:t>读</a:t>
            </a:r>
            <a:r>
              <a:rPr lang="zh-CN" altLang="zh-CN" smtClean="0">
                <a:solidFill>
                  <a:srgbClr val="000000"/>
                </a:solidFill>
                <a:ea typeface="方正兰亭黑_GBK"/>
                <a:cs typeface="Times New Roman" panose="02020603050405020304" pitchFamily="18" charset="0"/>
              </a:rPr>
              <a:t>史</a:t>
            </a:r>
            <a:r>
              <a:rPr lang="en-US" altLang="zh-CN" smtClean="0">
                <a:solidFill>
                  <a:srgbClr val="000000"/>
                </a:solidFill>
                <a:ea typeface="方正兰亭黑_GBK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/>
          <p:cNvGraphicFramePr>
            <a:graphicFrameLocks noGrp="1" noChangeAspect="1"/>
          </p:cNvGraphicFramePr>
          <p:nvPr/>
        </p:nvGraphicFramePr>
        <p:xfrm>
          <a:off x="381000" y="1060143"/>
          <a:ext cx="11430000" cy="1536192"/>
        </p:xfrm>
        <a:graphic>
          <a:graphicData uri="http://schemas.openxmlformats.org/drawingml/2006/table">
            <a:tbl>
              <a:tblPr firstRow="1" firstCol="1" bandRow="1"/>
              <a:tblGrid>
                <a:gridCol w="897082"/>
                <a:gridCol w="10532918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反对封建割据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支持集权统一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反对领主统治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争取城市自治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③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反对领主任意课税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要求减免赋税负担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/>
          <p:cNvSpPr>
            <a:spLocks noChangeAspect="1"/>
          </p:cNvSpPr>
          <p:nvPr/>
        </p:nvSpPr>
        <p:spPr>
          <a:xfrm>
            <a:off x="381000" y="2710878"/>
            <a:ext cx="11430000" cy="11331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【思考】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　根据材料并结合所学知识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概括西欧城市兴起后反封建领主斗争的主要内容。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81000" y="3906419"/>
            <a:ext cx="11430000" cy="1152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3C3CC8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答案</a:t>
            </a:r>
            <a:r>
              <a:rPr lang="zh-CN" altLang="zh-CN">
                <a:solidFill>
                  <a:srgbClr val="3C3CC8"/>
                </a:solidFill>
                <a:latin typeface="NEU-BZ-S9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反对封建割据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支持集权统一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反对领主统治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争取城市自治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反对领主任意课税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cs typeface="Times New Roman" panose="02020603050405020304" pitchFamily="18" charset="0"/>
              </a:rPr>
              <a:t>要求减免赋税负担。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52162" y="114315"/>
            <a:ext cx="1682585" cy="592213"/>
            <a:chOff x="352162" y="961884"/>
            <a:chExt cx="1682585" cy="592213"/>
          </a:xfrm>
        </p:grpSpPr>
        <p:sp>
          <p:nvSpPr>
            <p:cNvPr id="6" name="Freeform 10"/>
            <p:cNvSpPr/>
            <p:nvPr/>
          </p:nvSpPr>
          <p:spPr bwMode="auto">
            <a:xfrm>
              <a:off x="352162" y="1327316"/>
              <a:ext cx="1635869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7" name="矩形 6"/>
            <p:cNvSpPr>
              <a:spLocks noChangeAspect="1"/>
            </p:cNvSpPr>
            <p:nvPr/>
          </p:nvSpPr>
          <p:spPr>
            <a:xfrm>
              <a:off x="354875" y="961884"/>
              <a:ext cx="1679872" cy="592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>
                  <a:ea typeface="黑体" panose="02010600030101010101" pitchFamily="49" charset="-122"/>
                  <a:cs typeface="Times New Roman" panose="02020603050405020304" pitchFamily="18" charset="0"/>
                </a:rPr>
                <a:t>史观史论</a:t>
              </a:r>
              <a:endParaRPr lang="zh-CN" altLang="en-US" sz="2800">
                <a:latin typeface="Times New Roman" panose="02020603050405020304" pitchFamily="18" charset="0"/>
                <a:ea typeface="黑体" panose="0201060003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702541"/>
            <a:ext cx="11430000" cy="5922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b="1">
                <a:solidFill>
                  <a:srgbClr val="000000"/>
                </a:solidFill>
                <a:cs typeface="Times New Roman" panose="02020603050405020304" pitchFamily="18" charset="0"/>
              </a:rPr>
              <a:t>1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归纳概括</a:t>
            </a:r>
            <a:r>
              <a:rPr lang="en-US" altLang="zh-CN">
                <a:solidFill>
                  <a:srgbClr val="000000"/>
                </a:solidFill>
                <a:cs typeface="Times New Roman" panose="02020603050405020304" pitchFamily="18" charset="0"/>
              </a:rPr>
              <a:t>——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ea typeface="黑体" panose="02010600030101010101" pitchFamily="49" charset="-122"/>
                <a:cs typeface="Times New Roman" panose="02020603050405020304" pitchFamily="18" charset="0"/>
              </a:rPr>
              <a:t>中古时期欧洲近代的曙光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8" name="LLKXZ10.eps" descr="id:2147509893;FounderCES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86840" y="1399222"/>
            <a:ext cx="8418320" cy="5225164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https://d.book118.com/447124031143006054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模块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8">
      <vt:lpstr>Arial</vt:lpstr>
      <vt:lpstr>Calibri</vt:lpstr>
      <vt:lpstr>Calibri Light</vt:lpstr>
      <vt:lpstr>宋体</vt:lpstr>
      <vt:lpstr>Times New Roman</vt:lpstr>
      <vt:lpstr>微软雅黑</vt:lpstr>
      <vt:lpstr>方正姚体</vt:lpstr>
      <vt:lpstr>NEU-BZ-S92</vt:lpstr>
      <vt:lpstr>方正书宋_GBK</vt:lpstr>
      <vt:lpstr>黑体</vt:lpstr>
      <vt:lpstr>方正硬笔行书简体</vt:lpstr>
      <vt:lpstr>仿宋</vt:lpstr>
      <vt:lpstr>楷体</vt:lpstr>
      <vt:lpstr>方正兰亭黑_GBK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2024-09-29T04:44:23.367</cp:lastPrinted>
  <dcterms:created xsi:type="dcterms:W3CDTF">2024-09-28T20:44:23Z</dcterms:created>
  <dcterms:modified xsi:type="dcterms:W3CDTF">2024-09-28T20:44:25Z</dcterms:modified>
</cp:coreProperties>
</file>