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5DEC352-9ED5-41BE-9D02-E6E10814DA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51BDD4-A622-4423-AA67-3166BE75FE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1BA7F23-C8B6-439B-9193-93623FCCA6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7D8D797-A966-4424-AEA3-2880AF13F7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E361DE-4A8C-4660-82FD-8FCBFBA828B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CBF57FF-A64D-486B-A9DD-2394EA6717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3E12C1-3392-4412-8277-41258E08C7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58D7F4A-0C9F-4195-B9B4-62770A6920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611E3D-9166-4ECA-A6AC-E5689DAB98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2451CF-B2D5-4038-9421-19A4C56B1E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1DD3C7-DD59-4CC6-9CD1-6530619108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4712511301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51821"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3898"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37706" y="4043701"/>
            <a:ext cx="4392529" cy="320369"/>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75">
                <a:solidFill>
                  <a:srgbClr val="4E1B04">
                    <a:alpha val="100000"/>
                  </a:srgbClr>
                </a:solidFill>
                <a:latin typeface="Microsoft Yahei"/>
                <a:ea typeface="Microsoft Yahei"/>
                <a:cs typeface="Microsoft Yahei"/>
              </a:rPr>
              <a:t>THE FIRST LESSON OF THE SCHOOL YEAR</a:t>
            </a:r>
            <a:endParaRPr lang="en-US" sz="1100"/>
          </a:p>
        </p:txBody>
      </p:sp>
      <p:sp>
        <p:nvSpPr>
          <p:cNvPr id="7" name="TextBox 7"/>
          <p:cNvSpPr txBox="1"/>
          <p:nvPr/>
        </p:nvSpPr>
        <p:spPr>
          <a:xfrm>
            <a:off x="560336" y="1254830"/>
            <a:ext cx="5970206" cy="2627671"/>
          </a:xfrm>
          <a:prstGeom prst="rect">
            <a:avLst/>
          </a:prstGeom>
        </p:spPr>
        <p:txBody>
          <a:bodyPr vert="horz" wrap="square" lIns="91440" tIns="45720" rIns="91440" bIns="4572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4950" b="1">
                <a:solidFill>
                  <a:srgbClr val="4E1B04">
                    <a:alpha val="100000"/>
                  </a:srgbClr>
                </a:solidFill>
                <a:latin typeface="Microsoft Yahei"/>
                <a:ea typeface="Microsoft Yahei"/>
                <a:cs typeface="Microsoft Yahei"/>
              </a:rPr>
              <a:t>中国急性缺血性脑卒中早期血管内介入诊疗指南</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51136"/>
            <a:ext cx="12192000" cy="6858000"/>
          </a:xfrm>
          <a:prstGeom prst="rect">
            <a:avLst/>
          </a:prstGeom>
        </p:spPr>
      </p:pic>
      <p:sp>
        <p:nvSpPr>
          <p:cNvPr id="3" name="TextBox 3"/>
          <p:cNvSpPr txBox="1"/>
          <p:nvPr/>
        </p:nvSpPr>
        <p:spPr>
          <a:xfrm>
            <a:off x="8925520" y="0"/>
            <a:ext cx="189738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目</a:t>
            </a:r>
          </a:p>
        </p:txBody>
      </p:sp>
      <p:sp>
        <p:nvSpPr>
          <p:cNvPr id="4" name="TextBox 4"/>
          <p:cNvSpPr txBox="1"/>
          <p:nvPr/>
        </p:nvSpPr>
        <p:spPr>
          <a:xfrm>
            <a:off x="10344112" y="332203"/>
            <a:ext cx="1288278" cy="35645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ct val="0"/>
              </a:spcBef>
            </a:pPr>
            <a:r>
              <a:rPr lang="en-US" sz="1350" b="1">
                <a:solidFill>
                  <a:srgbClr val="FFFFFF">
                    <a:alpha val="100000"/>
                  </a:srgbClr>
                </a:solidFill>
                <a:latin typeface="SimSun"/>
                <a:ea typeface="SimSun"/>
                <a:cs typeface="SimSun"/>
              </a:rPr>
              <a:t>CONTENTS</a:t>
            </a:r>
          </a:p>
        </p:txBody>
      </p:sp>
      <p:sp>
        <p:nvSpPr>
          <p:cNvPr id="5" name="TextBox 5"/>
          <p:cNvSpPr txBox="1"/>
          <p:nvPr/>
        </p:nvSpPr>
        <p:spPr>
          <a:xfrm>
            <a:off x="6459464" y="1748889"/>
            <a:ext cx="5004022" cy="46920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急性缺血性脑卒中的早期诊断</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急性缺血性脑卒中的早期血管内介入治疗</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急性缺血性脑卒中的预防和康复</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指南的实施和监测</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参考文献</a:t>
            </a:r>
          </a:p>
        </p:txBody>
      </p:sp>
      <p:sp>
        <p:nvSpPr>
          <p:cNvPr id="6" name="TextBox 6"/>
          <p:cNvSpPr txBox="1"/>
          <p:nvPr/>
        </p:nvSpPr>
        <p:spPr>
          <a:xfrm>
            <a:off x="10245685" y="379813"/>
            <a:ext cx="115443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9625" r="9625"/>
          <a:stretch>
            <a:fillRect/>
          </a:stretch>
        </p:blipFill>
        <p:spPr>
          <a:xfrm>
            <a:off x="939482" y="1415327"/>
            <a:ext cx="4843296"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急性缺血性脑卒中是一种常见的脑血管疾病，具有高发病率、高致残率和高死亡率的特点。早期血管内介入诊疗是治疗急性缺血性脑卒中的重要手段之一，能够快速恢复缺血区的血液循环，减少脑组织损伤。</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本指南旨在为急性缺血性脑卒中早期血管内介入诊疗提供规范化的指导和建议，提高我国急性缺血性脑卒中的诊疗水平，降低患者的致残率和死亡率。</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背景和目的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342" b="6342"/>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指南的适用范围</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本指南适用于各级医疗机构在急性缺血性脑卒中早期血管内介入诊疗中的临床实践和管理。</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本指南适用于成人急性缺血性脑卒中的血管内介入诊疗，不适用于儿童患者。</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急性缺血性脑卒中的早期诊断</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821867" y="3896294"/>
            <a:ext cx="2573020" cy="2567940"/>
          </a:xfrm>
          <a:custGeom>
            <a:rect l="l" t="t" r="r" b="b"/>
            <a:pathLst>
              <a:path w="110" h="110">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4362496" y="5185660"/>
            <a:ext cx="908728"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6118543" y="5185660"/>
            <a:ext cx="1756048"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flipV="1">
            <a:off x="6101402" y="3472461"/>
            <a:ext cx="0" cy="654844"/>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flipV="1">
            <a:off x="4912508" y="3912538"/>
            <a:ext cx="494998" cy="363089"/>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6740069" y="3998248"/>
            <a:ext cx="501771" cy="242369"/>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31601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20875"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4450" y="226884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2587"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3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8325" y="4638125"/>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突然出现的眩晕或平衡障碍</a:t>
            </a:r>
          </a:p>
        </p:txBody>
      </p:sp>
      <p:sp>
        <p:nvSpPr>
          <p:cNvPr id="14" name="TextBox 14"/>
          <p:cNvSpPr txBox="1"/>
          <p:nvPr/>
        </p:nvSpPr>
        <p:spPr>
          <a:xfrm>
            <a:off x="971766" y="2377910"/>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突然出现的言语不清或失语</a:t>
            </a:r>
          </a:p>
        </p:txBody>
      </p:sp>
      <p:sp>
        <p:nvSpPr>
          <p:cNvPr id="15" name="TextBox 15"/>
          <p:cNvSpPr txBox="1"/>
          <p:nvPr/>
        </p:nvSpPr>
        <p:spPr>
          <a:xfrm>
            <a:off x="4807262" y="1101076"/>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突然出现的单侧肢体麻木或无力</a:t>
            </a:r>
          </a:p>
        </p:txBody>
      </p:sp>
      <p:sp>
        <p:nvSpPr>
          <p:cNvPr id="16" name="TextBox 16"/>
          <p:cNvSpPr txBox="1"/>
          <p:nvPr/>
        </p:nvSpPr>
        <p:spPr>
          <a:xfrm>
            <a:off x="8445647" y="244625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突然出现的视力模糊或丧失</a:t>
            </a:r>
          </a:p>
        </p:txBody>
      </p:sp>
      <p:sp>
        <p:nvSpPr>
          <p:cNvPr id="17" name="TextBox 17"/>
          <p:cNvSpPr txBox="1"/>
          <p:nvPr/>
        </p:nvSpPr>
        <p:spPr>
          <a:xfrm>
            <a:off x="9210378" y="455463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突然出现的头痛或恶心呕吐</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早期症状和体征</a:t>
              </a:r>
            </a:p>
          </p:txBody>
        </p:sp>
      </p:grpSp>
      <p:sp>
        <p:nvSpPr>
          <p:cNvPr id="40" name="TextBox 40"/>
          <p:cNvSpPr txBox="1"/>
          <p:nvPr/>
        </p:nvSpPr>
        <p:spPr>
          <a:xfrm>
            <a:off x="5654863" y="251761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01</a:t>
            </a:r>
          </a:p>
        </p:txBody>
      </p:sp>
      <p:sp>
        <p:nvSpPr>
          <p:cNvPr id="41" name="TextBox 41"/>
          <p:cNvSpPr txBox="1"/>
          <p:nvPr/>
        </p:nvSpPr>
        <p:spPr>
          <a:xfrm>
            <a:off x="7272801"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03</a:t>
            </a:r>
          </a:p>
        </p:txBody>
      </p:sp>
      <p:sp>
        <p:nvSpPr>
          <p:cNvPr id="42" name="TextBox 42"/>
          <p:cNvSpPr txBox="1"/>
          <p:nvPr/>
        </p:nvSpPr>
        <p:spPr>
          <a:xfrm>
            <a:off x="3901089"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02</a:t>
            </a:r>
          </a:p>
        </p:txBody>
      </p:sp>
      <p:sp>
        <p:nvSpPr>
          <p:cNvPr id="43" name="TextBox 43"/>
          <p:cNvSpPr txBox="1"/>
          <p:nvPr/>
        </p:nvSpPr>
        <p:spPr>
          <a:xfrm>
            <a:off x="32403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04</a:t>
            </a:r>
          </a:p>
        </p:txBody>
      </p:sp>
      <p:sp>
        <p:nvSpPr>
          <p:cNvPr id="44" name="TextBox 44"/>
          <p:cNvSpPr txBox="1"/>
          <p:nvPr/>
        </p:nvSpPr>
        <p:spPr>
          <a:xfrm>
            <a:off x="80775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05</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https://d.book118.com/447125113016006032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1DF"/>
      </a:lt1>
      <a:dk2>
        <a:srgbClr val="000000"/>
      </a:dk2>
      <a:lt2>
        <a:srgbClr val="FFFFFF"/>
      </a:lt2>
      <a:accent1>
        <a:srgbClr val="4E1B04"/>
      </a:accent1>
      <a:accent2>
        <a:srgbClr val="DB6414"/>
      </a:accent2>
      <a:accent3>
        <a:srgbClr val="FF9719"/>
      </a:accent3>
      <a:accent4>
        <a:srgbClr val="EB9D43"/>
      </a:accent4>
      <a:accent5>
        <a:srgbClr val="FFB828"/>
      </a:accent5>
      <a:accent6>
        <a:srgbClr val="E69041"/>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Paragraphs>
  <Slides>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8</vt:i4>
      </vt:variant>
    </vt:vector>
  </HeadingPairs>
  <TitlesOfParts>
    <vt:vector baseType="lpstr" size="13">
      <vt:lpstr>Arial</vt:lpstr>
      <vt:lpstr>Calibri</vt:lpstr>
      <vt:lpstr>Microsoft Yahei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2024-09-04T17:36:41.052</cp:lastPrinted>
  <dcterms:created xsi:type="dcterms:W3CDTF">2024-09-04T09:36:41Z</dcterms:created>
  <dcterms:modified xsi:type="dcterms:W3CDTF">2024-09-04T09:36:43Z</dcterms:modified>
</cp:coreProperties>
</file>