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6C61A-BB98-4D4C-94EE-E65DB49A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DD0B-9D40-41FD-994F-FCE01554D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EF7EF-A19F-4457-BCC8-48CE3649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66FE1-1E92-491A-91B0-28EDB3D7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2599D-4073-4A90-9B2E-5DB87729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7CD3C-A748-455D-939D-7902D992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3A721-B418-4C8D-9071-E3328860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C9423-5D2D-4E51-BB36-2EFA3BC9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B94AE-17B8-4F69-9659-E7545ADF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71CA-111A-4E83-BD30-6E749B264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CB722-78F7-4351-A409-7D6E7A87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412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百雀羚事件营销案例分析报告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百雀羚事件营销案例概述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8854" y="2914174"/>
            <a:ext cx="420243" cy="199168"/>
          </a:xfrm>
          <a:custGeom>
            <a:rect l="l" t="t" r="r" b="b"/>
            <a:pathLst>
              <a:path w="105" h="50">
                <a:moveTo>
                  <a:pt x="0" y="40"/>
                </a:moveTo>
                <a:cubicBezTo>
                  <a:pt x="32" y="20"/>
                  <a:pt x="67" y="5"/>
                  <a:pt x="105" y="0"/>
                </a:cubicBezTo>
                <a:cubicBezTo>
                  <a:pt x="101" y="13"/>
                  <a:pt x="98" y="27"/>
                  <a:pt x="95" y="40"/>
                </a:cubicBezTo>
                <a:cubicBezTo>
                  <a:pt x="88" y="41"/>
                  <a:pt x="81" y="45"/>
                  <a:pt x="75" y="50"/>
                </a:cubicBezTo>
                <a:cubicBezTo>
                  <a:pt x="50" y="46"/>
                  <a:pt x="25" y="43"/>
                  <a:pt x="0" y="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8799386" y="2905696"/>
            <a:ext cx="307181" cy="187357"/>
          </a:xfrm>
          <a:custGeom>
            <a:rect l="l" t="t" r="r" b="b"/>
            <a:pathLst>
              <a:path w="77" h="47">
                <a:moveTo>
                  <a:pt x="11" y="2"/>
                </a:moveTo>
                <a:cubicBezTo>
                  <a:pt x="33" y="0"/>
                  <a:pt x="56" y="2"/>
                  <a:pt x="77" y="8"/>
                </a:cubicBezTo>
                <a:cubicBezTo>
                  <a:pt x="50" y="18"/>
                  <a:pt x="24" y="30"/>
                  <a:pt x="0" y="47"/>
                </a:cubicBezTo>
                <a:cubicBezTo>
                  <a:pt x="3" y="31"/>
                  <a:pt x="7" y="16"/>
                  <a:pt x="11" y="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819579" y="2969895"/>
            <a:ext cx="703802" cy="543497"/>
          </a:xfrm>
          <a:custGeom>
            <a:rect l="l" t="t" r="r" b="b"/>
            <a:pathLst>
              <a:path w="176" h="136">
                <a:moveTo>
                  <a:pt x="0" y="45"/>
                </a:moveTo>
                <a:cubicBezTo>
                  <a:pt x="30" y="24"/>
                  <a:pt x="64" y="9"/>
                  <a:pt x="100" y="0"/>
                </a:cubicBezTo>
                <a:cubicBezTo>
                  <a:pt x="127" y="9"/>
                  <a:pt x="151" y="25"/>
                  <a:pt x="172" y="44"/>
                </a:cubicBezTo>
                <a:cubicBezTo>
                  <a:pt x="172" y="75"/>
                  <a:pt x="176" y="106"/>
                  <a:pt x="170" y="136"/>
                </a:cubicBezTo>
                <a:cubicBezTo>
                  <a:pt x="161" y="131"/>
                  <a:pt x="155" y="123"/>
                  <a:pt x="147" y="117"/>
                </a:cubicBezTo>
                <a:cubicBezTo>
                  <a:pt x="105" y="82"/>
                  <a:pt x="53" y="60"/>
                  <a:pt x="0" y="4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087106" y="3133535"/>
            <a:ext cx="575500" cy="832104"/>
          </a:xfrm>
          <a:custGeom>
            <a:rect l="l" t="t" r="r" b="b"/>
            <a:pathLst>
              <a:path w="144" h="208">
                <a:moveTo>
                  <a:pt x="0" y="62"/>
                </a:moveTo>
                <a:cubicBezTo>
                  <a:pt x="12" y="39"/>
                  <a:pt x="29" y="19"/>
                  <a:pt x="48" y="2"/>
                </a:cubicBezTo>
                <a:cubicBezTo>
                  <a:pt x="79" y="0"/>
                  <a:pt x="110" y="5"/>
                  <a:pt x="140" y="10"/>
                </a:cubicBezTo>
                <a:cubicBezTo>
                  <a:pt x="144" y="21"/>
                  <a:pt x="134" y="27"/>
                  <a:pt x="128" y="34"/>
                </a:cubicBezTo>
                <a:cubicBezTo>
                  <a:pt x="84" y="82"/>
                  <a:pt x="60" y="145"/>
                  <a:pt x="46" y="208"/>
                </a:cubicBezTo>
                <a:cubicBezTo>
                  <a:pt x="16" y="166"/>
                  <a:pt x="2" y="113"/>
                  <a:pt x="0" y="6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763952" y="3214592"/>
            <a:ext cx="715613" cy="982313"/>
          </a:xfrm>
          <a:custGeom>
            <a:rect l="l" t="t" r="r" b="b"/>
            <a:pathLst>
              <a:path w="179" h="246">
                <a:moveTo>
                  <a:pt x="6" y="42"/>
                </a:moveTo>
                <a:cubicBezTo>
                  <a:pt x="6" y="28"/>
                  <a:pt x="0" y="10"/>
                  <a:pt x="14" y="0"/>
                </a:cubicBezTo>
                <a:cubicBezTo>
                  <a:pt x="71" y="16"/>
                  <a:pt x="127" y="42"/>
                  <a:pt x="170" y="84"/>
                </a:cubicBezTo>
                <a:cubicBezTo>
                  <a:pt x="168" y="96"/>
                  <a:pt x="170" y="108"/>
                  <a:pt x="179" y="116"/>
                </a:cubicBezTo>
                <a:cubicBezTo>
                  <a:pt x="171" y="161"/>
                  <a:pt x="156" y="206"/>
                  <a:pt x="132" y="246"/>
                </a:cubicBezTo>
                <a:cubicBezTo>
                  <a:pt x="126" y="246"/>
                  <a:pt x="120" y="246"/>
                  <a:pt x="114" y="246"/>
                </a:cubicBezTo>
                <a:cubicBezTo>
                  <a:pt x="57" y="192"/>
                  <a:pt x="13" y="121"/>
                  <a:pt x="6" y="4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567291" y="3209544"/>
            <a:ext cx="295370" cy="815245"/>
          </a:xfrm>
          <a:custGeom>
            <a:rect l="l" t="t" r="r" b="b"/>
            <a:pathLst>
              <a:path w="74" h="204">
                <a:moveTo>
                  <a:pt x="2" y="0"/>
                </a:moveTo>
                <a:cubicBezTo>
                  <a:pt x="51" y="54"/>
                  <a:pt x="74" y="132"/>
                  <a:pt x="57" y="204"/>
                </a:cubicBezTo>
                <a:cubicBezTo>
                  <a:pt x="47" y="170"/>
                  <a:pt x="31" y="138"/>
                  <a:pt x="11" y="110"/>
                </a:cubicBezTo>
                <a:cubicBezTo>
                  <a:pt x="18" y="97"/>
                  <a:pt x="12" y="81"/>
                  <a:pt x="0" y="74"/>
                </a:cubicBezTo>
                <a:cubicBezTo>
                  <a:pt x="2" y="49"/>
                  <a:pt x="2" y="25"/>
                  <a:pt x="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340280" y="3250025"/>
            <a:ext cx="847249" cy="1230439"/>
          </a:xfrm>
          <a:custGeom>
            <a:rect l="l" t="t" r="r" b="b"/>
            <a:pathLst>
              <a:path w="211" h="308">
                <a:moveTo>
                  <a:pt x="83" y="7"/>
                </a:moveTo>
                <a:cubicBezTo>
                  <a:pt x="86" y="3"/>
                  <a:pt x="91" y="1"/>
                  <a:pt x="96" y="0"/>
                </a:cubicBezTo>
                <a:cubicBezTo>
                  <a:pt x="95" y="68"/>
                  <a:pt x="118" y="135"/>
                  <a:pt x="158" y="189"/>
                </a:cubicBezTo>
                <a:cubicBezTo>
                  <a:pt x="172" y="210"/>
                  <a:pt x="190" y="229"/>
                  <a:pt x="208" y="247"/>
                </a:cubicBezTo>
                <a:cubicBezTo>
                  <a:pt x="210" y="256"/>
                  <a:pt x="209" y="264"/>
                  <a:pt x="212" y="273"/>
                </a:cubicBezTo>
                <a:cubicBezTo>
                  <a:pt x="202" y="284"/>
                  <a:pt x="192" y="295"/>
                  <a:pt x="180" y="304"/>
                </a:cubicBezTo>
                <a:cubicBezTo>
                  <a:pt x="170" y="301"/>
                  <a:pt x="160" y="302"/>
                  <a:pt x="151" y="308"/>
                </a:cubicBezTo>
                <a:cubicBezTo>
                  <a:pt x="97" y="286"/>
                  <a:pt x="46" y="255"/>
                  <a:pt x="8" y="211"/>
                </a:cubicBezTo>
                <a:cubicBezTo>
                  <a:pt x="12" y="199"/>
                  <a:pt x="9" y="187"/>
                  <a:pt x="0" y="178"/>
                </a:cubicBezTo>
                <a:cubicBezTo>
                  <a:pt x="12" y="115"/>
                  <a:pt x="38" y="53"/>
                  <a:pt x="83" y="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891367" y="3486340"/>
            <a:ext cx="356140" cy="1002506"/>
          </a:xfrm>
          <a:custGeom>
            <a:rect l="l" t="t" r="r" b="b"/>
            <a:pathLst>
              <a:path w="89" h="251">
                <a:moveTo>
                  <a:pt x="88" y="251"/>
                </a:moveTo>
                <a:cubicBezTo>
                  <a:pt x="21" y="188"/>
                  <a:pt x="0" y="84"/>
                  <a:pt x="36" y="0"/>
                </a:cubicBezTo>
                <a:cubicBezTo>
                  <a:pt x="41" y="44"/>
                  <a:pt x="56" y="86"/>
                  <a:pt x="79" y="124"/>
                </a:cubicBezTo>
                <a:cubicBezTo>
                  <a:pt x="74" y="138"/>
                  <a:pt x="75" y="154"/>
                  <a:pt x="89" y="162"/>
                </a:cubicBezTo>
                <a:cubicBezTo>
                  <a:pt x="88" y="192"/>
                  <a:pt x="85" y="221"/>
                  <a:pt x="88" y="25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342787" y="3665220"/>
            <a:ext cx="415195" cy="803434"/>
          </a:xfrm>
          <a:custGeom>
            <a:rect l="l" t="t" r="r" b="b"/>
            <a:pathLst>
              <a:path w="104" h="201">
                <a:moveTo>
                  <a:pt x="48" y="13"/>
                </a:moveTo>
                <a:cubicBezTo>
                  <a:pt x="48" y="8"/>
                  <a:pt x="51" y="0"/>
                  <a:pt x="56" y="7"/>
                </a:cubicBezTo>
                <a:cubicBezTo>
                  <a:pt x="80" y="41"/>
                  <a:pt x="97" y="80"/>
                  <a:pt x="104" y="120"/>
                </a:cubicBezTo>
                <a:cubicBezTo>
                  <a:pt x="95" y="150"/>
                  <a:pt x="76" y="177"/>
                  <a:pt x="56" y="201"/>
                </a:cubicBezTo>
                <a:cubicBezTo>
                  <a:pt x="37" y="190"/>
                  <a:pt x="20" y="177"/>
                  <a:pt x="3" y="164"/>
                </a:cubicBezTo>
                <a:cubicBezTo>
                  <a:pt x="3" y="156"/>
                  <a:pt x="2" y="148"/>
                  <a:pt x="0" y="140"/>
                </a:cubicBezTo>
                <a:cubicBezTo>
                  <a:pt x="23" y="101"/>
                  <a:pt x="39" y="58"/>
                  <a:pt x="48" y="1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294751" y="4124325"/>
            <a:ext cx="624459" cy="580644"/>
          </a:xfrm>
          <a:custGeom>
            <a:rect l="l" t="t" r="r" b="b"/>
            <a:pathLst>
              <a:path w="156" h="145">
                <a:moveTo>
                  <a:pt x="4" y="0"/>
                </a:moveTo>
                <a:cubicBezTo>
                  <a:pt x="46" y="46"/>
                  <a:pt x="99" y="79"/>
                  <a:pt x="155" y="103"/>
                </a:cubicBezTo>
                <a:cubicBezTo>
                  <a:pt x="155" y="105"/>
                  <a:pt x="156" y="108"/>
                  <a:pt x="156" y="110"/>
                </a:cubicBezTo>
                <a:cubicBezTo>
                  <a:pt x="130" y="126"/>
                  <a:pt x="101" y="137"/>
                  <a:pt x="71" y="145"/>
                </a:cubicBezTo>
                <a:cubicBezTo>
                  <a:pt x="47" y="135"/>
                  <a:pt x="23" y="124"/>
                  <a:pt x="4" y="106"/>
                </a:cubicBezTo>
                <a:cubicBezTo>
                  <a:pt x="0" y="90"/>
                  <a:pt x="3" y="17"/>
                  <a:pt x="4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6279" y="4365688"/>
            <a:ext cx="432054" cy="266700"/>
          </a:xfrm>
          <a:custGeom>
            <a:rect l="l" t="t" r="r" b="b"/>
            <a:pathLst>
              <a:path w="108" h="67">
                <a:moveTo>
                  <a:pt x="36" y="4"/>
                </a:moveTo>
                <a:cubicBezTo>
                  <a:pt x="43" y="2"/>
                  <a:pt x="50" y="2"/>
                  <a:pt x="57" y="0"/>
                </a:cubicBezTo>
                <a:cubicBezTo>
                  <a:pt x="74" y="13"/>
                  <a:pt x="90" y="25"/>
                  <a:pt x="108" y="36"/>
                </a:cubicBezTo>
                <a:cubicBezTo>
                  <a:pt x="94" y="47"/>
                  <a:pt x="81" y="67"/>
                  <a:pt x="62" y="59"/>
                </a:cubicBezTo>
                <a:cubicBezTo>
                  <a:pt x="41" y="53"/>
                  <a:pt x="18" y="52"/>
                  <a:pt x="0" y="39"/>
                </a:cubicBezTo>
                <a:cubicBezTo>
                  <a:pt x="13" y="28"/>
                  <a:pt x="24" y="16"/>
                  <a:pt x="36" y="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691372" y="4600289"/>
            <a:ext cx="610933" cy="180594"/>
          </a:xfrm>
          <a:custGeom>
            <a:rect l="l" t="t" r="r" b="b"/>
            <a:pathLst>
              <a:path w="153" h="45">
                <a:moveTo>
                  <a:pt x="100" y="0"/>
                </a:moveTo>
                <a:cubicBezTo>
                  <a:pt x="117" y="5"/>
                  <a:pt x="135" y="10"/>
                  <a:pt x="153" y="14"/>
                </a:cubicBezTo>
                <a:cubicBezTo>
                  <a:pt x="107" y="38"/>
                  <a:pt x="51" y="45"/>
                  <a:pt x="0" y="33"/>
                </a:cubicBezTo>
                <a:cubicBezTo>
                  <a:pt x="22" y="26"/>
                  <a:pt x="43" y="17"/>
                  <a:pt x="63" y="5"/>
                </a:cubicBezTo>
                <a:cubicBezTo>
                  <a:pt x="75" y="13"/>
                  <a:pt x="91" y="12"/>
                  <a:pt x="100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6" name="Connector 16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7" name="Connector 17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18" name="AutoShape 18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475762" y="329355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386989" y="34737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31769" y="350501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827484" y="129730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738711" y="147751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83491" y="150876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7527989" y="566994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439216" y="585016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583995" y="5881497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0786301" y="502243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697432" y="520265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842308" y="523398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9" name="Connector 39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0" name="Connector 40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41" name="AutoShape 41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323582" y="336756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93566" y="3631406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405497" y="367731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226713" y="244963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137845" y="2629853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7282625" y="266119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767322" y="424367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678454" y="442388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23234" y="445522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57" name="AutoShape 57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010525" y="4844796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880414" y="5108734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8092440" y="5154549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7088600" y="489718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6999827" y="507739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7144608" y="5108734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664226" y="579624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8575453" y="5976461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720233" y="600779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2" name="Connector 72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73" name="Connector 73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74" name="AutoShape 74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9971246" y="439845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9841230" y="4662297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10053161" y="47082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9183243" y="509025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9094470" y="52704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9239250" y="530180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10025349" y="556936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9936480" y="574957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10081260" y="578091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9" name="Connector 8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90" name="Connector 9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91" name="AutoShape 91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8777574" y="2148650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8647462" y="2412492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8859488" y="24583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7905464" y="192214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7816691" y="210235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7961471" y="213369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9784652" y="2035016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95879" y="2215229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9840659" y="2246471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百雀羚创立于1931年，是国内历史悠久的著名化妆品牌。以其天然、不刺激的护肤理念，始终传承中华文化，发展东方草本护肤之精粹，赢得全球用户的信赖和喜爱。</a:t>
            </a:r>
            <a:endParaRPr lang="en-US" sz="1100"/>
          </a:p>
        </p:txBody>
      </p:sp>
      <p:sp>
        <p:nvSpPr>
          <p:cNvPr id="107" name="Freeform 107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AutoShape 10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TextBox 1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百雀羚品牌简介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是指企业通过策划、组织和利用具有新闻价值、社会影响以及名人效应的人物或事件，吸引媒体、社会团体和消费者的兴趣与关注，以求提高企业或产品的知名度、美誉度，树立良好品牌形象，并最终促成产品或服务的销售手段和方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事件营销的重要性在于其能够快速吸引公众注意力，提高品牌知名度和美誉度，加强品牌与消费者之间的互动和沟通，从而提升品牌忠诚度和促进产品销售。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事件营销的定义与重要性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百雀羚事件营销案例概述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时间：XXXX年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品牌：百雀羚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地点：中国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事件起因：百雀羚品牌面临市场挑战，需要提升品牌知名度和销售额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营销策略：利用热门话题和事件，结合品牌特点，进行创意营销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合作热门IP，推出限量版产品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开展线上互动活动，吸引用户参与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线下举办主题活动，提高品牌曝光度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营销效果评估：通过销售额、品牌知名度和用户参与度等指标，评估营销效果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通过实施事件营销策略，百雀羚产品的销售量在短时间内显著增长，具体增长比例和金额需根据实际数据统计得出。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销售量增长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事件营销可能带来新的销售渠道，如线上平台的销量增加、线下实体店的客流量提升等。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通过事件营销，百雀羚可能成功推出新产品或新系列，优化销售结构，提高市场份额。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销售结构优化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销售数据统计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百雀羚事件营销在多种媒体上得到广泛报道，包括传统媒体如电视、报纸，以及新媒体如社交媒体、网络论坛等。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曝光频率与持续时间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分析媒体对百雀羚事件营销的报道频率和持续时间，了解营销活动的传播广度和深度。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媒体覆盖范围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评估媒体覆盖的地域范围和目标受众群体，了解营销活动的传播范围和影响力。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媒体曝光度分析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消费者态度转变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分析事件营销是否成功改变了消费者的态度，如提高品牌认知度、增强品牌忠诚度等。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观察消费者在事件营销后是否出现购买行为的变化，如复购率、推荐给他人的意愿等。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通过调查问卷、在线评价等方式收集消费者对百雀羚事件营销的满意度，了解消费者对产品和品牌的评价。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消费者反馈与态度转变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https://d.book118.com/447134124011006044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2024-09-18T03:44:32.832</cp:lastPrinted>
  <dcterms:created xsi:type="dcterms:W3CDTF">2024-09-17T19:44:32Z</dcterms:created>
  <dcterms:modified xsi:type="dcterms:W3CDTF">2024-09-17T19:44:34Z</dcterms:modified>
</cp:coreProperties>
</file>