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BAB6AFD-6AF2-4C39-8AD3-5C8FCA2893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933999-23B0-4139-B0A9-BD87BBFDDB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1680987-F26D-4635-B550-36D7228D28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59037F6-6FAF-4FAB-899E-89FB392ABA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2CDACC1-9FFB-48C6-B096-9DC87AD4973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E3D2BD3-F7E3-4C39-AA67-79D5109D74C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3F06042-3E7F-4243-80B2-D00F5DB9ED5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8B2053-7D03-4F8F-8F43-3AA721CCFD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DA9A27-9C8B-4A5A-A510-F1B30B5912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685A25-3D24-4B59-81C4-56F7FBD58B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F8F732-2306-4396-8EAD-B5BAA9A51F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7135045013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470139" y="529006"/>
            <a:ext cx="7248525" cy="16573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050" b="1">
                <a:solidFill>
                  <a:srgbClr val="FFFFFF">
                    <a:alpha val="100000"/>
                  </a:srgbClr>
                </a:solidFill>
                <a:latin typeface="Microsoft Yahei"/>
                <a:ea typeface="Microsoft Yahei"/>
                <a:cs typeface="Microsoft Yahei"/>
              </a:rPr>
              <a:t>探讨危险废物资源综合利用项目的运营管理最佳路径与策略</a:t>
            </a:r>
          </a:p>
        </p:txBody>
      </p:sp>
      <p:sp>
        <p:nvSpPr>
          <p:cNvPr id="3" name="TextBox 3"/>
          <p:cNvSpPr txBox="1"/>
          <p:nvPr/>
        </p:nvSpPr>
        <p:spPr>
          <a:xfrm>
            <a:off x="1123166" y="5720870"/>
            <a:ext cx="38671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a:t>
            </a:r>
          </a:p>
        </p:txBody>
      </p:sp>
      <p:sp>
        <p:nvSpPr>
          <p:cNvPr id="4" name="TextBox 4"/>
          <p:cNvSpPr txBox="1"/>
          <p:nvPr/>
        </p:nvSpPr>
        <p:spPr>
          <a:xfrm>
            <a:off x="6798437" y="5720870"/>
            <a:ext cx="42672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a:solidFill>
                  <a:srgbClr val="FFFFFF">
                    <a:alpha val="100000"/>
                  </a:srgb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170170" y="171260"/>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4467920" y="1030644"/>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2054178" y="1507605"/>
            <a:ext cx="8083645" cy="505602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危险废物资源综合利用项目概述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运营管理的关键要素</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最佳路径与策略的探索</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实际运营中的挑战与应对策略</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案例分析与实践经验分享</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危险废物资源综合利用项目概述</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危险废物资源综合利用项目是指将危险废物进行资源化、减量化和无害化处理，实现废物再利用的过程。</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危险废物具有毒性、易燃性、腐蚀性和反应性等特点，因此危险废物资源综合利用项目需要具备高度的安全性、环保性和可靠性。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定义与特性</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特性</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659" r="2765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7267" r="2726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045" r="3104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提高危险废物的资源化利用率，降低环境污染，促进经济可持续发展。</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目标</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有利于保护环境、节约资源、降低能源消耗，同时也有助于提升企业的经济效益和社会形象。</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意义</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项目的目标和意义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我国危险废物产生量大，资源化利用率较低，危险废物处理处置能力不足。近年来，我国政府加大了对危险废物资源综合利用项目的支持力度，推动项目快速发展。</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发展趋势</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随着环保要求的提高和技术的不断进步，危险废物资源综合利用项目将朝着高效、环保、安全的方向发展。同时，政府和企业将进一步加大对项目的投入，推动项目的技术创新和产业升级。</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国内现状</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国内外现状与发展趋势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运营管理的关键要素</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154" r="8154"/>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资源整合</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确保项目所需的各种资源（如原材料、设备、人力等）得到有效整合，以满足生产需求。</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资源优化</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通过合理配置资源，提高资源利用效率，降低生产成本。</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资源拓展</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积极寻求新的资源渠道，保证资源的稳定供应。</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资源管理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375" r="1637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制定完善的安全管理制度和操作规程，确保员工严格遵守。</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安全制度建设</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定期开展安全培训和教育，提高员工的安全意识和技能。</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安全培训</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定期进行安全检查，及时发现和整改安全隐患。</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安全检查与整改</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根据项目要求和客户需求，制定明确的质量标准。</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质量标准制定</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通过有效的质量监控手段，确保产品和服务质量达标。</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质量监控</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针对质量问题进行深入分析，采取有效措施持续改进质量管理体系。</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质量改进</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质量管理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成本预算</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制定合理的成本预算，明确各项成本开支的范围和标准。</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成本分析</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定期进行成本分析，找出成本管理的薄弱环节，采取改进措施。</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成本控制</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通过有效的成本控制手段，确保成本不超预算。</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成本管理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38306" y="1737060"/>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6949989" y="1529205"/>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风险识别</a:t>
            </a:r>
          </a:p>
        </p:txBody>
      </p:sp>
      <p:sp>
        <p:nvSpPr>
          <p:cNvPr id="4" name="TextBox 4"/>
          <p:cNvSpPr txBox="1"/>
          <p:nvPr/>
        </p:nvSpPr>
        <p:spPr>
          <a:xfrm>
            <a:off x="7257619" y="2085084"/>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全面识别项目运营过程中可能面临的各种风险。</a:t>
            </a:r>
          </a:p>
        </p:txBody>
      </p:sp>
      <p:sp>
        <p:nvSpPr>
          <p:cNvPr id="5" name="TextBox 5"/>
          <p:cNvSpPr txBox="1"/>
          <p:nvPr/>
        </p:nvSpPr>
        <p:spPr>
          <a:xfrm>
            <a:off x="7851464" y="3842688"/>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风险应对</a:t>
            </a:r>
          </a:p>
        </p:txBody>
      </p:sp>
      <p:sp>
        <p:nvSpPr>
          <p:cNvPr id="6" name="TextBox 6"/>
          <p:cNvSpPr txBox="1"/>
          <p:nvPr/>
        </p:nvSpPr>
        <p:spPr>
          <a:xfrm>
            <a:off x="7851464" y="439856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制定有效的风险应对策略和措施，降低或转移风险，确保项目运营的稳定性。</a:t>
            </a:r>
          </a:p>
        </p:txBody>
      </p:sp>
      <p:sp>
        <p:nvSpPr>
          <p:cNvPr id="7" name="TextBox 7"/>
          <p:cNvSpPr txBox="1"/>
          <p:nvPr/>
        </p:nvSpPr>
        <p:spPr>
          <a:xfrm>
            <a:off x="-389813" y="3842688"/>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风险评估</a:t>
            </a:r>
          </a:p>
        </p:txBody>
      </p:sp>
      <p:sp>
        <p:nvSpPr>
          <p:cNvPr id="8" name="TextBox 8"/>
          <p:cNvSpPr txBox="1"/>
          <p:nvPr/>
        </p:nvSpPr>
        <p:spPr>
          <a:xfrm>
            <a:off x="225447" y="439856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对识别出的风险进行量化和评估，确定风险等级和影响程度。</a:t>
            </a:r>
          </a:p>
        </p:txBody>
      </p:sp>
      <p:sp>
        <p:nvSpPr>
          <p:cNvPr id="9" name="AutoShape 9"/>
          <p:cNvSpPr/>
          <p:nvPr/>
        </p:nvSpPr>
        <p:spPr>
          <a:xfrm>
            <a:off x="4348765" y="357368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426366" y="357368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rot="-2107968">
            <a:off x="4312676" y="2628449"/>
            <a:ext cx="920865" cy="655621"/>
          </a:xfrm>
          <a:custGeom>
            <a:rect l="l" t="t" r="r" b="b"/>
            <a:pathLst>
              <a:path w="9753600" h="9753600">
                <a:moveTo>
                  <a:pt x="5960669" y="2885237"/>
                </a:moveTo>
                <a:lnTo>
                  <a:pt x="5960669" y="609600"/>
                </a:lnTo>
                <a:lnTo>
                  <a:pt x="9753600" y="4592117"/>
                </a:lnTo>
                <a:lnTo>
                  <a:pt x="5960669" y="8575243"/>
                </a:lnTo>
                <a:lnTo>
                  <a:pt x="5960669" y="6242304"/>
                </a:lnTo>
                <a:cubicBezTo>
                  <a:pt x="3250997" y="6242304"/>
                  <a:pt x="1354531" y="7152437"/>
                  <a:pt x="0" y="9144000"/>
                </a:cubicBezTo>
                <a:cubicBezTo>
                  <a:pt x="541934" y="6298997"/>
                  <a:pt x="2167738" y="3454603"/>
                  <a:pt x="5960669" y="2885237"/>
                </a:cubicBezTo>
                <a:close/>
              </a:path>
            </a:pathLst>
          </a:cu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9379564">
            <a:off x="5543762" y="4515883"/>
            <a:ext cx="920865" cy="655621"/>
          </a:xfrm>
          <a:custGeom>
            <a:rect l="l" t="t" r="r" b="b"/>
            <a:pathLst>
              <a:path w="9753600" h="9753600">
                <a:moveTo>
                  <a:pt x="5960669" y="2885237"/>
                </a:moveTo>
                <a:lnTo>
                  <a:pt x="5960669" y="609600"/>
                </a:lnTo>
                <a:lnTo>
                  <a:pt x="9753600" y="4592117"/>
                </a:lnTo>
                <a:lnTo>
                  <a:pt x="5960669" y="8575243"/>
                </a:lnTo>
                <a:lnTo>
                  <a:pt x="5960669" y="6242304"/>
                </a:lnTo>
                <a:cubicBezTo>
                  <a:pt x="3250997" y="6242304"/>
                  <a:pt x="1354531" y="7152437"/>
                  <a:pt x="0" y="9144000"/>
                </a:cubicBezTo>
                <a:cubicBezTo>
                  <a:pt x="541934" y="6298997"/>
                  <a:pt x="2167738" y="3454603"/>
                  <a:pt x="5960669" y="2885237"/>
                </a:cubicBezTo>
                <a:close/>
              </a:path>
            </a:pathLst>
          </a:custGeom>
          <a:solidFill>
            <a:schemeClr val="accent1">
              <a:alpha val="4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13" name="Freeform 13"/>
          <p:cNvSpPr/>
          <p:nvPr/>
        </p:nvSpPr>
        <p:spPr>
          <a:xfrm rot="2700000" flipH="1">
            <a:off x="6687459" y="2628449"/>
            <a:ext cx="920865" cy="655621"/>
          </a:xfrm>
          <a:custGeom>
            <a:rect l="l" t="t" r="r" b="b"/>
            <a:pathLst>
              <a:path w="9753600" h="9753600">
                <a:moveTo>
                  <a:pt x="5960669" y="2885237"/>
                </a:moveTo>
                <a:lnTo>
                  <a:pt x="5960669" y="609600"/>
                </a:lnTo>
                <a:lnTo>
                  <a:pt x="9753600" y="4592117"/>
                </a:lnTo>
                <a:lnTo>
                  <a:pt x="5960669" y="8575243"/>
                </a:lnTo>
                <a:lnTo>
                  <a:pt x="5960669" y="6242304"/>
                </a:lnTo>
                <a:cubicBezTo>
                  <a:pt x="3250997" y="6242304"/>
                  <a:pt x="1354531" y="7152437"/>
                  <a:pt x="0" y="9144000"/>
                </a:cubicBezTo>
                <a:cubicBezTo>
                  <a:pt x="541934" y="6298997"/>
                  <a:pt x="2167738" y="3454603"/>
                  <a:pt x="5960669" y="2885237"/>
                </a:cubicBezTo>
                <a:close/>
              </a:path>
            </a:pathLst>
          </a:custGeom>
          <a:solidFill>
            <a:schemeClr val="accent1">
              <a:alpha val="4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14" name="Freeform 14"/>
          <p:cNvSpPr/>
          <p:nvPr/>
        </p:nvSpPr>
        <p:spPr>
          <a:xfrm>
            <a:off x="5622878" y="2009366"/>
            <a:ext cx="647107" cy="647107"/>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0935" y="3885853"/>
            <a:ext cx="570476" cy="57047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768961" y="3904086"/>
            <a:ext cx="582777" cy="582777"/>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风险管理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最佳路径与策略的探索</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政策与法规的遵循</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遵守国家法律法规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确保项目运营符合国家和地方关于危险废物资源综合利用的法律法规，避免违法违规行为。</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及时获取政策支持</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关注政策动态，积极申请相关政策支持，如税收优惠、财政补贴等，降低项目运营成本。</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https://d.book118.com/447135045013006051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5C0B15"/>
      </a:dk1>
      <a:lt1>
        <a:srgbClr val="FFFCF9"/>
      </a:lt1>
      <a:dk2>
        <a:srgbClr val="000000"/>
      </a:dk2>
      <a:lt2>
        <a:srgbClr val="FFFFFF"/>
      </a:lt2>
      <a:accent1>
        <a:srgbClr val="BA242F"/>
      </a:accent1>
      <a:accent2>
        <a:srgbClr val="C49E6D"/>
      </a:accent2>
      <a:accent3>
        <a:srgbClr val="E71A34"/>
      </a:accent3>
      <a:accent4>
        <a:srgbClr val="E8C496"/>
      </a:accent4>
      <a:accent5>
        <a:srgbClr val="EA6A6A"/>
      </a:accent5>
      <a:accent6>
        <a:srgbClr val="979797"/>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2024-09-23T22:21:48.832</cp:lastPrinted>
  <dcterms:created xsi:type="dcterms:W3CDTF">2024-09-23T14:21:48Z</dcterms:created>
  <dcterms:modified xsi:type="dcterms:W3CDTF">2024-09-23T14:21:50Z</dcterms:modified>
</cp:coreProperties>
</file>