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D43A11-8B74-4CB6-9635-61F245752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D2F5F-55CF-4160-9850-CBF9E813C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B4175-4FAF-460E-B781-D639D0267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FBC3C-C5CD-464C-8884-A1B9003A5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4E435C-57C0-40E8-8E3F-98E2E288F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5BA645-F4E7-46F3-8EB5-FF360C756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2B6D97-2527-437B-BF8C-5AECBB6DC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4F3CFE-543F-4ECE-8C43-51EA67A08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BECA86-03A8-433E-BE80-897B712595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1CDC9-491A-469D-B310-76247D3BA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9C0B3-3E1C-4F9C-A6D5-8AED981E4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6101106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规划概念设计方案的成本估算与预算管理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概念设计方案概述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成本估算方法与流程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预算管理策略与实践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成本估算与预算实施案例分析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面临的挑战与解决方案探讨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299" b="122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656" r="56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明确设计方案的经济性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通过对规划概念设计方案的成本估算，可以明确方案的经济性，为后续决策提供重要依据。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控制项目成本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预算管理可以在项目实施过程中有效控制成本，确保项目按照预算顺利进行。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提高投资效益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通过对设计方案的成本估算和预算管理，可以优化设计方案，提高投资效益。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成本估算范围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包括规划概念设计方案的直接成本和间接成本，如人力成本、材料成本、设备成本、管理成本等。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预算管理范围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包括项目预算的制定、执行、监控和调整等全过程管理。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汇报对象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向项目决策者、投资者、相关部门和利益相关者汇报。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概念设计方案概述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设计方案简介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概念设计方案是项目初期的一个重要环节，它提供了对项目整体设计方向和风格的初步设想。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该方案通常包括项目的空间布局、功能分区、建筑风格、景观设计等方面的内容。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概念设计方案是后续详细设计和施工的基础，对于项目的成功实施具有重要意义。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250" r="62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299" r="6299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前瞻性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设计方案特点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概念设计方案注重创新，通过独特的设计理念和手法，打造具有个性和吸引力的项目。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设计方案需要结合实际条件，包括地形地貌、气候条件、文化背景等，确保方案的可行性。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方案需要考虑未来的发展趋势和需求，确保项目在建成后能够适应未来社会的发展。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概念设计方案需要综合考虑项目的功能需求、经济效益、社会效益等多方面因素。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实现经济效益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通过合理的设计方案，可以降低项目建设和运营成本，提高项目的经济效益。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传承历史文化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对于具有历史文化价值的项目，概念设计方案需要注重历史文化的传承和保护。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概念设计方案需要注重环保、节能等方面的考虑，推动项目的可持续发展。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提升项目品质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优秀的概念设计方案可以提升项目的整体品质和形象，增强项目的市场竞争力。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设计方案价值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成本估算方法与流程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类比估算法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参考类似项目的历史数据，通过对比分析得出当前项目的成本估算。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参数估算法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利用项目参数（如面积、体积、设备等）与成本之间的统计关系进行估算。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自下而上估算法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先估算项目各个组成部分的成本，然后汇总得出整个项目的成本。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成本估算方法介绍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明确项目范围和要求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详细了解项目需求、范围、目标等，为后续成本估算提供基础。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选择合适的估算方法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根据项目特点和实际情况，选择合适的成本估算方法。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收集和整理数据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收集类似项目的历史数据、市场价格信息、资源消耗情况等，为成本估算提供依据。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进行成本估算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根据项目需求和数据，利用选定的估算方法进行成本计算。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5. 审核和调整估算结果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对初步估算结果进行审核，确保其合理性和准确性，并根据实际情况进行调整。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成本估算流程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600381" y="1179195"/>
            <a:ext cx="5566410" cy="5224145"/>
          </a:xfrm>
          <a:custGeom>
            <a:rect l="l" t="t" r="r" b="b"/>
            <a:pathLst>
              <a:path w="21600" h="21600">
                <a:moveTo>
                  <a:pt x="5778" y="21600"/>
                </a:moveTo>
                <a:lnTo>
                  <a:pt x="7938" y="21600"/>
                </a:lnTo>
                <a:lnTo>
                  <a:pt x="12785" y="12409"/>
                </a:lnTo>
                <a:lnTo>
                  <a:pt x="18360" y="12409"/>
                </a:lnTo>
                <a:cubicBezTo>
                  <a:pt x="18360" y="12409"/>
                  <a:pt x="21600" y="12409"/>
                  <a:pt x="21600" y="10800"/>
                </a:cubicBezTo>
                <a:cubicBezTo>
                  <a:pt x="21600" y="9191"/>
                  <a:pt x="18360" y="9191"/>
                  <a:pt x="18360" y="9191"/>
                </a:cubicBezTo>
                <a:lnTo>
                  <a:pt x="12785" y="9191"/>
                </a:lnTo>
                <a:lnTo>
                  <a:pt x="7938" y="0"/>
                </a:lnTo>
                <a:lnTo>
                  <a:pt x="5778" y="0"/>
                </a:lnTo>
                <a:lnTo>
                  <a:pt x="8465" y="9191"/>
                </a:lnTo>
                <a:lnTo>
                  <a:pt x="4591" y="9191"/>
                </a:lnTo>
                <a:lnTo>
                  <a:pt x="2160" y="6893"/>
                </a:lnTo>
                <a:lnTo>
                  <a:pt x="0" y="6893"/>
                </a:lnTo>
                <a:lnTo>
                  <a:pt x="1728" y="10800"/>
                </a:lnTo>
                <a:lnTo>
                  <a:pt x="0" y="14707"/>
                </a:lnTo>
                <a:lnTo>
                  <a:pt x="2160" y="14707"/>
                </a:lnTo>
                <a:lnTo>
                  <a:pt x="4591" y="12409"/>
                </a:lnTo>
                <a:lnTo>
                  <a:pt x="8465" y="12409"/>
                </a:lnTo>
                <a:cubicBezTo>
                  <a:pt x="8465" y="12409"/>
                  <a:pt x="5778" y="21600"/>
                  <a:pt x="5778" y="216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注意事项及技巧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1234" y="1569750"/>
            <a:ext cx="2267763" cy="1552257"/>
            <a:chOff x="1161234" y="1569750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1161234" y="1569750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充分了解项目需求和要求，避免遗漏或误解导致成本估算不准确。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94842" y="4158410"/>
            <a:ext cx="2267763" cy="1552257"/>
            <a:chOff x="1094842" y="4158410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1094842" y="4158410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选择合适的估算方法，根据项目特点和实际情况进行灵活调整。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899028" y="1445268"/>
            <a:ext cx="2267763" cy="1552257"/>
            <a:chOff x="6899028" y="1445268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6899028" y="144526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收集和整理数据时，要确保数据的真实性和可靠性，同时注意数据的时效性和地域性差异。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899028" y="4698220"/>
            <a:ext cx="2267763" cy="1552257"/>
            <a:chOff x="6899028" y="4698220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6899028" y="4698220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进行成本估算时，要考虑项目风险、不确定性因素以及可能的变更情况。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482164" y="3015139"/>
            <a:ext cx="2267763" cy="1552257"/>
            <a:chOff x="9482164" y="3015139"/>
            <a:chExt cx="2267763" cy="1552257"/>
          </a:xfrm>
        </p:grpSpPr>
        <p:sp>
          <p:nvSpPr>
            <p:cNvPr id="34" name="TextBox 34"/>
            <p:cNvSpPr txBox="1"/>
            <p:nvPr/>
          </p:nvSpPr>
          <p:spPr>
            <a:xfrm>
              <a:off x="9482164" y="301513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审核和调整估算结果时，要保持客观、公正的态度，确保估算结果的合理性和准确性。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预算管理策略与实践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预算应涵盖规划概念设计方案的各个方面，包括人力、物力、财力等。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合理性原则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预算制定应基于充分的市场调研和数据分析，确保各项费用估算合理。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预算应细化到具体项目和执行周期，便于实际操作和监控。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灵活性原则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预算应留有一定余地，以应对可能出现的风险和不确定因素。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预算制定原则和方法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https://d.book118.com/447161011064006035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2024-09-09T22:06:42.214</cp:lastPrinted>
  <dcterms:created xsi:type="dcterms:W3CDTF">2024-09-09T14:06:42Z</dcterms:created>
  <dcterms:modified xsi:type="dcterms:W3CDTF">2024-09-09T14:06:44Z</dcterms:modified>
</cp:coreProperties>
</file>