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D9235-05A1-4DF2-9B79-759726D3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474B7-2265-4C75-94ED-7A831647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D6D54-187A-4196-9783-2EBAF833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5B913-C894-4114-99FC-16724F83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5AEB3-09DD-4108-8A51-B3504DE65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7FBED-355C-4AE5-B448-B90DAFC29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B2B14-533B-4917-97FC-ED56F9EE3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5CEA2-CDFE-4967-BB00-319DA856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D1E4A-822D-4DC5-AF6C-F63D12B69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1C517-A0AE-4CC2-9526-E4D9974E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C1D30-EE60-43D4-ACE0-DE3C34F0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zh-CN">
                <a:latin typeface="Arial" pitchFamily="34" charset="0"/>
              </a:rPr>
              <a:t/>
            </a:fld>
            <a:endParaRPr lang="zh-CN" altLang="zh-CN">
              <a:latin typeface="Arial" pitchFamily="34" charset="0"/>
            </a:endParaRPr>
          </a:p>
        </p:txBody>
      </p:sp>
      <p:pic>
        <p:nvPicPr>
          <p:cNvPr id="2052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Relationship Id="rId4" Type="http://schemas.openxmlformats.org/officeDocument/2006/relationships/tags" Target="../tags/tag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66163004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123825" y="177800"/>
            <a:ext cx="8993505" cy="64839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Box 3"/>
          <p:cNvSpPr txBox="1"/>
          <p:nvPr/>
        </p:nvSpPr>
        <p:spPr>
          <a:xfrm>
            <a:off x="1619885" y="2420303"/>
            <a:ext cx="619283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第一节  遗传的物质基础</a:t>
            </a:r>
            <a:endParaRPr lang="zh-CN" altLang="en-US" sz="40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4100" name="Text Box 4"/>
          <p:cNvSpPr txBox="1"/>
          <p:nvPr/>
        </p:nvSpPr>
        <p:spPr>
          <a:xfrm rot="10800000" flipV="1">
            <a:off x="111125" y="227330"/>
            <a:ext cx="683260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400" b="1">
                <a:solidFill>
                  <a:srgbClr val="00B050"/>
                </a:solidFill>
                <a:highlight>
                  <a:srgbClr val="FFFF00"/>
                </a:highlight>
                <a:latin typeface="华文中宋" panose="02010600040101010101" pitchFamily="2" charset="-122"/>
                <a:ea typeface="华文中宋" panose="02010600040101010101" pitchFamily="2" charset="-122"/>
              </a:rPr>
              <a:t>第四章  生物的遗传和变异</a:t>
            </a:r>
            <a:endParaRPr lang="zh-CN" altLang="en-US" sz="4400" b="1">
              <a:solidFill>
                <a:srgbClr val="00B050"/>
              </a:solidFill>
              <a:highlight>
                <a:srgbClr val="FFFF00"/>
              </a:highlight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 spd="slow">
    <p:wheel spokes="8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Line 2"/>
          <p:cNvSpPr/>
          <p:nvPr/>
        </p:nvSpPr>
        <p:spPr>
          <a:xfrm>
            <a:off x="0" y="1196975"/>
            <a:ext cx="9144000" cy="0"/>
          </a:xfrm>
          <a:prstGeom prst="line">
            <a:avLst/>
          </a:prstGeom>
          <a:ln w="63500" cap="flat" cmpd="sng">
            <a:solidFill>
              <a:srgbClr val="008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123" name="AutoShape 3"/>
          <p:cNvSpPr/>
          <p:nvPr/>
        </p:nvSpPr>
        <p:spPr>
          <a:xfrm>
            <a:off x="179388" y="333375"/>
            <a:ext cx="8459787" cy="792163"/>
          </a:xfrm>
          <a:prstGeom prst="roundRect">
            <a:avLst>
              <a:gd name="adj" fmla="val 50000"/>
            </a:avLst>
          </a:prstGeom>
          <a:solidFill>
            <a:srgbClr val="FFFF99">
              <a:alpha val="89018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400" b="1">
                <a:latin typeface="Arial" pitchFamily="34" charset="0"/>
                <a:ea typeface="华文行楷" panose="02010800040101010101" pitchFamily="2" charset="-122"/>
              </a:rPr>
              <a:t>学习目标</a:t>
            </a:r>
            <a:endParaRPr lang="zh-CN" altLang="en-US" sz="4400" b="1"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5124" name="Text Box 4"/>
          <p:cNvSpPr txBox="1"/>
          <p:nvPr/>
        </p:nvSpPr>
        <p:spPr>
          <a:xfrm>
            <a:off x="1023938" y="1831975"/>
            <a:ext cx="184150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3600" b="1">
              <a:latin typeface="Arial" pitchFamily="34" charset="0"/>
            </a:endParaRPr>
          </a:p>
        </p:txBody>
      </p:sp>
      <p:sp>
        <p:nvSpPr>
          <p:cNvPr id="5126" name="Text Box 6"/>
          <p:cNvSpPr txBox="1"/>
          <p:nvPr/>
        </p:nvSpPr>
        <p:spPr>
          <a:xfrm>
            <a:off x="0" y="1700530"/>
            <a:ext cx="9144000" cy="4092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4000" b="1">
                <a:latin typeface="Arial" pitchFamily="34" charset="0"/>
              </a:rPr>
              <a:t>1</a:t>
            </a:r>
            <a:r>
              <a:rPr lang="zh-CN" altLang="en-US" sz="4000" b="1">
                <a:latin typeface="Arial" pitchFamily="34" charset="0"/>
              </a:rPr>
              <a:t>、通过演示实验视频，尝试说明细胞核是遗传的控制中心</a:t>
            </a:r>
            <a:endParaRPr lang="zh-CN" altLang="en-US" sz="40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4000" b="1">
                <a:latin typeface="Arial" pitchFamily="34" charset="0"/>
              </a:rPr>
              <a:t>2</a:t>
            </a:r>
            <a:r>
              <a:rPr lang="zh-CN" altLang="en-US" sz="4000" b="1">
                <a:latin typeface="Arial" pitchFamily="34" charset="0"/>
              </a:rPr>
              <a:t>、通过自主学习，举例说出生物染色体的特点和组成。</a:t>
            </a:r>
            <a:endParaRPr lang="en-US" altLang="zh-CN" sz="40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4000" b="1">
                <a:latin typeface="Arial" pitchFamily="34" charset="0"/>
              </a:rPr>
              <a:t>3</a:t>
            </a:r>
            <a:r>
              <a:rPr lang="zh-CN" altLang="en-US" sz="4000" b="1">
                <a:latin typeface="Arial" pitchFamily="34" charset="0"/>
              </a:rPr>
              <a:t>、描述染色体、</a:t>
            </a:r>
            <a:r>
              <a:rPr lang="en-US" altLang="zh-CN" sz="4000" b="1">
                <a:latin typeface="Arial" pitchFamily="34" charset="0"/>
              </a:rPr>
              <a:t>DNA、基因的关系。</a:t>
            </a:r>
            <a:endParaRPr lang="zh-CN" altLang="en-US" sz="4000" b="1">
              <a:latin typeface="Arial" pitchFamily="34" charset="0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607800" y="10934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Rectangle 5"/>
          <p:cNvSpPr/>
          <p:nvPr/>
        </p:nvSpPr>
        <p:spPr>
          <a:xfrm>
            <a:off x="35560" y="1556385"/>
            <a:ext cx="9166225" cy="247396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</a:pPr>
            <a:r>
              <a:rPr lang="zh-CN" altLang="en-US" sz="2800">
                <a:latin typeface="Arial" pitchFamily="34" charset="0"/>
              </a:rPr>
              <a:t>    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活动</a:t>
            </a: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1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：</a:t>
            </a:r>
            <a:r>
              <a:rPr lang="en-US" altLang="zh-CN" sz="2400" b="1">
                <a:latin typeface="Arial" pitchFamily="34" charset="0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请同学们用3分钟的时间认真阅读教材p93-94,思考：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  </a:t>
            </a:r>
            <a:r>
              <a:rPr lang="en-US" altLang="zh-CN" sz="3200" b="1">
                <a:solidFill>
                  <a:srgbClr val="0000FF"/>
                </a:solidFill>
                <a:latin typeface="Arial" pitchFamily="34" charset="0"/>
              </a:rPr>
              <a:t>   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什么叫遗传？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+mn-ea"/>
              </a:rPr>
              <a:t>生物界中其他生物是否也有遗传的现象</a:t>
            </a:r>
            <a:r>
              <a:rPr lang="zh-CN" altLang="zh-CN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+mn-ea"/>
              </a:rPr>
              <a:t>?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+mn-ea"/>
              </a:rPr>
              <a:t>说明了什么？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</a:endParaRPr>
          </a:p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</a:pP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     </a:t>
            </a:r>
            <a:r>
              <a:rPr lang="zh-CN" altLang="en-US" sz="3200">
                <a:solidFill>
                  <a:srgbClr val="0000FF"/>
                </a:solidFill>
                <a:latin typeface="Arial" pitchFamily="34" charset="0"/>
              </a:rPr>
              <a:t>   </a:t>
            </a:r>
            <a:endParaRPr lang="zh-CN" altLang="en-US" sz="3200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6148" name="Rectangle 6"/>
          <p:cNvSpPr/>
          <p:nvPr/>
        </p:nvSpPr>
        <p:spPr>
          <a:xfrm>
            <a:off x="179705" y="260350"/>
            <a:ext cx="877951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buFontTx/>
            </a:pPr>
            <a:r>
              <a:rPr lang="zh-CN" altLang="en-US" sz="3600" b="1">
                <a:solidFill>
                  <a:srgbClr val="FF0066"/>
                </a:solidFill>
                <a:latin typeface="Arial" pitchFamily="34" charset="0"/>
              </a:rPr>
              <a:t>任务一：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自学教材，观看视频，说明细胞核是遗传的控制中心</a:t>
            </a:r>
            <a:endParaRPr lang="zh-CN" altLang="en-US" sz="3200" b="1">
              <a:solidFill>
                <a:srgbClr val="FF0066"/>
              </a:solidFill>
              <a:latin typeface="Arial" pitchFamily="34" charset="0"/>
            </a:endParaRPr>
          </a:p>
        </p:txBody>
      </p:sp>
      <p:sp>
        <p:nvSpPr>
          <p:cNvPr id="5123" name="Text Box 3"/>
          <p:cNvSpPr txBox="1"/>
          <p:nvPr>
            <p:custDataLst>
              <p:tags r:id="rId2"/>
            </p:custDataLst>
          </p:nvPr>
        </p:nvSpPr>
        <p:spPr>
          <a:xfrm>
            <a:off x="274955" y="4076700"/>
            <a:ext cx="868362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Arial" pitchFamily="34" charset="0"/>
                <a:ea typeface="华文中宋" panose="02010600040101010101" pitchFamily="2" charset="-122"/>
              </a:rPr>
              <a:t> 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定义</a:t>
            </a:r>
            <a:r>
              <a:rPr lang="zh-CN" altLang="en-US" sz="3600" b="1">
                <a:latin typeface="Arial" pitchFamily="34" charset="0"/>
                <a:ea typeface="华文中宋" panose="02010600040101010101" pitchFamily="2" charset="-122"/>
              </a:rPr>
              <a:t>：</a:t>
            </a:r>
            <a:r>
              <a:rPr lang="en-US" altLang="zh-CN" sz="3600" b="1">
                <a:latin typeface="Arial" pitchFamily="34" charset="0"/>
                <a:ea typeface="华文中宋" panose="02010600040101010101" pitchFamily="2" charset="-122"/>
              </a:rPr>
              <a:t>   </a:t>
            </a:r>
            <a:r>
              <a:rPr lang="zh-CN" altLang="en-US" sz="3600" b="1">
                <a:latin typeface="Arial" pitchFamily="34" charset="0"/>
                <a:ea typeface="华文中宋" panose="02010600040101010101" pitchFamily="2" charset="-122"/>
              </a:rPr>
              <a:t>子代与亲代之间以及子代与子代之间相似的现象</a:t>
            </a:r>
            <a:endParaRPr lang="zh-CN" altLang="en-US" sz="36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5124" name="Text Box 4"/>
          <p:cNvSpPr txBox="1"/>
          <p:nvPr>
            <p:custDataLst>
              <p:tags r:id="rId3"/>
            </p:custDataLst>
          </p:nvPr>
        </p:nvSpPr>
        <p:spPr>
          <a:xfrm>
            <a:off x="274955" y="5287645"/>
            <a:ext cx="806767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说明</a:t>
            </a:r>
            <a:r>
              <a:rPr lang="zh-CN" altLang="en-US" sz="3600" b="1">
                <a:solidFill>
                  <a:srgbClr val="0070C0"/>
                </a:solidFill>
                <a:latin typeface="Arial" pitchFamily="34" charset="0"/>
                <a:ea typeface="华文中宋" panose="02010600040101010101" pitchFamily="2" charset="-122"/>
              </a:rPr>
              <a:t>：遗传现象在生物界中</a:t>
            </a:r>
            <a:r>
              <a:rPr lang="zh-CN" altLang="en-US" sz="3600" b="1">
                <a:solidFill>
                  <a:srgbClr val="FF0066"/>
                </a:solidFill>
                <a:latin typeface="Arial" pitchFamily="34" charset="0"/>
                <a:ea typeface="华文中宋" panose="02010600040101010101" pitchFamily="2" charset="-122"/>
              </a:rPr>
              <a:t>普遍存在</a:t>
            </a:r>
            <a:endParaRPr lang="zh-CN" altLang="en-US" sz="3600" b="1">
              <a:solidFill>
                <a:srgbClr val="FF0066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51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372" name="Picture 4"/>
          <p:cNvPicPr>
            <a:picLocks noChangeAspect="1"/>
          </p:cNvPicPr>
          <p:nvPr/>
        </p:nvPicPr>
        <p:blipFill>
          <a:blip r:embed="rId2"/>
          <a:srcRect r="57953"/>
          <a:stretch>
            <a:fillRect/>
          </a:stretch>
        </p:blipFill>
        <p:spPr>
          <a:xfrm>
            <a:off x="0" y="722630"/>
            <a:ext cx="3542030" cy="61353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8373" name="Picture 5"/>
          <p:cNvPicPr>
            <a:picLocks noChangeAspect="1"/>
          </p:cNvPicPr>
          <p:nvPr/>
        </p:nvPicPr>
        <p:blipFill>
          <a:blip r:embed="rId2"/>
          <a:srcRect l="64009" b="54272"/>
          <a:stretch>
            <a:fillRect/>
          </a:stretch>
        </p:blipFill>
        <p:spPr>
          <a:xfrm>
            <a:off x="5364480" y="721995"/>
            <a:ext cx="3203575" cy="25641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8374" name="Picture 6"/>
          <p:cNvPicPr>
            <a:picLocks noChangeAspect="1"/>
          </p:cNvPicPr>
          <p:nvPr/>
        </p:nvPicPr>
        <p:blipFill>
          <a:blip r:embed="rId2"/>
          <a:srcRect l="41121" r="36444"/>
          <a:stretch>
            <a:fillRect/>
          </a:stretch>
        </p:blipFill>
        <p:spPr>
          <a:xfrm>
            <a:off x="3479800" y="722630"/>
            <a:ext cx="1889125" cy="6146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8376" name="Picture 8"/>
          <p:cNvPicPr>
            <a:picLocks noChangeAspect="1"/>
          </p:cNvPicPr>
          <p:nvPr/>
        </p:nvPicPr>
        <p:blipFill>
          <a:blip r:embed="rId2"/>
          <a:srcRect l="64009" t="52301"/>
          <a:stretch>
            <a:fillRect/>
          </a:stretch>
        </p:blipFill>
        <p:spPr>
          <a:xfrm>
            <a:off x="5368925" y="3284538"/>
            <a:ext cx="3203575" cy="34559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3" name="Text Box 9"/>
          <p:cNvSpPr txBox="1"/>
          <p:nvPr/>
        </p:nvSpPr>
        <p:spPr>
          <a:xfrm>
            <a:off x="376238" y="300196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58378" name="Text Box 10"/>
          <p:cNvSpPr txBox="1"/>
          <p:nvPr/>
        </p:nvSpPr>
        <p:spPr>
          <a:xfrm>
            <a:off x="250825" y="2924175"/>
            <a:ext cx="8312150" cy="701675"/>
          </a:xfrm>
          <a:prstGeom prst="rect">
            <a:avLst/>
          </a:prstGeom>
          <a:solidFill>
            <a:srgbClr val="FFCC00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生物的遗传物质主要存在于</a:t>
            </a:r>
            <a:r>
              <a:rPr lang="zh-CN" altLang="en-US" sz="4000" b="1">
                <a:solidFill>
                  <a:srgbClr val="FF0066"/>
                </a:solidFill>
                <a:latin typeface="Arial" pitchFamily="34" charset="0"/>
              </a:rPr>
              <a:t>细胞核</a:t>
            </a:r>
            <a:r>
              <a:rPr lang="zh-CN" altLang="en-US" sz="4000" b="1">
                <a:latin typeface="Arial" pitchFamily="34" charset="0"/>
              </a:rPr>
              <a:t>中</a:t>
            </a:r>
            <a:endParaRPr lang="zh-CN" altLang="en-US" sz="4000" b="1">
              <a:latin typeface="Arial" pitchFamily="34" charset="0"/>
            </a:endParaRPr>
          </a:p>
        </p:txBody>
      </p:sp>
      <p:sp>
        <p:nvSpPr>
          <p:cNvPr id="58379" name="Text Box 11"/>
          <p:cNvSpPr txBox="1"/>
          <p:nvPr/>
        </p:nvSpPr>
        <p:spPr>
          <a:xfrm>
            <a:off x="735013" y="4468813"/>
            <a:ext cx="7837487" cy="923925"/>
          </a:xfrm>
          <a:prstGeom prst="rect">
            <a:avLst/>
          </a:prstGeom>
          <a:solidFill>
            <a:srgbClr val="00CCFF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66"/>
                </a:solidFill>
                <a:latin typeface="Arial" pitchFamily="34" charset="0"/>
              </a:rPr>
              <a:t>细胞核是遗传的控制中心</a:t>
            </a:r>
            <a:endParaRPr lang="zh-CN" altLang="en-US" sz="5400" b="1">
              <a:latin typeface="Arial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0" y="44450"/>
            <a:ext cx="8829675" cy="4851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</a:pPr>
            <a:r>
              <a:rPr lang="zh-CN" altLang="en-US" sz="3200" b="1">
                <a:solidFill>
                  <a:srgbClr val="FF0000"/>
                </a:solidFill>
                <a:sym typeface="+mn-ea"/>
              </a:rPr>
              <a:t>活动2</a:t>
            </a:r>
            <a:r>
              <a:rPr lang="zh-CN" altLang="en-US" sz="3200" b="1">
                <a:solidFill>
                  <a:srgbClr val="7030A0"/>
                </a:solidFill>
                <a:sym typeface="+mn-ea"/>
              </a:rPr>
              <a:t>通过伞藻嫁接的实验证明了：</a:t>
            </a:r>
            <a:r>
              <a:rPr lang="zh-CN" altLang="en-US" sz="3200" b="1">
                <a:solidFill>
                  <a:srgbClr val="0000FF"/>
                </a:solidFill>
                <a:sym typeface="+mn-ea"/>
              </a:rPr>
              <a:t>  </a:t>
            </a:r>
            <a:endParaRPr lang="zh-CN" altLang="en-US" sz="3200" b="1">
              <a:solidFill>
                <a:srgbClr val="0000FF"/>
              </a:solidFill>
              <a:sym typeface="+mn-ea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8" grpId="0"/>
      <p:bldP spid="583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/>
        </p:nvPicPr>
        <p:blipFill>
          <a:blip r:embed="rId2"/>
          <a:stretch>
            <a:fillRect/>
          </a:stretch>
        </p:blipFill>
        <p:spPr>
          <a:xfrm>
            <a:off x="5580380" y="1594485"/>
            <a:ext cx="3533775" cy="37820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右箭头 5"/>
          <p:cNvSpPr/>
          <p:nvPr/>
        </p:nvSpPr>
        <p:spPr>
          <a:xfrm>
            <a:off x="4270375" y="3213100"/>
            <a:ext cx="986790" cy="429895"/>
          </a:xfrm>
          <a:prstGeom prst="rightArrow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2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700530"/>
            <a:ext cx="3832225" cy="387413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79705" y="188595"/>
            <a:ext cx="8590915" cy="1076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sym typeface="+mn-ea"/>
              </a:rPr>
              <a:t>活动</a:t>
            </a:r>
            <a:r>
              <a:rPr lang="en-US" altLang="zh-CN" sz="3200" b="1">
                <a:solidFill>
                  <a:srgbClr val="FF0000"/>
                </a:solidFill>
                <a:sym typeface="+mn-ea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sym typeface="+mn-ea"/>
              </a:rPr>
              <a:t>：分析蟹爪蓝嫁接在仙人掌上，说明了遗传物质存在于</a:t>
            </a:r>
            <a:r>
              <a:rPr lang="en-US" altLang="zh-CN" sz="3200" b="1" u="sng">
                <a:solidFill>
                  <a:srgbClr val="FF0000"/>
                </a:solidFill>
                <a:sym typeface="+mn-ea"/>
              </a:rPr>
              <a:t>             </a:t>
            </a:r>
            <a:r>
              <a:rPr lang="zh-CN" altLang="en-US" sz="3200" b="1">
                <a:solidFill>
                  <a:srgbClr val="FF0000"/>
                </a:solidFill>
                <a:sym typeface="+mn-ea"/>
              </a:rPr>
              <a:t>中。</a:t>
            </a:r>
            <a:endParaRPr lang="zh-CN" altLang="en-US" sz="32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700020" y="681355"/>
            <a:ext cx="17176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sym typeface="+mn-ea"/>
              </a:rPr>
              <a:t>细胞核</a:t>
            </a:r>
            <a:endParaRPr lang="zh-CN" altLang="en-US" sz="3200" b="1">
              <a:solidFill>
                <a:srgbClr val="0000FF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/>
          <p:nvPr/>
        </p:nvSpPr>
        <p:spPr>
          <a:xfrm>
            <a:off x="250825" y="0"/>
            <a:ext cx="2470150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Arial" pitchFamily="34" charset="0"/>
                <a:ea typeface="华文中宋" panose="02010600040101010101" pitchFamily="2" charset="-122"/>
              </a:rPr>
              <a:t>巩固练习：</a:t>
            </a:r>
            <a:endParaRPr lang="zh-CN" altLang="en-US" sz="36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0243" name="Text Box 3"/>
          <p:cNvSpPr txBox="1"/>
          <p:nvPr/>
        </p:nvSpPr>
        <p:spPr>
          <a:xfrm>
            <a:off x="-247650" y="765175"/>
            <a:ext cx="9391650" cy="204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/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1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、民俗说“龙生龙，凤生凤，老鼠生儿会打洞</a:t>
            </a:r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,                                              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这说明了生物的（    ）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342900" indent="-342900" eaLnBrk="1" hangingPunct="1"/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A.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进化现象      </a:t>
            </a:r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B.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适应现象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342900" indent="-342900" eaLnBrk="1" hangingPunct="1"/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C.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遗传现象      </a:t>
            </a:r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D.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变异现象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0244" name="Text Box 4"/>
          <p:cNvSpPr txBox="1"/>
          <p:nvPr/>
        </p:nvSpPr>
        <p:spPr>
          <a:xfrm>
            <a:off x="0" y="2924175"/>
            <a:ext cx="8991600" cy="3016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/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、克隆牛时，选用甲的卵细胞，去掉细胞核，       选择乙牛（雄性）的耳缘细胞培养，取出细胞     核植入甲牛的去核细胞中，移植到丙牛的子宫   中，出生的克隆牛将（    ）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342900" indent="-342900" eaLnBrk="1" hangingPunct="1"/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A.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肯定是雄性       </a:t>
            </a:r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B.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肯定是雌性   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342900" indent="-342900" eaLnBrk="1" hangingPunct="1"/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C.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可能是中性       </a:t>
            </a:r>
            <a:r>
              <a:rPr lang="zh-CN" altLang="zh-CN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D.  </a:t>
            </a:r>
            <a:r>
              <a:rPr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无法确定</a:t>
            </a:r>
            <a:endParaRPr lang="zh-CN" altLang="en-US" sz="32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0485" name="Text Box 5"/>
          <p:cNvSpPr txBox="1"/>
          <p:nvPr/>
        </p:nvSpPr>
        <p:spPr>
          <a:xfrm>
            <a:off x="3573463" y="1325563"/>
            <a:ext cx="44132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800" b="1">
                <a:solidFill>
                  <a:srgbClr val="FF0066"/>
                </a:solidFill>
                <a:latin typeface="Arial" pitchFamily="34" charset="0"/>
              </a:rPr>
              <a:t>C</a:t>
            </a:r>
            <a:endParaRPr lang="zh-CN" altLang="zh-CN" sz="2800" b="1">
              <a:solidFill>
                <a:srgbClr val="FF0066"/>
              </a:solidFill>
              <a:latin typeface="Arial" pitchFamily="34" charset="0"/>
            </a:endParaRPr>
          </a:p>
        </p:txBody>
      </p:sp>
      <p:sp>
        <p:nvSpPr>
          <p:cNvPr id="20486" name="Text Box 6"/>
          <p:cNvSpPr txBox="1"/>
          <p:nvPr/>
        </p:nvSpPr>
        <p:spPr>
          <a:xfrm>
            <a:off x="4778375" y="4422775"/>
            <a:ext cx="4413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800" b="1">
                <a:solidFill>
                  <a:srgbClr val="FF0066"/>
                </a:solidFill>
                <a:latin typeface="Arial" pitchFamily="34" charset="0"/>
              </a:rPr>
              <a:t>A</a:t>
            </a:r>
            <a:endParaRPr lang="zh-CN" altLang="zh-CN" sz="2800" b="1">
              <a:solidFill>
                <a:srgbClr val="FF0066"/>
              </a:solidFill>
              <a:latin typeface="Arial" pitchFamily="34" charset="0"/>
            </a:endParaRPr>
          </a:p>
        </p:txBody>
      </p:sp>
      <p:sp>
        <p:nvSpPr>
          <p:cNvPr id="10247" name="TextBox 1"/>
          <p:cNvSpPr txBox="1"/>
          <p:nvPr/>
        </p:nvSpPr>
        <p:spPr>
          <a:xfrm>
            <a:off x="1022350" y="6092825"/>
            <a:ext cx="5545138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Arial" pitchFamily="34" charset="0"/>
              </a:rPr>
              <a:t>评价标准：每题</a:t>
            </a:r>
            <a:r>
              <a:rPr lang="en-US" altLang="zh-CN" sz="3200" b="1">
                <a:solidFill>
                  <a:srgbClr val="C00000"/>
                </a:solidFill>
                <a:latin typeface="Arial" pitchFamily="34" charset="0"/>
              </a:rPr>
              <a:t>1</a:t>
            </a:r>
            <a:r>
              <a:rPr lang="zh-CN" altLang="en-US" sz="3200" b="1">
                <a:solidFill>
                  <a:srgbClr val="C00000"/>
                </a:solidFill>
                <a:latin typeface="Arial" pitchFamily="34" charset="0"/>
              </a:rPr>
              <a:t>分，共</a:t>
            </a:r>
            <a:r>
              <a:rPr lang="en-US" altLang="zh-CN" sz="3200" b="1">
                <a:solidFill>
                  <a:srgbClr val="C00000"/>
                </a:solidFill>
                <a:latin typeface="Arial" pitchFamily="34" charset="0"/>
              </a:rPr>
              <a:t>2</a:t>
            </a:r>
            <a:r>
              <a:rPr lang="zh-CN" altLang="en-US" sz="3200" b="1">
                <a:solidFill>
                  <a:srgbClr val="C00000"/>
                </a:solidFill>
                <a:latin typeface="Arial" pitchFamily="34" charset="0"/>
              </a:rPr>
              <a:t>分。</a:t>
            </a:r>
            <a:endParaRPr lang="zh-CN" altLang="en-US" sz="3200" b="1">
              <a:solidFill>
                <a:srgbClr val="C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  <p:bldP spid="2048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35560" y="44450"/>
            <a:ext cx="896239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000" b="1">
                <a:solidFill>
                  <a:srgbClr val="FF0066"/>
                </a:solidFill>
              </a:rPr>
              <a:t>任务二：自主学习，标记知识点，结合实例分析讨论：染色体的特点和组成。</a:t>
            </a:r>
            <a:endParaRPr lang="zh-CN" altLang="en-US" sz="4000" b="1">
              <a:solidFill>
                <a:srgbClr val="FF0066"/>
              </a:solidFill>
            </a:endParaRPr>
          </a:p>
        </p:txBody>
      </p:sp>
      <p:sp>
        <p:nvSpPr>
          <p:cNvPr id="11267" name="Rectangle 3"/>
          <p:cNvSpPr>
            <a:spLocks noGrp="1"/>
          </p:cNvSpPr>
          <p:nvPr>
            <p:ph idx="1"/>
          </p:nvPr>
        </p:nvSpPr>
        <p:spPr>
          <a:xfrm>
            <a:off x="269240" y="1268730"/>
            <a:ext cx="8845550" cy="5300345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buNone/>
            </a:pPr>
            <a:r>
              <a:rPr lang="zh-CN" altLang="en-US" sz="3600" b="1">
                <a:solidFill>
                  <a:srgbClr val="0000FF"/>
                </a:solidFill>
              </a:rPr>
              <a:t>活动</a:t>
            </a:r>
            <a:r>
              <a:rPr lang="en-US" altLang="zh-CN" sz="3600" b="1">
                <a:solidFill>
                  <a:srgbClr val="0000FF"/>
                </a:solidFill>
              </a:rPr>
              <a:t>1</a:t>
            </a:r>
            <a:r>
              <a:rPr lang="zh-CN" altLang="en-US" sz="3600" b="1">
                <a:solidFill>
                  <a:srgbClr val="0000FF"/>
                </a:solidFill>
              </a:rPr>
              <a:t>：</a:t>
            </a:r>
            <a:r>
              <a:rPr lang="zh-CN" altLang="en-US" sz="3600" b="1"/>
              <a:t>阅读教材94—95页，时间3分钟。思考：</a:t>
            </a:r>
            <a:endParaRPr lang="zh-CN" altLang="en-US" sz="3600" b="1"/>
          </a:p>
          <a:p>
            <a:pPr eaLnBrk="1" hangingPunct="1"/>
            <a:r>
              <a:rPr lang="zh-CN" altLang="en-US" sz="3600" b="1"/>
              <a:t>1.什么是染色体？</a:t>
            </a:r>
            <a:endParaRPr lang="zh-CN" altLang="en-US" sz="3600" b="1"/>
          </a:p>
          <a:p>
            <a:pPr eaLnBrk="1" hangingPunct="1"/>
            <a:r>
              <a:rPr lang="zh-CN" altLang="en-US" sz="3600" b="1"/>
              <a:t>2.正常情况下，同种生物及不同种生物的体细胞内的染色体在数量、形态上有什么规律？</a:t>
            </a:r>
            <a:endParaRPr lang="zh-CN" altLang="en-US" sz="3600" b="1"/>
          </a:p>
          <a:p>
            <a:pPr eaLnBrk="1" hangingPunct="1"/>
            <a:r>
              <a:rPr lang="zh-CN" altLang="en-US" sz="3600" b="1"/>
              <a:t>3.染色体的化学成分是什么？主要的遗传物质是什么？</a:t>
            </a:r>
            <a:endParaRPr lang="zh-CN" altLang="en-US" sz="3600" b="1"/>
          </a:p>
          <a:p>
            <a:pPr eaLnBrk="1" hangingPunct="1"/>
            <a:r>
              <a:rPr lang="zh-CN" altLang="en-US" sz="3600" b="1"/>
              <a:t>4.是否还有什么疑惑？</a:t>
            </a:r>
            <a:endParaRPr lang="zh-CN" altLang="en-US" sz="3600" b="1"/>
          </a:p>
          <a:p>
            <a:pPr eaLnBrk="1" hangingPunct="1"/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970" y="476885"/>
            <a:ext cx="8293100" cy="56978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5" name="Text Box 3"/>
          <p:cNvSpPr txBox="1"/>
          <p:nvPr/>
        </p:nvSpPr>
        <p:spPr>
          <a:xfrm>
            <a:off x="-989012" y="6080125"/>
            <a:ext cx="989012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3200">
              <a:latin typeface="Arial" pitchFamily="34" charset="0"/>
            </a:endParaRPr>
          </a:p>
        </p:txBody>
      </p:sp>
      <p:sp>
        <p:nvSpPr>
          <p:cNvPr id="11268" name="Rectangle 4"/>
          <p:cNvSpPr/>
          <p:nvPr/>
        </p:nvSpPr>
        <p:spPr>
          <a:xfrm>
            <a:off x="1475105" y="5805170"/>
            <a:ext cx="754507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不同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种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生物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体细胞</a:t>
            </a:r>
            <a:r>
              <a:rPr lang="zh-CN" altLang="en-US" sz="3200" b="1">
                <a:latin typeface="Arial" pitchFamily="34" charset="0"/>
              </a:rPr>
              <a:t>内的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染色体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成对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存在</a:t>
            </a:r>
            <a:r>
              <a:rPr lang="zh-CN" altLang="zh-CN" sz="3200" b="1">
                <a:solidFill>
                  <a:srgbClr val="FF0066"/>
                </a:solidFill>
                <a:latin typeface="Arial" pitchFamily="34" charset="0"/>
              </a:rPr>
              <a:t>,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形态和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数目</a:t>
            </a:r>
            <a:r>
              <a:rPr lang="zh-CN" altLang="en-US" sz="3200" b="1">
                <a:latin typeface="Arial" pitchFamily="34" charset="0"/>
              </a:rPr>
              <a:t>不同。</a:t>
            </a:r>
            <a:endParaRPr lang="zh-CN" altLang="en-US" sz="3200" b="1">
              <a:latin typeface="Arial" pitchFamily="34" charset="0"/>
            </a:endParaRPr>
          </a:p>
        </p:txBody>
      </p:sp>
      <p:sp>
        <p:nvSpPr>
          <p:cNvPr id="13317" name="Text Box 5"/>
          <p:cNvSpPr txBox="1"/>
          <p:nvPr/>
        </p:nvSpPr>
        <p:spPr>
          <a:xfrm>
            <a:off x="0" y="5907088"/>
            <a:ext cx="1727200" cy="700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  <a:latin typeface="Arial" pitchFamily="34" charset="0"/>
              </a:rPr>
              <a:t>结论：</a:t>
            </a:r>
            <a:endParaRPr lang="zh-CN" altLang="en-US" sz="4000" b="1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4925" y="0"/>
            <a:ext cx="90595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zh-CN" altLang="en-US" sz="3600" b="1">
                <a:solidFill>
                  <a:srgbClr val="0000FF"/>
                </a:solidFill>
                <a:sym typeface="+mn-ea"/>
              </a:rPr>
              <a:t>活动</a:t>
            </a:r>
            <a:r>
              <a:rPr lang="en-US" altLang="zh-CN" sz="3600" b="1">
                <a:solidFill>
                  <a:srgbClr val="0000FF"/>
                </a:solidFill>
                <a:sym typeface="+mn-ea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sym typeface="+mn-ea"/>
              </a:rPr>
              <a:t>：</a:t>
            </a:r>
            <a:r>
              <a:rPr lang="zh-CN" altLang="en-US" sz="3200" b="1">
                <a:sym typeface="+mn-ea"/>
              </a:rPr>
              <a:t>分析不同生物的染色体，说明其特点。</a:t>
            </a:r>
            <a:endParaRPr lang="zh-CN" altLang="en-US" sz="3200" b="1"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2"/>
          <p:cNvSpPr txBox="1"/>
          <p:nvPr/>
        </p:nvSpPr>
        <p:spPr>
          <a:xfrm>
            <a:off x="735013" y="2066925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1800">
              <a:latin typeface="Arial" pitchFamily="34" charset="0"/>
            </a:endParaRPr>
          </a:p>
        </p:txBody>
      </p:sp>
      <p:pic>
        <p:nvPicPr>
          <p:cNvPr id="14339" name="Picture 3"/>
          <p:cNvPicPr>
            <a:picLocks noChangeAspect="1"/>
          </p:cNvPicPr>
          <p:nvPr/>
        </p:nvPicPr>
        <p:blipFill>
          <a:blip r:embed="rId2"/>
          <a:srcRect l="5666" t="7140" r="3227" b="23831"/>
          <a:stretch>
            <a:fillRect/>
          </a:stretch>
        </p:blipFill>
        <p:spPr>
          <a:xfrm>
            <a:off x="307975" y="643255"/>
            <a:ext cx="3472180" cy="25679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40" name="Picture 4"/>
          <p:cNvPicPr>
            <a:picLocks noChangeAspect="1"/>
          </p:cNvPicPr>
          <p:nvPr/>
        </p:nvPicPr>
        <p:blipFill>
          <a:blip r:embed="rId3"/>
          <a:srcRect l="11816" t="20758" r="12141" b="23694"/>
          <a:stretch>
            <a:fillRect/>
          </a:stretch>
        </p:blipFill>
        <p:spPr>
          <a:xfrm>
            <a:off x="4139248" y="548640"/>
            <a:ext cx="4537075" cy="2781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5" name="Text Box 7"/>
          <p:cNvSpPr txBox="1"/>
          <p:nvPr/>
        </p:nvSpPr>
        <p:spPr>
          <a:xfrm>
            <a:off x="1624330" y="3815080"/>
            <a:ext cx="729297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66"/>
                </a:solidFill>
                <a:latin typeface="Arial" pitchFamily="34" charset="0"/>
                <a:ea typeface="华文中宋" panose="02010600040101010101" pitchFamily="2" charset="-122"/>
              </a:rPr>
              <a:t>同种生物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体细胞内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华文中宋" panose="02010600040101010101" pitchFamily="2" charset="-122"/>
              </a:rPr>
              <a:t>染色体</a:t>
            </a:r>
            <a:r>
              <a:rPr lang="zh-CN" altLang="en-US" sz="2800" b="1">
                <a:solidFill>
                  <a:srgbClr val="FF0066"/>
                </a:solidFill>
                <a:latin typeface="Arial" pitchFamily="34" charset="0"/>
                <a:ea typeface="华文中宋" panose="02010600040101010101" pitchFamily="2" charset="-122"/>
              </a:rPr>
              <a:t>成对</a:t>
            </a:r>
            <a:r>
              <a:rPr lang="zh-CN" altLang="en-US" sz="2800" b="1">
                <a:latin typeface="Arial" pitchFamily="34" charset="0"/>
                <a:ea typeface="华文中宋" panose="02010600040101010101" pitchFamily="2" charset="-122"/>
              </a:rPr>
              <a:t>存在，</a:t>
            </a:r>
            <a:r>
              <a:rPr lang="zh-CN" altLang="en-US" sz="2800" b="1">
                <a:solidFill>
                  <a:srgbClr val="FF0066"/>
                </a:solidFill>
                <a:latin typeface="Arial" pitchFamily="34" charset="0"/>
                <a:ea typeface="华文中宋" panose="02010600040101010101" pitchFamily="2" charset="-122"/>
              </a:rPr>
              <a:t>数目相同</a:t>
            </a:r>
            <a:r>
              <a:rPr lang="zh-CN" altLang="en-US" sz="2800" b="1">
                <a:latin typeface="Arial" pitchFamily="34" charset="0"/>
                <a:ea typeface="华文中宋" panose="02010600040101010101" pitchFamily="2" charset="-122"/>
              </a:rPr>
              <a:t>、</a:t>
            </a:r>
            <a:r>
              <a:rPr lang="zh-CN" altLang="en-US" sz="2800" b="1">
                <a:solidFill>
                  <a:srgbClr val="FF0066"/>
                </a:solidFill>
                <a:latin typeface="Arial" pitchFamily="34" charset="0"/>
                <a:ea typeface="华文中宋" panose="02010600040101010101" pitchFamily="2" charset="-122"/>
              </a:rPr>
              <a:t>形态相似。</a:t>
            </a:r>
            <a:endParaRPr lang="zh-CN" altLang="en-US" sz="2800" b="1">
              <a:solidFill>
                <a:srgbClr val="FF0066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4344" name="Text Box 8"/>
          <p:cNvSpPr txBox="1"/>
          <p:nvPr/>
        </p:nvSpPr>
        <p:spPr>
          <a:xfrm>
            <a:off x="395605" y="3140710"/>
            <a:ext cx="12239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  <a:ea typeface="华文中宋" panose="02010600040101010101" pitchFamily="2" charset="-122"/>
              </a:rPr>
              <a:t>雌果蝇</a:t>
            </a:r>
            <a:endParaRPr lang="zh-CN" altLang="en-US" sz="24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4345" name="Text Box 9"/>
          <p:cNvSpPr txBox="1"/>
          <p:nvPr/>
        </p:nvSpPr>
        <p:spPr>
          <a:xfrm>
            <a:off x="2267268" y="3138805"/>
            <a:ext cx="115093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  <a:ea typeface="华文中宋" panose="02010600040101010101" pitchFamily="2" charset="-122"/>
              </a:rPr>
              <a:t>雄果蝇</a:t>
            </a:r>
            <a:endParaRPr lang="zh-CN" altLang="en-US" sz="24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4346" name="Text Box 10"/>
          <p:cNvSpPr txBox="1"/>
          <p:nvPr/>
        </p:nvSpPr>
        <p:spPr>
          <a:xfrm>
            <a:off x="4932363" y="3284855"/>
            <a:ext cx="7969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女人</a:t>
            </a:r>
            <a:endParaRPr lang="zh-CN" altLang="en-US" sz="24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4347" name="Text Box 11"/>
          <p:cNvSpPr txBox="1"/>
          <p:nvPr/>
        </p:nvSpPr>
        <p:spPr>
          <a:xfrm>
            <a:off x="7092315" y="3284855"/>
            <a:ext cx="10287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男人</a:t>
            </a:r>
            <a:endParaRPr lang="zh-CN" altLang="en-US" sz="24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2300" name="Text Box 12"/>
          <p:cNvSpPr txBox="1"/>
          <p:nvPr/>
        </p:nvSpPr>
        <p:spPr>
          <a:xfrm>
            <a:off x="107950" y="3860800"/>
            <a:ext cx="1440180" cy="583565"/>
          </a:xfrm>
          <a:prstGeom prst="rect">
            <a:avLst/>
          </a:prstGeom>
          <a:gradFill rotWithShape="1">
            <a:gsLst>
              <a:gs pos="0">
                <a:srgbClr val="FF33CC"/>
              </a:gs>
              <a:gs pos="100000">
                <a:srgbClr val="66FF33"/>
              </a:gs>
            </a:gsLst>
            <a:lin ang="5400000" scaled="1"/>
          </a:gradFill>
          <a:ln w="34925" cap="flat" cmpd="sng">
            <a:solidFill>
              <a:srgbClr val="CC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Arial" pitchFamily="34" charset="0"/>
                <a:ea typeface="华文中宋" panose="02010600040101010101" pitchFamily="2" charset="-122"/>
              </a:rPr>
              <a:t>结论：</a:t>
            </a:r>
            <a:endParaRPr lang="zh-CN" altLang="en-US" sz="32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2301" name="Text Box 13"/>
          <p:cNvSpPr txBox="1"/>
          <p:nvPr/>
        </p:nvSpPr>
        <p:spPr>
          <a:xfrm>
            <a:off x="107950" y="5013325"/>
            <a:ext cx="1450340" cy="583565"/>
          </a:xfrm>
          <a:prstGeom prst="rect">
            <a:avLst/>
          </a:prstGeom>
          <a:gradFill rotWithShape="0">
            <a:gsLst>
              <a:gs pos="0">
                <a:srgbClr val="FF33CC"/>
              </a:gs>
              <a:gs pos="100000">
                <a:srgbClr val="66FF33"/>
              </a:gs>
            </a:gsLst>
            <a:lin ang="5400000" scaled="1"/>
          </a:gra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意义：</a:t>
            </a:r>
            <a:endParaRPr lang="zh-CN" altLang="en-US" sz="3200" b="1">
              <a:latin typeface="Arial" pitchFamily="34" charset="0"/>
            </a:endParaRPr>
          </a:p>
        </p:txBody>
      </p:sp>
      <p:sp>
        <p:nvSpPr>
          <p:cNvPr id="12302" name="Text Box 14"/>
          <p:cNvSpPr txBox="1"/>
          <p:nvPr/>
        </p:nvSpPr>
        <p:spPr>
          <a:xfrm>
            <a:off x="1558290" y="4940935"/>
            <a:ext cx="745998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由于同种生物所含有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染色体</a:t>
            </a:r>
            <a:r>
              <a:rPr lang="zh-CN" altLang="en-US" sz="2800" b="1">
                <a:latin typeface="Arial" pitchFamily="34" charset="0"/>
              </a:rPr>
              <a:t>的形态和数目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相同</a:t>
            </a:r>
            <a:r>
              <a:rPr lang="zh-CN" altLang="en-US" sz="2800" b="1">
                <a:latin typeface="Arial" pitchFamily="34" charset="0"/>
              </a:rPr>
              <a:t>，因此细胞内所包含的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基因</a:t>
            </a:r>
            <a:r>
              <a:rPr lang="zh-CN" altLang="en-US" sz="2800" b="1">
                <a:latin typeface="Arial" pitchFamily="34" charset="0"/>
              </a:rPr>
              <a:t>也是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相对稳定</a:t>
            </a:r>
            <a:r>
              <a:rPr lang="zh-CN" altLang="en-US" sz="2800" b="1">
                <a:latin typeface="Arial" pitchFamily="34" charset="0"/>
              </a:rPr>
              <a:t>的，从而保证了生物的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子代与亲代</a:t>
            </a:r>
            <a:r>
              <a:rPr lang="zh-CN" altLang="en-US" sz="2800" b="1">
                <a:latin typeface="Arial" pitchFamily="34" charset="0"/>
              </a:rPr>
              <a:t>之间具有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相对稳定的遗传信息</a:t>
            </a:r>
            <a:r>
              <a:rPr lang="zh-CN" altLang="en-US" sz="2800" b="1">
                <a:latin typeface="Arial" pitchFamily="34" charset="0"/>
              </a:rPr>
              <a:t>。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4925" y="0"/>
            <a:ext cx="90595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zh-CN" altLang="en-US" sz="3600" b="1">
                <a:solidFill>
                  <a:srgbClr val="0000FF"/>
                </a:solidFill>
                <a:sym typeface="+mn-ea"/>
              </a:rPr>
              <a:t>活动</a:t>
            </a:r>
            <a:r>
              <a:rPr lang="en-US" altLang="zh-CN" sz="3600" b="1">
                <a:solidFill>
                  <a:srgbClr val="0000FF"/>
                </a:solidFill>
                <a:sym typeface="+mn-ea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sym typeface="+mn-ea"/>
              </a:rPr>
              <a:t>：</a:t>
            </a:r>
            <a:r>
              <a:rPr lang="zh-CN" altLang="en-US" sz="3200" b="1">
                <a:sym typeface="+mn-ea"/>
              </a:rPr>
              <a:t>分析同种生物的染色体，说明其特点。</a:t>
            </a:r>
            <a:endParaRPr lang="zh-CN" altLang="en-US" sz="3200" b="1">
              <a:sym typeface="+mn-ea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/>
      <p:bldP spid="12300" grpId="0"/>
      <p:bldP spid="12301" grpId="0"/>
      <p:bldP spid="1230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/>
          <p:cNvSpPr txBox="1"/>
          <p:nvPr/>
        </p:nvSpPr>
        <p:spPr>
          <a:xfrm>
            <a:off x="0" y="1268413"/>
            <a:ext cx="8713788" cy="228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zh-CN" altLang="zh-CN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不同种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生物</a:t>
            </a:r>
            <a:r>
              <a:rPr lang="zh-CN" altLang="en-US" sz="3600" b="1">
                <a:solidFill>
                  <a:schemeClr val="hlin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体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细胞中</a:t>
            </a:r>
            <a:r>
              <a:rPr lang="zh-CN" altLang="en-US" sz="36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染色体</a:t>
            </a:r>
            <a:r>
              <a:rPr lang="zh-CN" altLang="en-US" sz="3600" b="1" u="sng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成对存在</a:t>
            </a:r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endParaRPr lang="zh-CN" altLang="en-US" sz="3600" b="1">
              <a:solidFill>
                <a:srgbClr val="FF0066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eaLnBrk="1" hangingPunct="1"/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         数目、形态不同 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eaLnBrk="1" hangingPunct="1"/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zh-CN" altLang="zh-CN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同种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生物的</a:t>
            </a:r>
            <a:r>
              <a:rPr lang="zh-CN" altLang="en-US" sz="3600" b="1">
                <a:solidFill>
                  <a:schemeClr val="hlin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体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细胞中</a:t>
            </a:r>
            <a:r>
              <a:rPr lang="zh-CN" altLang="en-US" sz="36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染色体</a:t>
            </a:r>
            <a:r>
              <a:rPr lang="zh-CN" altLang="en-US" sz="3600" b="1" u="sng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成对存在</a:t>
            </a:r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endParaRPr lang="zh-CN" altLang="en-US" sz="3600" b="1">
              <a:solidFill>
                <a:srgbClr val="FF0066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eaLnBrk="1" hangingPunct="1"/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         数目相同、形态相似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  <a:r>
              <a:rPr lang="zh-CN" altLang="en-US" sz="3600" b="1">
                <a:latin typeface="Arial" pitchFamily="34" charset="0"/>
              </a:rPr>
              <a:t>   </a:t>
            </a:r>
            <a:endParaRPr lang="zh-CN" altLang="en-US" sz="3600" b="1">
              <a:latin typeface="Arial" pitchFamily="34" charset="0"/>
            </a:endParaRPr>
          </a:p>
        </p:txBody>
      </p:sp>
      <p:sp>
        <p:nvSpPr>
          <p:cNvPr id="13315" name="Text Box 3"/>
          <p:cNvSpPr txBox="1"/>
          <p:nvPr/>
        </p:nvSpPr>
        <p:spPr>
          <a:xfrm>
            <a:off x="468313" y="3860800"/>
            <a:ext cx="7669212" cy="1190625"/>
          </a:xfrm>
          <a:prstGeom prst="rect">
            <a:avLst/>
          </a:prstGeom>
          <a:solidFill>
            <a:srgbClr val="66FF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染色体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的化学成分主要包括</a:t>
            </a:r>
            <a:r>
              <a:rPr lang="zh-CN" altLang="en-US" sz="36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蛋白质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和 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eaLnBrk="1" hangingPunct="1"/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zh-CN" altLang="zh-CN" sz="36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DNA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脱氧核糖核酸的简称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endParaRPr lang="zh-CN" altLang="en-US" sz="3600" b="1">
              <a:solidFill>
                <a:srgbClr val="FF0066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3316" name="Text Box 4"/>
          <p:cNvSpPr txBox="1"/>
          <p:nvPr/>
        </p:nvSpPr>
        <p:spPr>
          <a:xfrm>
            <a:off x="106998" y="188278"/>
            <a:ext cx="4025900" cy="706755"/>
          </a:xfrm>
          <a:prstGeom prst="rect">
            <a:avLst/>
          </a:prstGeom>
          <a:noFill/>
          <a:ln w="34925" cap="flat" cmpd="sng">
            <a:solidFill>
              <a:srgbClr val="CC99FF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FF"/>
                </a:solidFill>
                <a:latin typeface="Arial" pitchFamily="34" charset="0"/>
                <a:ea typeface="华文中宋" panose="02010600040101010101" pitchFamily="2" charset="-122"/>
              </a:rPr>
              <a:t>活动</a:t>
            </a:r>
            <a:r>
              <a:rPr lang="en-US" altLang="zh-CN" sz="4000" b="1">
                <a:solidFill>
                  <a:srgbClr val="0000FF"/>
                </a:solidFill>
                <a:latin typeface="Arial" pitchFamily="34" charset="0"/>
                <a:ea typeface="华文中宋" panose="02010600040101010101" pitchFamily="2" charset="-122"/>
              </a:rPr>
              <a:t>4</a:t>
            </a:r>
            <a:r>
              <a:rPr lang="zh-CN" altLang="en-US" sz="4000" b="1">
                <a:latin typeface="Arial" pitchFamily="34" charset="0"/>
                <a:ea typeface="华文中宋" panose="02010600040101010101" pitchFamily="2" charset="-122"/>
              </a:rPr>
              <a:t>：讨论归纳</a:t>
            </a:r>
            <a:endParaRPr lang="zh-CN" altLang="en-US" sz="40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3317" name="Text Box 5"/>
          <p:cNvSpPr txBox="1"/>
          <p:nvPr/>
        </p:nvSpPr>
        <p:spPr>
          <a:xfrm>
            <a:off x="755650" y="5373688"/>
            <a:ext cx="563721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600" b="1" u="sng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DNA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是</a:t>
            </a:r>
            <a:r>
              <a:rPr lang="zh-CN" altLang="en-US" sz="3600" b="1">
                <a:solidFill>
                  <a:srgbClr val="FF0066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主要的遗传物质。</a:t>
            </a:r>
            <a:endParaRPr lang="zh-CN" altLang="en-US" sz="36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/>
      <p:bldP spid="13316" grpId="0"/>
      <p:bldP spid="133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https://d.book118.com/447166163004006055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华文中宋</vt:lpstr>
      <vt:lpstr>华文行楷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任务二：自主学习，标记知识点，结合实例分析讨论：染色体的特点和组成。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2024-09-29T12:57:09.206</cp:lastPrinted>
  <dcterms:created xsi:type="dcterms:W3CDTF">2024-09-29T04:57:09Z</dcterms:created>
  <dcterms:modified xsi:type="dcterms:W3CDTF">2024-09-29T04:57:10Z</dcterms:modified>
</cp:coreProperties>
</file>