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4649A6C-C288-49FD-83B3-FC65E32A104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21DD22-5859-4808-A0CA-240772EAF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EB5CA3-0B80-4F69-B0ED-49BB014F1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B8DC59-C5B2-4B7F-A484-71811D0B42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41F359-3083-4517-96E8-ADD4D20DAD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756038-0527-47D9-BD2A-2FA3BC5418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F052A9-D992-46BE-AB2B-86A3E0A0AE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AC404F-5310-425C-91AD-FB55F24615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815CED-C378-413D-ACE4-620AC39053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78A2A1-3A53-4212-BE87-09137DA179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7C2C3-B882-46A7-942F-E767F128D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EADC70-4BB0-4EE6-AB6E-A4CBC700F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47B8C44-E969-465F-BD9D-22D080D6046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23EA5C4-8CA6-42C0-BC94-0D1F9DFD464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17043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铁路桥梁行业安全生产规章制度培训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铁路桥梁行业安全生产规章制度培训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安全生产法律法规</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铁路桥梁行业安全生产规章制度解读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安全生产意识培养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培训效果评估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铁路桥梁行业安全生产规章制度培训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介绍</a:t>
            </a:r>
            <a:endParaRPr lang="en-US" sz="3600" b="0" strike="noStrike" spc="-1">
              <a:solidFill>
                <a:schemeClr val="dk1"/>
              </a:solidFill>
              <a:latin typeface="Arial"/>
            </a:endParaRPr>
          </a:p>
        </p:txBody>
      </p:sp>
      <p:sp>
        <p:nvSpPr>
          <p:cNvPr id="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关注员工自身安全</a:t>
            </a:r>
            <a:endParaRPr lang="en-US" sz="1500" b="0" strike="noStrike" spc="-1">
              <a:solidFill>
                <a:srgbClr val="000000"/>
              </a:solidFill>
              <a:latin typeface="Arial"/>
            </a:endParaRPr>
          </a:p>
        </p:txBody>
      </p:sp>
      <p:sp>
        <p:nvSpPr>
          <p:cNvPr id="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强调安全意识</a:t>
            </a:r>
            <a:endParaRPr lang="en-US" sz="2200" b="0" strike="noStrike" spc="-1">
              <a:solidFill>
                <a:srgbClr val="000000"/>
              </a:solidFill>
              <a:latin typeface="Arial"/>
            </a:endParaRPr>
          </a:p>
        </p:txBody>
      </p:sp>
      <p:sp>
        <p:nvSpPr>
          <p:cNvPr id="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建立规范管理体系</a:t>
            </a:r>
            <a:endParaRPr lang="en-US" sz="1500" b="0" strike="noStrike" spc="-1">
              <a:solidFill>
                <a:srgbClr val="000000"/>
              </a:solidFill>
              <a:latin typeface="Arial"/>
            </a:endParaRPr>
          </a:p>
        </p:txBody>
      </p:sp>
      <p:sp>
        <p:nvSpPr>
          <p:cNvPr id="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重视规章制度</a:t>
            </a:r>
            <a:endParaRPr lang="en-US" sz="2200" b="0" strike="noStrike" spc="-1">
              <a:solidFill>
                <a:srgbClr val="000000"/>
              </a:solidFill>
              <a:latin typeface="Arial"/>
            </a:endParaRPr>
          </a:p>
        </p:txBody>
      </p:sp>
      <p:sp>
        <p:nvSpPr>
          <p:cNvPr id="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提高员工专业技能</a:t>
            </a:r>
            <a:endParaRPr lang="en-US" sz="1500" b="0" strike="noStrike" spc="-1">
              <a:solidFill>
                <a:srgbClr val="000000"/>
              </a:solidFill>
              <a:latin typeface="Arial"/>
            </a:endParaRPr>
          </a:p>
        </p:txBody>
      </p:sp>
      <p:sp>
        <p:nvSpPr>
          <p:cNvPr id="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提升员工素质</a:t>
            </a:r>
            <a:endParaRPr lang="en-US" sz="2200" b="0" strike="noStrike" spc="-1">
              <a:solidFill>
                <a:srgbClr val="000000"/>
              </a:solidFill>
              <a:latin typeface="Arial"/>
            </a:endParaRPr>
          </a:p>
        </p:txBody>
      </p:sp>
      <p:sp>
        <p:nvSpPr>
          <p:cNvPr id="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培训目标</a:t>
            </a:r>
            <a:endParaRPr lang="en-US" sz="3600" b="0" strike="noStrike" spc="-1">
              <a:solidFill>
                <a:schemeClr val="dk1"/>
              </a:solidFill>
              <a:latin typeface="Arial"/>
            </a:endParaRPr>
          </a:p>
        </p:txBody>
      </p:sp>
      <p:sp>
        <p:nvSpPr>
          <p:cNvPr id="9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了解法规要求和责任</a:t>
            </a:r>
            <a:endParaRPr lang="en-US" sz="1500" b="0" strike="noStrike" spc="-1">
              <a:solidFill>
                <a:srgbClr val="000000"/>
              </a:solidFill>
              <a:latin typeface="Arial"/>
            </a:endParaRPr>
          </a:p>
        </p:txBody>
      </p:sp>
      <p:sp>
        <p:nvSpPr>
          <p:cNvPr id="9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掌握相关安全生产法律法规</a:t>
            </a:r>
            <a:endParaRPr lang="en-US" sz="2200" b="0" strike="noStrike" spc="-1">
              <a:solidFill>
                <a:srgbClr val="000000"/>
              </a:solidFill>
              <a:latin typeface="Arial"/>
            </a:endParaRPr>
          </a:p>
        </p:txBody>
      </p:sp>
      <p:sp>
        <p:nvSpPr>
          <p:cNvPr id="9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掌握行业规范和流程</a:t>
            </a:r>
            <a:endParaRPr lang="en-US" sz="1500" b="0" strike="noStrike" spc="-1">
              <a:solidFill>
                <a:srgbClr val="000000"/>
              </a:solidFill>
              <a:latin typeface="Arial"/>
            </a:endParaRPr>
          </a:p>
        </p:txBody>
      </p:sp>
      <p:sp>
        <p:nvSpPr>
          <p:cNvPr id="9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熟悉铁路桥梁行业安全生产规章制度</a:t>
            </a:r>
            <a:endParaRPr lang="en-US" sz="2200" b="0" strike="noStrike" spc="-1">
              <a:solidFill>
                <a:srgbClr val="000000"/>
              </a:solidFill>
              <a:latin typeface="Arial"/>
            </a:endParaRPr>
          </a:p>
        </p:txBody>
      </p:sp>
      <p:sp>
        <p:nvSpPr>
          <p:cNvPr id="9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加强预防意识和措施</a:t>
            </a:r>
            <a:endParaRPr lang="en-US" sz="1500" b="0" strike="noStrike" spc="-1">
              <a:solidFill>
                <a:srgbClr val="000000"/>
              </a:solidFill>
              <a:latin typeface="Arial"/>
            </a:endParaRPr>
          </a:p>
        </p:txBody>
      </p:sp>
      <p:sp>
        <p:nvSpPr>
          <p:cNvPr id="9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提升危险防范意识</a:t>
            </a:r>
            <a:endParaRPr lang="en-US" sz="2200" b="0" strike="noStrike" spc="-1">
              <a:solidFill>
                <a:srgbClr val="000000"/>
              </a:solidFill>
              <a:latin typeface="Arial"/>
            </a:endParaRPr>
          </a:p>
        </p:txBody>
      </p:sp>
      <p:sp>
        <p:nvSpPr>
          <p:cNvPr id="9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a:t>
            </a:r>
            <a:endParaRPr lang="en-US" sz="3600" b="0" strike="noStrike" spc="-1">
              <a:solidFill>
                <a:schemeClr val="dk1"/>
              </a:solidFill>
              <a:latin typeface="Arial"/>
            </a:endParaRPr>
          </a:p>
        </p:txBody>
      </p:sp>
      <p:sp>
        <p:nvSpPr>
          <p:cNvPr id="9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掌握法规要点</a:t>
            </a:r>
            <a:endParaRPr lang="en-US" sz="2000" b="0" strike="noStrike" spc="-1">
              <a:solidFill>
                <a:srgbClr val="000000"/>
              </a:solidFill>
              <a:latin typeface="Arial"/>
            </a:endParaRPr>
          </a:p>
        </p:txBody>
      </p:sp>
      <p:sp>
        <p:nvSpPr>
          <p:cNvPr id="10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安全生产法律法规</a:t>
            </a:r>
            <a:endParaRPr lang="en-US" sz="3000" b="0" strike="noStrike" spc="-1">
              <a:solidFill>
                <a:srgbClr val="000000"/>
              </a:solidFill>
              <a:latin typeface="Arial"/>
            </a:endParaRPr>
          </a:p>
        </p:txBody>
      </p:sp>
      <p:sp>
        <p:nvSpPr>
          <p:cNvPr id="10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学习事故教训</a:t>
            </a:r>
            <a:endParaRPr lang="en-US" sz="2000" b="0" strike="noStrike" spc="-1">
              <a:solidFill>
                <a:srgbClr val="000000"/>
              </a:solidFill>
              <a:latin typeface="Arial"/>
            </a:endParaRPr>
          </a:p>
        </p:txBody>
      </p:sp>
      <p:sp>
        <p:nvSpPr>
          <p:cNvPr id="10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事故案例分析</a:t>
            </a:r>
            <a:endParaRPr lang="en-US" sz="3000" b="0" strike="noStrike" spc="-1">
              <a:solidFill>
                <a:srgbClr val="000000"/>
              </a:solidFill>
              <a:latin typeface="Arial"/>
            </a:endParaRPr>
          </a:p>
        </p:txBody>
      </p:sp>
      <p:sp>
        <p:nvSpPr>
          <p:cNvPr id="1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详细分析各项规章</a:t>
            </a:r>
            <a:endParaRPr lang="en-US" sz="2000" b="0" strike="noStrike" spc="-1">
              <a:solidFill>
                <a:srgbClr val="000000"/>
              </a:solidFill>
              <a:latin typeface="Arial"/>
            </a:endParaRPr>
          </a:p>
        </p:txBody>
      </p:sp>
      <p:sp>
        <p:nvSpPr>
          <p:cNvPr id="10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铁路桥梁行业安全生产规章制度解读</a:t>
            </a:r>
            <a:endParaRPr lang="en-US" sz="3000" b="0" strike="noStrike" spc="-1">
              <a:solidFill>
                <a:srgbClr val="000000"/>
              </a:solidFill>
              <a:latin typeface="Arial"/>
            </a:endParaRPr>
          </a:p>
        </p:txBody>
      </p:sp>
      <p:sp>
        <p:nvSpPr>
          <p:cNvPr id="10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线下集中培训</a:t>
            </a:r>
            <a:endParaRPr lang="en-US" sz="2200" b="0" strike="noStrike" spc="-1">
              <a:solidFill>
                <a:srgbClr val="000000"/>
              </a:solidFill>
              <a:latin typeface="Arial"/>
            </a:endParaRPr>
          </a:p>
        </p:txBody>
      </p:sp>
      <p:sp>
        <p:nvSpPr>
          <p:cNvPr id="11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实时互动交流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集中学习效果好</a:t>
            </a:r>
            <a:endParaRPr lang="en-US" sz="1500" b="0" strike="noStrike" spc="-1">
              <a:solidFill>
                <a:srgbClr val="000000"/>
              </a:solidFill>
              <a:latin typeface="Arial"/>
            </a:endParaRPr>
          </a:p>
        </p:txBody>
      </p:sp>
      <p:sp>
        <p:nvSpPr>
          <p:cNvPr id="11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实地演练</a:t>
            </a:r>
            <a:endParaRPr lang="en-US" sz="2200" b="0" strike="noStrike" spc="-1">
              <a:solidFill>
                <a:srgbClr val="000000"/>
              </a:solidFill>
              <a:latin typeface="Arial"/>
            </a:endParaRPr>
          </a:p>
        </p:txBody>
      </p:sp>
      <p:sp>
        <p:nvSpPr>
          <p:cNvPr id="11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真实模拟场景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加强应急反应能力</a:t>
            </a:r>
            <a:endParaRPr lang="en-US" sz="1500" b="0" strike="noStrike" spc="-1">
              <a:solidFill>
                <a:srgbClr val="000000"/>
              </a:solidFill>
              <a:latin typeface="Arial"/>
            </a:endParaRPr>
          </a:p>
        </p:txBody>
      </p:sp>
      <p:sp>
        <p:nvSpPr>
          <p:cNvPr id="11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培训形式</a:t>
            </a:r>
            <a:endParaRPr lang="en-US" sz="3600" b="0" strike="noStrike" spc="-1">
              <a:solidFill>
                <a:schemeClr val="dk1"/>
              </a:solidFill>
              <a:latin typeface="Arial"/>
            </a:endParaRPr>
          </a:p>
        </p:txBody>
      </p:sp>
      <p:sp>
        <p:nvSpPr>
          <p:cNvPr id="11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2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灵活学习时间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便于远程参与</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铁路桥梁行业安全生产规章制度培训重要性</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铁路桥梁行业是国家基础设施建设的重要组成部分，安全生产规章制度的培训不仅关乎员工个人安全，更关系到整个行业的稳定运行。只有通过培训，才能提升员工的安全意识和规范操作，减少事故发生，保障铁路桥梁行业的安全生产。</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安全生产法律法规</a:t>
            </a:r>
            <a:endParaRPr lang="en-US" sz="3600" b="0" strike="noStrike" spc="-1">
              <a:solidFill>
                <a:schemeClr val="dk1"/>
              </a:solidFill>
              <a:latin typeface="Arial"/>
            </a:endParaRPr>
          </a:p>
        </p:txBody>
      </p:sp>
      <p:sp>
        <p:nvSpPr>
          <p:cNvPr id="1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《铁路桥梁行业安全生产管理规定》</a:t>
            </a:r>
            <a:endParaRPr lang="en-US" sz="2200" b="0" strike="noStrike" spc="-1">
              <a:solidFill>
                <a:srgbClr val="000000"/>
              </a:solidFill>
              <a:latin typeface="Arial"/>
            </a:endParaRPr>
          </a:p>
        </p:txBody>
      </p:sp>
      <p:sp>
        <p:nvSpPr>
          <p:cNvPr id="12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《建筑施工安全生产管理条例》</a:t>
            </a:r>
            <a:endParaRPr lang="en-US" sz="2200" b="0" strike="noStrike" spc="-1">
              <a:solidFill>
                <a:srgbClr val="000000"/>
              </a:solidFill>
              <a:latin typeface="Arial"/>
            </a:endParaRPr>
          </a:p>
        </p:txBody>
      </p:sp>
      <p:sp>
        <p:nvSpPr>
          <p:cNvPr id="13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法律法规概述</a:t>
            </a:r>
            <a:endParaRPr lang="en-US" sz="3600" b="0" strike="noStrike" spc="-1">
              <a:solidFill>
                <a:schemeClr val="dk1"/>
              </a:solidFill>
              <a:latin typeface="Arial"/>
            </a:endParaRPr>
          </a:p>
        </p:txBody>
      </p:sp>
      <p:sp>
        <p:nvSpPr>
          <p:cNvPr id="13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《中华人民共和国安全生产法》</a:t>
            </a:r>
            <a:endParaRPr lang="en-US" sz="2200" b="0" strike="noStrike" spc="-1">
              <a:solidFill>
                <a:srgbClr val="000000"/>
              </a:solidFill>
              <a:latin typeface="Arial"/>
            </a:endParaRPr>
          </a:p>
        </p:txBody>
      </p:sp>
      <p:sp>
        <p:nvSpPr>
          <p:cNvPr id="13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法规解读</a:t>
            </a:r>
            <a:endParaRPr lang="en-US" sz="3600" b="0" strike="noStrike" spc="-1">
              <a:solidFill>
                <a:schemeClr val="dk1"/>
              </a:solidFill>
              <a:latin typeface="Arial"/>
            </a:endParaRPr>
          </a:p>
        </p:txBody>
      </p:sp>
      <p:sp>
        <p:nvSpPr>
          <p:cNvPr id="14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明确各方在安全生产中的责任分工</a:t>
            </a:r>
            <a:endParaRPr lang="en-US" sz="1500" b="0" strike="noStrike" spc="-1">
              <a:solidFill>
                <a:srgbClr val="000000"/>
              </a:solidFill>
              <a:latin typeface="Arial"/>
            </a:endParaRPr>
          </a:p>
        </p:txBody>
      </p:sp>
      <p:sp>
        <p:nvSpPr>
          <p:cNvPr id="14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安全生产责任</a:t>
            </a:r>
            <a:endParaRPr lang="en-US" sz="2200" b="0" strike="noStrike" spc="-1">
              <a:solidFill>
                <a:srgbClr val="000000"/>
              </a:solidFill>
              <a:latin typeface="Arial"/>
            </a:endParaRPr>
          </a:p>
        </p:txBody>
      </p:sp>
      <p:sp>
        <p:nvSpPr>
          <p:cNvPr id="14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监督和管理安全生产活动</a:t>
            </a:r>
            <a:endParaRPr lang="en-US" sz="1500" b="0" strike="noStrike" spc="-1">
              <a:solidFill>
                <a:srgbClr val="000000"/>
              </a:solidFill>
              <a:latin typeface="Arial"/>
            </a:endParaRPr>
          </a:p>
        </p:txBody>
      </p:sp>
      <p:sp>
        <p:nvSpPr>
          <p:cNvPr id="14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安全生产监管</a:t>
            </a:r>
            <a:endParaRPr lang="en-US" sz="2200" b="0" strike="noStrike" spc="-1">
              <a:solidFill>
                <a:srgbClr val="000000"/>
              </a:solidFill>
              <a:latin typeface="Arial"/>
            </a:endParaRPr>
          </a:p>
        </p:txBody>
      </p:sp>
      <p:sp>
        <p:nvSpPr>
          <p:cNvPr id="14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提高员工安全意识和技能</a:t>
            </a:r>
            <a:endParaRPr lang="en-US" sz="1500" b="0" strike="noStrike" spc="-1">
              <a:solidFill>
                <a:srgbClr val="000000"/>
              </a:solidFill>
              <a:latin typeface="Arial"/>
            </a:endParaRPr>
          </a:p>
        </p:txBody>
      </p:sp>
      <p:sp>
        <p:nvSpPr>
          <p:cNvPr id="14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安全生产教育培训</a:t>
            </a:r>
            <a:endParaRPr lang="en-US" sz="2200" b="0" strike="noStrike" spc="-1">
              <a:solidFill>
                <a:srgbClr val="000000"/>
              </a:solidFill>
              <a:latin typeface="Arial"/>
            </a:endParaRPr>
          </a:p>
        </p:txBody>
      </p:sp>
      <p:sp>
        <p:nvSpPr>
          <p:cNvPr id="14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法规落实</a:t>
            </a:r>
            <a:endParaRPr lang="en-US" sz="3600" b="0" strike="noStrike" spc="-1">
              <a:solidFill>
                <a:schemeClr val="dk1"/>
              </a:solidFill>
              <a:latin typeface="Arial"/>
            </a:endParaRPr>
          </a:p>
        </p:txBody>
      </p:sp>
      <p:sp>
        <p:nvSpPr>
          <p:cNvPr id="14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明确各级员工的安全职责</a:t>
            </a:r>
            <a:endParaRPr lang="en-US" sz="2000" b="0" strike="noStrike" spc="-1">
              <a:solidFill>
                <a:srgbClr val="000000"/>
              </a:solidFill>
              <a:latin typeface="Arial"/>
            </a:endParaRPr>
          </a:p>
        </p:txBody>
      </p:sp>
      <p:sp>
        <p:nvSpPr>
          <p:cNvPr id="15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建立责任制度</a:t>
            </a:r>
            <a:endParaRPr lang="en-US" sz="3000" b="0" strike="noStrike" spc="-1">
              <a:solidFill>
                <a:srgbClr val="000000"/>
              </a:solidFill>
              <a:latin typeface="Arial"/>
            </a:endParaRPr>
          </a:p>
        </p:txBody>
      </p:sp>
      <p:sp>
        <p:nvSpPr>
          <p:cNvPr id="15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保障操作流程的安全性</a:t>
            </a:r>
            <a:endParaRPr lang="en-US" sz="2000" b="0" strike="noStrike" spc="-1">
              <a:solidFill>
                <a:srgbClr val="000000"/>
              </a:solidFill>
              <a:latin typeface="Arial"/>
            </a:endParaRPr>
          </a:p>
        </p:txBody>
      </p:sp>
      <p:sp>
        <p:nvSpPr>
          <p:cNvPr id="15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执行规程</a:t>
            </a:r>
            <a:endParaRPr lang="en-US" sz="3000" b="0" strike="noStrike" spc="-1">
              <a:solidFill>
                <a:srgbClr val="000000"/>
              </a:solidFill>
              <a:latin typeface="Arial"/>
            </a:endParaRPr>
          </a:p>
        </p:txBody>
      </p:sp>
      <p:sp>
        <p:nvSpPr>
          <p:cNvPr id="1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定期检查、评估和指导</a:t>
            </a:r>
            <a:endParaRPr lang="en-US" sz="2000" b="0" strike="noStrike" spc="-1">
              <a:solidFill>
                <a:srgbClr val="000000"/>
              </a:solidFill>
              <a:latin typeface="Arial"/>
            </a:endParaRPr>
          </a:p>
        </p:txBody>
      </p:sp>
      <p:sp>
        <p:nvSpPr>
          <p:cNvPr id="15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加强监督</a:t>
            </a:r>
            <a:endParaRPr lang="en-US" sz="3000" b="0" strike="noStrike" spc="-1">
              <a:solidFill>
                <a:srgbClr val="000000"/>
              </a:solidFill>
              <a:latin typeface="Arial"/>
            </a:endParaRPr>
          </a:p>
        </p:txBody>
      </p:sp>
      <p:sp>
        <p:nvSpPr>
          <p:cNvPr id="15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a:t>
            </a:r>
            <a:endParaRPr lang="en-US" sz="3600" b="0" strike="noStrike" spc="-1">
              <a:solidFill>
                <a:schemeClr val="dk1"/>
              </a:solidFill>
              <a:latin typeface="Arial"/>
            </a:endParaRPr>
          </a:p>
        </p:txBody>
      </p:sp>
      <p:sp>
        <p:nvSpPr>
          <p:cNvPr id="15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在铁路桥梁行业安全生产中，发生事故时需要深入分析原因，探讨预防措施，并持续提升安全意识。通过案例分析，可以总结经验教训，避免类似事故再次发生。</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案例分析</a:t>
            </a:r>
            <a:endParaRPr lang="en-US" sz="3600" b="0" strike="noStrike" spc="-1">
              <a:solidFill>
                <a:schemeClr val="dk1"/>
              </a:solidFill>
              <a:latin typeface="Arial"/>
            </a:endParaRPr>
          </a:p>
        </p:txBody>
      </p:sp>
      <p:sp>
        <p:nvSpPr>
          <p:cNvPr id="16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查找事故发生的根本原因</a:t>
            </a:r>
            <a:endParaRPr lang="en-US" sz="1500" b="0" strike="noStrike" spc="-1">
              <a:solidFill>
                <a:srgbClr val="000000"/>
              </a:solidFill>
              <a:latin typeface="Arial"/>
            </a:endParaRPr>
          </a:p>
        </p:txBody>
      </p:sp>
      <p:sp>
        <p:nvSpPr>
          <p:cNvPr id="16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事故原因分析</a:t>
            </a:r>
            <a:endParaRPr lang="en-US" sz="2200" b="0" strike="noStrike" spc="-1">
              <a:solidFill>
                <a:srgbClr val="000000"/>
              </a:solidFill>
              <a:latin typeface="Arial"/>
            </a:endParaRPr>
          </a:p>
        </p:txBody>
      </p:sp>
      <p:sp>
        <p:nvSpPr>
          <p:cNvPr id="16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制定防范措施，避免类似事故再次发生</a:t>
            </a:r>
            <a:endParaRPr lang="en-US" sz="1500" b="0" strike="noStrike" spc="-1">
              <a:solidFill>
                <a:srgbClr val="000000"/>
              </a:solidFill>
              <a:latin typeface="Arial"/>
            </a:endParaRPr>
          </a:p>
        </p:txBody>
      </p:sp>
      <p:sp>
        <p:nvSpPr>
          <p:cNvPr id="16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预防措施探讨</a:t>
            </a:r>
            <a:endParaRPr lang="en-US" sz="2200" b="0" strike="noStrike" spc="-1">
              <a:solidFill>
                <a:srgbClr val="000000"/>
              </a:solidFill>
              <a:latin typeface="Arial"/>
            </a:endParaRPr>
          </a:p>
        </p:txBody>
      </p:sp>
      <p:sp>
        <p:nvSpPr>
          <p:cNvPr id="16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加强员工安全意识培训</a:t>
            </a:r>
            <a:endParaRPr lang="en-US" sz="1500" b="0" strike="noStrike" spc="-1">
              <a:solidFill>
                <a:srgbClr val="000000"/>
              </a:solidFill>
              <a:latin typeface="Arial"/>
            </a:endParaRPr>
          </a:p>
        </p:txBody>
      </p:sp>
      <p:sp>
        <p:nvSpPr>
          <p:cNvPr id="16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安全意识提升</a:t>
            </a:r>
            <a:endParaRPr lang="en-US" sz="2200" b="0" strike="noStrike" spc="-1">
              <a:solidFill>
                <a:srgbClr val="000000"/>
              </a:solidFill>
              <a:latin typeface="Arial"/>
            </a:endParaRPr>
          </a:p>
        </p:txBody>
      </p:sp>
      <p:sp>
        <p:nvSpPr>
          <p:cNvPr id="16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安全生产是企业的生命线，也是铁路桥梁行业的重要保障。只有始终把人员安全放在首位，加强安全管理和培训，才能建设更安全的铁路桥梁工程。</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铁路桥梁行业安全生产规章制度解读</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规章制度概述</a:t>
            </a:r>
            <a:endParaRPr lang="en-US" sz="3600" b="0" strike="noStrike" spc="-1">
              <a:solidFill>
                <a:schemeClr val="dk1"/>
              </a:solidFill>
              <a:latin typeface="Arial"/>
            </a:endParaRPr>
          </a:p>
        </p:txBody>
      </p:sp>
      <p:sp>
        <p:nvSpPr>
          <p:cNvPr id="17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铁路桥梁行业安全生产规章制度是确保工程施工过程中安全的重要依据。其中包括铁路桥梁行业安全规程、工地安全操作规范以及作业人员安全管理规定。这些规章制度的遵守对于工程安全至关重要。</a:t>
            </a:r>
            <a:endParaRPr lang="en-US" sz="2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规章制度内容</a:t>
            </a:r>
            <a:endParaRPr lang="en-US" sz="3600" b="0" strike="noStrike" spc="-1">
              <a:solidFill>
                <a:schemeClr val="dk1"/>
              </a:solidFill>
              <a:latin typeface="Arial"/>
            </a:endParaRPr>
          </a:p>
        </p:txBody>
      </p:sp>
      <p:sp>
        <p:nvSpPr>
          <p:cNvPr id="17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包括安全帽、安全绳等</a:t>
            </a:r>
            <a:endParaRPr lang="en-US" sz="1500" b="0" strike="noStrike" spc="-1">
              <a:solidFill>
                <a:srgbClr val="000000"/>
              </a:solidFill>
              <a:latin typeface="Arial"/>
            </a:endParaRPr>
          </a:p>
        </p:txBody>
      </p:sp>
      <p:sp>
        <p:nvSpPr>
          <p:cNvPr id="18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安全防护措施</a:t>
            </a:r>
            <a:endParaRPr lang="en-US" sz="2200" b="0" strike="noStrike" spc="-1">
              <a:solidFill>
                <a:srgbClr val="000000"/>
              </a:solidFill>
              <a:latin typeface="Arial"/>
            </a:endParaRPr>
          </a:p>
        </p:txBody>
      </p:sp>
      <p:sp>
        <p:nvSpPr>
          <p:cNvPr id="18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规范作业步骤，确保安全</a:t>
            </a:r>
            <a:endParaRPr lang="en-US" sz="1500" b="0" strike="noStrike" spc="-1">
              <a:solidFill>
                <a:srgbClr val="000000"/>
              </a:solidFill>
              <a:latin typeface="Arial"/>
            </a:endParaRPr>
          </a:p>
        </p:txBody>
      </p:sp>
      <p:sp>
        <p:nvSpPr>
          <p:cNvPr id="18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作业流程规定</a:t>
            </a:r>
            <a:endParaRPr lang="en-US" sz="2200" b="0" strike="noStrike" spc="-1">
              <a:solidFill>
                <a:srgbClr val="000000"/>
              </a:solidFill>
              <a:latin typeface="Arial"/>
            </a:endParaRPr>
          </a:p>
        </p:txBody>
      </p:sp>
      <p:sp>
        <p:nvSpPr>
          <p:cNvPr id="18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紧急情况下的处理流程</a:t>
            </a:r>
            <a:endParaRPr lang="en-US" sz="1500" b="0" strike="noStrike" spc="-1">
              <a:solidFill>
                <a:srgbClr val="000000"/>
              </a:solidFill>
              <a:latin typeface="Arial"/>
            </a:endParaRPr>
          </a:p>
        </p:txBody>
      </p:sp>
      <p:sp>
        <p:nvSpPr>
          <p:cNvPr id="18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突发事件处理程序</a:t>
            </a:r>
            <a:endParaRPr lang="en-US" sz="2200" b="0" strike="noStrike" spc="-1">
              <a:solidFill>
                <a:srgbClr val="000000"/>
              </a:solidFill>
              <a:latin typeface="Arial"/>
            </a:endParaRPr>
          </a:p>
        </p:txBody>
      </p:sp>
      <p:sp>
        <p:nvSpPr>
          <p:cNvPr id="18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规章制度执行</a:t>
            </a:r>
            <a:endParaRPr lang="en-US" sz="3600" b="0" strike="noStrike" spc="-1">
              <a:solidFill>
                <a:schemeClr val="dk1"/>
              </a:solidFill>
              <a:latin typeface="Arial"/>
            </a:endParaRPr>
          </a:p>
        </p:txBody>
      </p:sp>
      <p:sp>
        <p:nvSpPr>
          <p:cNvPr id="18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各岗位对安全的具体责任</a:t>
            </a:r>
            <a:endParaRPr lang="en-US" sz="2000" b="0" strike="noStrike" spc="-1">
              <a:solidFill>
                <a:srgbClr val="000000"/>
              </a:solidFill>
              <a:latin typeface="Arial"/>
            </a:endParaRPr>
          </a:p>
        </p:txBody>
      </p:sp>
      <p:sp>
        <p:nvSpPr>
          <p:cNvPr id="18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岗位责任落实</a:t>
            </a:r>
            <a:endParaRPr lang="en-US" sz="3000" b="0" strike="noStrike" spc="-1">
              <a:solidFill>
                <a:srgbClr val="000000"/>
              </a:solidFill>
              <a:latin typeface="Arial"/>
            </a:endParaRPr>
          </a:p>
        </p:txBody>
      </p:sp>
      <p:sp>
        <p:nvSpPr>
          <p:cNvPr id="19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对违规行为的处理方式</a:t>
            </a:r>
            <a:endParaRPr lang="en-US" sz="2000" b="0" strike="noStrike" spc="-1">
              <a:solidFill>
                <a:srgbClr val="000000"/>
              </a:solidFill>
              <a:latin typeface="Arial"/>
            </a:endParaRPr>
          </a:p>
        </p:txBody>
      </p:sp>
      <p:sp>
        <p:nvSpPr>
          <p:cNvPr id="19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安全违规处理</a:t>
            </a:r>
            <a:endParaRPr lang="en-US" sz="3000" b="0" strike="noStrike" spc="-1">
              <a:solidFill>
                <a:srgbClr val="000000"/>
              </a:solidFill>
              <a:latin typeface="Arial"/>
            </a:endParaRPr>
          </a:p>
        </p:txBody>
      </p:sp>
      <p:sp>
        <p:nvSpPr>
          <p:cNvPr id="19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定期检查安全执行情况</a:t>
            </a:r>
            <a:endParaRPr lang="en-US" sz="2000" b="0" strike="noStrike" spc="-1">
              <a:solidFill>
                <a:srgbClr val="000000"/>
              </a:solidFill>
              <a:latin typeface="Arial"/>
            </a:endParaRPr>
          </a:p>
        </p:txBody>
      </p:sp>
      <p:sp>
        <p:nvSpPr>
          <p:cNvPr id="19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安全督查考核</a:t>
            </a:r>
            <a:endParaRPr lang="en-US" sz="3000" b="0" strike="noStrike" spc="-1">
              <a:solidFill>
                <a:srgbClr val="000000"/>
              </a:solidFill>
              <a:latin typeface="Arial"/>
            </a:endParaRPr>
          </a:p>
        </p:txBody>
      </p:sp>
      <p:sp>
        <p:nvSpPr>
          <p:cNvPr id="19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https://d.book118.com/448017043011006050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铁路桥梁行业安全生产规章制度培训</vt:lpstr>
      <vt:lpstr>目录</vt:lpstr>
      <vt:lpstr>第1章 铁路桥梁行业安全生产规章制度培训</vt:lpstr>
      <vt:lpstr>介绍</vt:lpstr>
      <vt:lpstr>培训目标</vt:lpstr>
      <vt:lpstr>培训内容</vt:lpstr>
      <vt:lpstr>培训形式</vt:lpstr>
      <vt:lpstr>铁路桥梁行业安全生产规章制度培训重要性</vt:lpstr>
      <vt:lpstr>第2章 安全生产法律法规</vt:lpstr>
      <vt:lpstr>法律法规概述</vt:lpstr>
      <vt:lpstr>法规解读</vt:lpstr>
      <vt:lpstr>法规落实</vt:lpstr>
      <vt:lpstr>案例分析</vt:lpstr>
      <vt:lpstr>案例分析</vt:lpstr>
      <vt:lpstr> </vt:lpstr>
      <vt:lpstr>第3章 铁路桥梁行业安全生产规章制度解读</vt:lpstr>
      <vt:lpstr>规章制度概述</vt:lpstr>
      <vt:lpstr>规章制度内容</vt:lpstr>
      <vt:lpstr>规章制度执行</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2024-09-29T14:54:24.700</cp:lastPrinted>
  <dcterms:created xsi:type="dcterms:W3CDTF">2024-09-29T06:54:24Z</dcterms:created>
  <dcterms:modified xsi:type="dcterms:W3CDTF">2024-09-29T06:54:26Z</dcterms:modified>
</cp:coreProperties>
</file>