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2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B0180-4172-44A3-997D-D43B2C43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9BFE7-6B80-4A41-A739-57FD50897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56C43-1D40-4953-91E2-D4759232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2D882-AED0-4032-A52E-904C41C9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98E92B-7BAF-43CE-A7F4-78EFCFD8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546A6F-8D1E-4F2D-81AC-0E10A0B0A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2501E9-2E05-42FF-A666-EBAD4BEB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F800D-2B56-4F37-848A-261676A64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867D7-DA71-48F2-ACB0-FB0E19E1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A4CB-890C-4C82-8F5B-1AC6294B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94FCF-FE94-4B31-B854-72DFBA00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12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1.docx" TargetMode="Internal" /><Relationship Id="rId6" Type="http://schemas.openxmlformats.org/officeDocument/2006/relationships/image" Target="../media/image9.emf" /><Relationship Id="rId7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2.docx" TargetMode="Internal" /><Relationship Id="rId3" Type="http://schemas.openxmlformats.org/officeDocument/2006/relationships/image" Target="../media/image10.emf" /><Relationship Id="rId4" Type="http://schemas.openxmlformats.org/officeDocument/2006/relationships/image" Target="../media/image11.png" /><Relationship Id="rId5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package" Target="../embeddings/Document3.docx" TargetMode="Internal" /><Relationship Id="rId4" Type="http://schemas.openxmlformats.org/officeDocument/2006/relationships/image" Target="../media/image12.emf" /><Relationship Id="rId5" Type="http://schemas.openxmlformats.org/officeDocument/2006/relationships/image" Target="../media/image13.png" /><Relationship Id="rId6" Type="http://schemas.openxmlformats.org/officeDocument/2006/relationships/image" Target="../media/image4.png" /><Relationship Id="rId7" Type="http://schemas.openxmlformats.org/officeDocument/2006/relationships/slide" Target="slide2.xml" TargetMode="Internal" /><Relationship Id="rId8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4.docx" TargetMode="Internal" /><Relationship Id="rId3" Type="http://schemas.openxmlformats.org/officeDocument/2006/relationships/image" Target="../media/image14.emf" /><Relationship Id="rId4" Type="http://schemas.openxmlformats.org/officeDocument/2006/relationships/image" Target="../media/image15.png" /><Relationship Id="rId5" Type="http://schemas.openxmlformats.org/officeDocument/2006/relationships/vmlDrawing" Target="../drawings/vmlDrawing4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5.docx" TargetMode="Internal" /><Relationship Id="rId6" Type="http://schemas.openxmlformats.org/officeDocument/2006/relationships/image" Target="../media/image16.emf" /><Relationship Id="rId7" Type="http://schemas.openxmlformats.org/officeDocument/2006/relationships/vmlDrawing" Target="../drawings/vmlDrawing5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7.png" /><Relationship Id="rId4" Type="http://schemas.openxmlformats.org/officeDocument/2006/relationships/package" Target="../embeddings/Document6.docx" TargetMode="Internal" /><Relationship Id="rId5" Type="http://schemas.openxmlformats.org/officeDocument/2006/relationships/image" Target="../media/image18.emf" /><Relationship Id="rId6" Type="http://schemas.openxmlformats.org/officeDocument/2006/relationships/vmlDrawing" Target="../drawings/vmlDrawing6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Relationship Id="rId4" Type="http://schemas.openxmlformats.org/officeDocument/2006/relationships/slide" Target="slide2.xml" TargetMode="Internal" /><Relationship Id="rId5" Type="http://schemas.openxmlformats.org/officeDocument/2006/relationships/package" Target="../embeddings/Document7.docx" TargetMode="Internal" /><Relationship Id="rId6" Type="http://schemas.openxmlformats.org/officeDocument/2006/relationships/image" Target="../media/image19.emf" /><Relationship Id="rId7" Type="http://schemas.openxmlformats.org/officeDocument/2006/relationships/vmlDrawing" Target="../drawings/vmlDrawing7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8.docx" TargetMode="Internal" /><Relationship Id="rId3" Type="http://schemas.openxmlformats.org/officeDocument/2006/relationships/image" Target="../media/image20.emf" /><Relationship Id="rId4" Type="http://schemas.openxmlformats.org/officeDocument/2006/relationships/image" Target="../media/image21.png" /><Relationship Id="rId5" Type="http://schemas.openxmlformats.org/officeDocument/2006/relationships/vmlDrawing" Target="../drawings/vmlDrawing8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package" Target="../embeddings/Document9.docx" TargetMode="Internal" /><Relationship Id="rId4" Type="http://schemas.openxmlformats.org/officeDocument/2006/relationships/image" Target="../media/image22.emf" /><Relationship Id="rId5" Type="http://schemas.openxmlformats.org/officeDocument/2006/relationships/image" Target="../media/image4.png" /><Relationship Id="rId6" Type="http://schemas.openxmlformats.org/officeDocument/2006/relationships/slide" Target="slide2.xml" TargetMode="Internal" /><Relationship Id="rId7" Type="http://schemas.openxmlformats.org/officeDocument/2006/relationships/vmlDrawing" Target="../drawings/vmlDrawing9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package" Target="../embeddings/Document10.docx" TargetMode="Internal" /><Relationship Id="rId3" Type="http://schemas.openxmlformats.org/officeDocument/2006/relationships/image" Target="../media/image23.emf" /><Relationship Id="rId4" Type="http://schemas.openxmlformats.org/officeDocument/2006/relationships/image" Target="../media/image24.png" /><Relationship Id="rId5" Type="http://schemas.openxmlformats.org/officeDocument/2006/relationships/vmlDrawing" Target="../drawings/vmlDrawing10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2112401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矩形 25"/>
          <p:cNvSpPr/>
          <p:nvPr/>
        </p:nvSpPr>
        <p:spPr>
          <a:xfrm>
            <a:off x="445869" y="1363027"/>
            <a:ext cx="8302595" cy="2417445"/>
          </a:xfrm>
          <a:prstGeom prst="rect">
            <a:avLst/>
          </a:prstGeom>
          <a:solidFill>
            <a:srgbClr val="729DB9">
              <a:alpha val="2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49"/>
          <p:cNvSpPr txBox="1"/>
          <p:nvPr/>
        </p:nvSpPr>
        <p:spPr>
          <a:xfrm>
            <a:off x="2764644" y="2059161"/>
            <a:ext cx="5191732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Times New Roman" panose="02020603050405020304" pitchFamily="18" charset="0"/>
                <a:ea typeface="思源黑体 CN Bold" panose="020b0800000000000000" pitchFamily="34" charset="-122"/>
                <a:cs typeface="Times New Roman" panose="02020603050405020304" pitchFamily="18" charset="0"/>
              </a:rPr>
              <a:t>圆周角和直径的关系</a:t>
            </a:r>
            <a:endParaRPr kumimoji="0" lang="zh-CN" altLang="en-US" sz="3600" b="1" i="0" u="none" strike="noStrike" kern="1200" cap="none" spc="500" normalizeH="0" baseline="0" noProof="0">
              <a:ln>
                <a:noFill/>
              </a:ln>
              <a:effectLst/>
              <a:uLnTx/>
              <a:uFillTx/>
              <a:latin typeface="Times New Roman" panose="02020603050405020304" pitchFamily="18" charset="0"/>
              <a:ea typeface="思源黑体 CN Bold" panose="020b0800000000000000" pitchFamily="34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 bwMode="auto">
          <a:xfrm>
            <a:off x="2929208" y="2654032"/>
            <a:ext cx="4752528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1345032" y="2070005"/>
            <a:ext cx="1512168" cy="625213"/>
          </a:xfrm>
          <a:prstGeom prst="rect">
            <a:avLst/>
          </a:prstGeom>
          <a:solidFill>
            <a:srgbClr val="31A08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egoe UI" panose="020b0502040204020203"/>
              <a:ea typeface="思源黑体 CN Light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396492" y="2067694"/>
            <a:ext cx="165618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 spc="500" smtClean="0">
                <a:solidFill>
                  <a:schemeClr val="bg1"/>
                </a:solidFill>
                <a:latin typeface="+mj-lt"/>
                <a:ea typeface="思源黑体 CN Bold" panose="020b0800000000000000" pitchFamily="34" charset="-122"/>
              </a:rPr>
              <a:t>3.4.2</a:t>
            </a:r>
            <a:endParaRPr lang="zh-CN" altLang="en-US" sz="3600" b="1" spc="500">
              <a:solidFill>
                <a:schemeClr val="bg1"/>
              </a:solidFill>
              <a:latin typeface="+mj-lt"/>
              <a:ea typeface="思源黑体 CN Bold" panose="020b0800000000000000" pitchFamily="34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51520" y="0"/>
            <a:ext cx="2088232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/>
          <p:cNvSpPr txBox="1">
            <a:spLocks noChangeArrowheads="1"/>
          </p:cNvSpPr>
          <p:nvPr/>
        </p:nvSpPr>
        <p:spPr bwMode="auto">
          <a:xfrm>
            <a:off x="359043" y="0"/>
            <a:ext cx="356488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1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北师</a:t>
            </a: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年级下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/>
          <p:cNvSpPr/>
          <p:nvPr/>
        </p:nvSpPr>
        <p:spPr>
          <a:xfrm>
            <a:off x="7452320" y="627534"/>
            <a:ext cx="1245810" cy="267084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12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第三章 圆</a:t>
            </a:r>
            <a:endParaRPr lang="zh-CN" altLang="en-US" sz="12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>
    <p:zoom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矩形 67"/>
          <p:cNvSpPr/>
          <p:nvPr/>
        </p:nvSpPr>
        <p:spPr>
          <a:xfrm>
            <a:off x="1835696" y="1419622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6147" name="矩形 68"/>
          <p:cNvSpPr/>
          <p:nvPr/>
        </p:nvSpPr>
        <p:spPr>
          <a:xfrm>
            <a:off x="1835696" y="2237755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0" name="组合 22"/>
          <p:cNvGrpSpPr/>
          <p:nvPr/>
        </p:nvGrpSpPr>
        <p:grpSpPr>
          <a:xfrm>
            <a:off x="1137841" y="1347614"/>
            <a:ext cx="574675" cy="542925"/>
            <a:chOff x="4440081" y="981292"/>
            <a:chExt cx="574646" cy="543961"/>
          </a:xfrm>
        </p:grpSpPr>
        <p:pic>
          <p:nvPicPr>
            <p:cNvPr id="1441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6" name="TextBox 2"/>
            <p:cNvSpPr txBox="1"/>
            <p:nvPr/>
          </p:nvSpPr>
          <p:spPr>
            <a:xfrm>
              <a:off x="4558136" y="1031734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1" name="组合 25"/>
          <p:cNvGrpSpPr/>
          <p:nvPr/>
        </p:nvGrpSpPr>
        <p:grpSpPr>
          <a:xfrm>
            <a:off x="1144191" y="2182192"/>
            <a:ext cx="574675" cy="544513"/>
            <a:chOff x="4440081" y="981292"/>
            <a:chExt cx="574646" cy="543961"/>
          </a:xfrm>
        </p:grpSpPr>
        <p:pic>
          <p:nvPicPr>
            <p:cNvPr id="1441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4" name="TextBox 2"/>
            <p:cNvSpPr txBox="1"/>
            <p:nvPr/>
          </p:nvSpPr>
          <p:spPr>
            <a:xfrm>
              <a:off x="4558136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2" name="组合 28"/>
          <p:cNvGrpSpPr/>
          <p:nvPr/>
        </p:nvGrpSpPr>
        <p:grpSpPr>
          <a:xfrm>
            <a:off x="1137918" y="2964929"/>
            <a:ext cx="574675" cy="542925"/>
            <a:chOff x="4440081" y="981292"/>
            <a:chExt cx="574646" cy="543961"/>
          </a:xfrm>
        </p:grpSpPr>
        <p:pic>
          <p:nvPicPr>
            <p:cNvPr id="1441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2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3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3" name="组合 31"/>
          <p:cNvGrpSpPr/>
          <p:nvPr/>
        </p:nvGrpSpPr>
        <p:grpSpPr>
          <a:xfrm>
            <a:off x="1158555" y="3746180"/>
            <a:ext cx="574675" cy="542925"/>
            <a:chOff x="4440081" y="981292"/>
            <a:chExt cx="574646" cy="543961"/>
          </a:xfrm>
        </p:grpSpPr>
        <p:pic>
          <p:nvPicPr>
            <p:cNvPr id="1440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10" name="TextBox 2"/>
            <p:cNvSpPr txBox="1"/>
            <p:nvPr/>
          </p:nvSpPr>
          <p:spPr>
            <a:xfrm>
              <a:off x="4514703" y="1002950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4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46" name="组合 39"/>
          <p:cNvGrpSpPr/>
          <p:nvPr/>
        </p:nvGrpSpPr>
        <p:grpSpPr>
          <a:xfrm>
            <a:off x="3839325" y="1347614"/>
            <a:ext cx="574675" cy="542925"/>
            <a:chOff x="4440081" y="981292"/>
            <a:chExt cx="574646" cy="543961"/>
          </a:xfrm>
        </p:grpSpPr>
        <p:pic>
          <p:nvPicPr>
            <p:cNvPr id="1440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6" name="TextBox 2"/>
            <p:cNvSpPr txBox="1"/>
            <p:nvPr/>
          </p:nvSpPr>
          <p:spPr>
            <a:xfrm>
              <a:off x="4545505" y="1023092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5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32" name="矩形 68"/>
          <p:cNvSpPr/>
          <p:nvPr/>
        </p:nvSpPr>
        <p:spPr>
          <a:xfrm>
            <a:off x="1846847" y="3766118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49" name="组合 22"/>
          <p:cNvGrpSpPr/>
          <p:nvPr/>
        </p:nvGrpSpPr>
        <p:grpSpPr>
          <a:xfrm>
            <a:off x="3839249" y="2211710"/>
            <a:ext cx="574675" cy="542925"/>
            <a:chOff x="4440081" y="981292"/>
            <a:chExt cx="574646" cy="543961"/>
          </a:xfrm>
        </p:grpSpPr>
        <p:pic>
          <p:nvPicPr>
            <p:cNvPr id="1440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4" name="TextBox 2"/>
            <p:cNvSpPr txBox="1"/>
            <p:nvPr/>
          </p:nvSpPr>
          <p:spPr>
            <a:xfrm>
              <a:off x="4558136" y="1011147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6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0" name="组合 25"/>
          <p:cNvGrpSpPr/>
          <p:nvPr/>
        </p:nvGrpSpPr>
        <p:grpSpPr>
          <a:xfrm>
            <a:off x="3845599" y="2976984"/>
            <a:ext cx="574675" cy="544513"/>
            <a:chOff x="4440081" y="981292"/>
            <a:chExt cx="574646" cy="543961"/>
          </a:xfrm>
        </p:grpSpPr>
        <p:pic>
          <p:nvPicPr>
            <p:cNvPr id="14401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2" name="TextBox 2"/>
            <p:cNvSpPr txBox="1"/>
            <p:nvPr/>
          </p:nvSpPr>
          <p:spPr>
            <a:xfrm>
              <a:off x="4558136" y="1005882"/>
              <a:ext cx="338538" cy="46119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7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1" name="组合 28"/>
          <p:cNvGrpSpPr/>
          <p:nvPr/>
        </p:nvGrpSpPr>
        <p:grpSpPr>
          <a:xfrm>
            <a:off x="3839326" y="3751282"/>
            <a:ext cx="574675" cy="542925"/>
            <a:chOff x="4440081" y="981292"/>
            <a:chExt cx="574646" cy="543961"/>
          </a:xfrm>
        </p:grpSpPr>
        <p:pic>
          <p:nvPicPr>
            <p:cNvPr id="1439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400" name="TextBox 2"/>
            <p:cNvSpPr txBox="1"/>
            <p:nvPr/>
          </p:nvSpPr>
          <p:spPr>
            <a:xfrm>
              <a:off x="4566762" y="994205"/>
              <a:ext cx="338538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8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14353" name="组合 39"/>
          <p:cNvGrpSpPr/>
          <p:nvPr/>
        </p:nvGrpSpPr>
        <p:grpSpPr>
          <a:xfrm>
            <a:off x="6724065" y="2172840"/>
            <a:ext cx="574675" cy="542925"/>
            <a:chOff x="4440081" y="1073269"/>
            <a:chExt cx="574646" cy="543961"/>
          </a:xfrm>
        </p:grpSpPr>
        <p:pic>
          <p:nvPicPr>
            <p:cNvPr id="14395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1073269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6" name="TextBox 2"/>
            <p:cNvSpPr txBox="1"/>
            <p:nvPr/>
          </p:nvSpPr>
          <p:spPr>
            <a:xfrm>
              <a:off x="4468565" y="1116056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10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121" name="矩形 67"/>
          <p:cNvSpPr/>
          <p:nvPr/>
        </p:nvSpPr>
        <p:spPr>
          <a:xfrm>
            <a:off x="4572000" y="3782836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3" name="矩形 67"/>
          <p:cNvSpPr/>
          <p:nvPr/>
        </p:nvSpPr>
        <p:spPr>
          <a:xfrm>
            <a:off x="4572000" y="1389707"/>
            <a:ext cx="38608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B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14358" name="组合 22"/>
          <p:cNvGrpSpPr/>
          <p:nvPr/>
        </p:nvGrpSpPr>
        <p:grpSpPr>
          <a:xfrm>
            <a:off x="6722478" y="2964929"/>
            <a:ext cx="574675" cy="542925"/>
            <a:chOff x="4440081" y="981292"/>
            <a:chExt cx="574646" cy="543961"/>
          </a:xfrm>
        </p:grpSpPr>
        <p:pic>
          <p:nvPicPr>
            <p:cNvPr id="14393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4394" name="TextBox 2"/>
            <p:cNvSpPr txBox="1"/>
            <p:nvPr/>
          </p:nvSpPr>
          <p:spPr>
            <a:xfrm>
              <a:off x="4489691" y="1007939"/>
              <a:ext cx="475427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11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7308304" y="611620"/>
            <a:ext cx="1442707" cy="447962"/>
            <a:chOff x="7088732" y="567070"/>
            <a:chExt cx="1442707" cy="447962"/>
          </a:xfrm>
        </p:grpSpPr>
        <p:sp>
          <p:nvSpPr>
            <p:cNvPr id="82" name="椭圆 81"/>
            <p:cNvSpPr/>
            <p:nvPr/>
          </p:nvSpPr>
          <p:spPr>
            <a:xfrm flipH="1">
              <a:off x="7088732" y="583985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 flipH="1">
              <a:off x="7449773" y="581782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 flipH="1">
              <a:off x="7760554" y="567071"/>
              <a:ext cx="431047" cy="431047"/>
            </a:xfrm>
            <a:prstGeom prst="ellipse">
              <a:avLst/>
            </a:prstGeom>
            <a:solidFill>
              <a:srgbClr val="729DB9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 flipH="1">
              <a:off x="8100392" y="567070"/>
              <a:ext cx="431047" cy="431047"/>
            </a:xfrm>
            <a:prstGeom prst="ellipse">
              <a:avLst/>
            </a:prstGeom>
            <a:solidFill>
              <a:srgbClr val="83C4E0">
                <a:alpha val="84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en-US" altLang="zh-CN" sz="2800">
                <a:latin typeface="腾祥面包体简" panose="01010104010101010101" charset="-122"/>
                <a:ea typeface="腾祥面包体简" panose="01010104010101010101" charset="-122"/>
              </a:endParaRPr>
            </a:p>
          </p:txBody>
        </p:sp>
      </p:grpSp>
      <p:sp>
        <p:nvSpPr>
          <p:cNvPr id="28" name="圆角矩形 27"/>
          <p:cNvSpPr/>
          <p:nvPr/>
        </p:nvSpPr>
        <p:spPr>
          <a:xfrm>
            <a:off x="7164288" y="650082"/>
            <a:ext cx="1738758" cy="35083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marR="0" algn="ctr" eaLnBrk="0" hangingPunct="0">
              <a:buClrTx/>
              <a:buSzTx/>
              <a:defRPr/>
            </a:pPr>
            <a:r>
              <a:rPr lang="zh-CN" altLang="en-US" sz="21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 案 呈 现</a:t>
            </a:r>
            <a:endParaRPr lang="zh-CN" altLang="en-US" sz="21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/>
        </p:nvGrpSpPr>
        <p:grpSpPr>
          <a:xfrm>
            <a:off x="769938" y="650132"/>
            <a:ext cx="2073870" cy="259420"/>
            <a:chOff x="7111403" y="565073"/>
            <a:chExt cx="1856675" cy="259770"/>
          </a:xfrm>
        </p:grpSpPr>
        <p:sp>
          <p:nvSpPr>
            <p:cNvPr id="88" name="TextBox 87"/>
            <p:cNvSpPr txBox="1"/>
            <p:nvPr/>
          </p:nvSpPr>
          <p:spPr>
            <a:xfrm>
              <a:off x="7111403" y="570585"/>
              <a:ext cx="1856675" cy="2542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R="0" defTabSz="914400" eaLnBrk="0" hangingPunct="0">
                <a:buClrTx/>
                <a:buSzTx/>
                <a:buFontTx/>
                <a:defRPr/>
              </a:pPr>
              <a:r>
                <a:rPr lang="zh-CN" altLang="en-US" sz="1050">
                  <a:latin typeface="华文行楷" panose="02010800040101010101" pitchFamily="2" charset="-122"/>
                  <a:ea typeface="华文行楷" panose="02010800040101010101" pitchFamily="2" charset="-122"/>
                </a:rPr>
                <a:t>温馨</a:t>
              </a:r>
              <a:r>
                <a:rPr kumimoji="0" lang="zh-CN" altLang="en-US" sz="1050" kern="1200" cap="none" spc="0" normalizeH="0" baseline="0" noProof="0" smtClean="0">
                  <a:latin typeface="华文行楷" panose="02010800040101010101" pitchFamily="2" charset="-122"/>
                  <a:ea typeface="华文行楷" panose="02010800040101010101" pitchFamily="2" charset="-122"/>
                  <a:cs typeface="+mn-cs"/>
                </a:rPr>
                <a:t>提示</a:t>
              </a:r>
              <a:r>
                <a:rPr kumimoji="0" lang="zh-CN" altLang="en-US" sz="1050" kern="1200" cap="none" spc="0" normalizeH="0" baseline="0" noProof="0">
                  <a:latin typeface="+mn-ea"/>
                  <a:ea typeface="+mn-ea"/>
                  <a:cs typeface="+mn-cs"/>
                </a:rPr>
                <a:t>：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点击      </a:t>
              </a:r>
              <a:r>
                <a:rPr kumimoji="0" lang="zh-CN" altLang="en-US" sz="1000" kern="1200" cap="none" spc="0" normalizeH="0" baseline="0" noProof="0" smtClean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进入</a:t>
              </a:r>
              <a:r>
                <a:rPr kumimoji="0" lang="zh-CN" altLang="en-US" sz="1000" kern="1200" cap="none" spc="0" normalizeH="0" baseline="0" noProof="0">
                  <a:latin typeface="微软雅黑" panose="020b0503020204020204" pitchFamily="34" charset="-122"/>
                  <a:ea typeface="微软雅黑" panose="020b0503020204020204" pitchFamily="34" charset="-122"/>
                </a:rPr>
                <a:t>讲评</a:t>
              </a:r>
              <a:endParaRPr kumimoji="0" lang="zh-CN" altLang="en-US" sz="1000" kern="1200" cap="none" spc="0" normalizeH="0" baseline="0" noProof="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pic>
          <p:nvPicPr>
            <p:cNvPr id="89" name="Picture 2" descr="C:\Users\Administrator\Desktop\习题课件\题序框 (2)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989768" y="565073"/>
              <a:ext cx="252268" cy="247943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90" name="TextBox 5"/>
          <p:cNvSpPr txBox="1">
            <a:spLocks noChangeArrowheads="1"/>
          </p:cNvSpPr>
          <p:nvPr/>
        </p:nvSpPr>
        <p:spPr bwMode="auto">
          <a:xfrm>
            <a:off x="773951" y="-4703"/>
            <a:ext cx="2861945" cy="414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kumimoji="0" sz="2100" b="1" i="0" u="none" strike="noStrike" kern="1200" cap="none" spc="0" normalizeH="0" baseline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/>
              <a:t>习题链接</a:t>
            </a:r>
            <a:endParaRPr lang="zh-CN" altLang="en-US"/>
          </a:p>
        </p:txBody>
      </p:sp>
      <p:grpSp>
        <p:nvGrpSpPr>
          <p:cNvPr id="101" name="组合 25"/>
          <p:cNvGrpSpPr/>
          <p:nvPr/>
        </p:nvGrpSpPr>
        <p:grpSpPr>
          <a:xfrm>
            <a:off x="6722478" y="1347614"/>
            <a:ext cx="574675" cy="544513"/>
            <a:chOff x="4440081" y="981292"/>
            <a:chExt cx="574646" cy="543961"/>
          </a:xfrm>
        </p:grpSpPr>
        <p:pic>
          <p:nvPicPr>
            <p:cNvPr id="102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3" name="TextBox 2"/>
            <p:cNvSpPr txBox="1"/>
            <p:nvPr/>
          </p:nvSpPr>
          <p:spPr>
            <a:xfrm>
              <a:off x="4558137" y="1005882"/>
              <a:ext cx="338538" cy="4611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latin typeface="Times New Roman" panose="02020603050405020304" pitchFamily="18" charset="0"/>
                  <a:cs typeface="Times New Roman" panose="02020603050405020304" pitchFamily="18" charset="0"/>
                </a:rPr>
                <a:t>9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56" name="矩形 67"/>
          <p:cNvSpPr/>
          <p:nvPr/>
        </p:nvSpPr>
        <p:spPr>
          <a:xfrm>
            <a:off x="4574262" y="2992647"/>
            <a:ext cx="79375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13°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3" name="矩形 67"/>
          <p:cNvSpPr/>
          <p:nvPr/>
        </p:nvSpPr>
        <p:spPr>
          <a:xfrm>
            <a:off x="1851515" y="2987545"/>
            <a:ext cx="403225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</a:pP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pSp>
        <p:nvGrpSpPr>
          <p:cNvPr id="58" name="组合 22"/>
          <p:cNvGrpSpPr/>
          <p:nvPr/>
        </p:nvGrpSpPr>
        <p:grpSpPr>
          <a:xfrm>
            <a:off x="6733629" y="3729613"/>
            <a:ext cx="574675" cy="542925"/>
            <a:chOff x="4440081" y="981292"/>
            <a:chExt cx="574646" cy="543961"/>
          </a:xfrm>
        </p:grpSpPr>
        <p:pic>
          <p:nvPicPr>
            <p:cNvPr id="59" name="Picture 16" descr="C:\Users\Administrator\Desktop\背景\习题课件\题序框.png"/>
            <p:cNvPicPr>
              <a:picLocks noChangeAspect="1"/>
            </p:cNvPicPr>
            <p:nvPr/>
          </p:nvPicPr>
          <p:blipFill>
            <a:blip r:embed="rId2"/>
            <a:srcRect l="13475" t="9528" r="10065" b="16702"/>
            <a:stretch>
              <a:fillRect/>
            </a:stretch>
          </p:blipFill>
          <p:spPr>
            <a:xfrm>
              <a:off x="4440081" y="981292"/>
              <a:ext cx="574646" cy="54396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0" name="TextBox 2"/>
            <p:cNvSpPr txBox="1"/>
            <p:nvPr/>
          </p:nvSpPr>
          <p:spPr>
            <a:xfrm>
              <a:off x="4481195" y="1007939"/>
              <a:ext cx="492419" cy="46254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rPr>
                <a:t>12</a:t>
              </a:r>
              <a:endParaRPr lang="zh-CN" altLang="en-US" sz="2400" b="1"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6146" grpId="0"/>
      <p:bldP spid="6147" grpId="0"/>
      <p:bldP spid="32" grpId="0"/>
      <p:bldP spid="121" grpId="0"/>
      <p:bldP spid="123" grpId="0"/>
      <p:bldP spid="56" grpId="0"/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861556"/>
            <a:ext cx="7921253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83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Times New Roman" panose="02020603050405020304"/>
              </a:rPr>
              <a:t>随堂练习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1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Courier New" panose="02070309020205020404"/>
              </a:rPr>
              <a:t>)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上一点，连接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则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120°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150°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622711" y="974347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502154" y="2110085"/>
            <a:ext cx="3860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B</a:t>
            </a:r>
            <a:endParaRPr lang="zh-CN" altLang="en-US" sz="2400"/>
          </a:p>
        </p:txBody>
      </p:sp>
      <p:pic>
        <p:nvPicPr>
          <p:cNvPr id="6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75945" y="1797660"/>
            <a:ext cx="1836415" cy="1818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859631"/>
            <a:ext cx="7921254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[2023·</a:t>
            </a:r>
            <a:r>
              <a:rPr lang="zh-CN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营口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/>
                <a:cs typeface="Arial"/>
              </a:rPr>
              <a:t>]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的直径，弦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交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E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的度数是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70°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6" name="椭圆 5"/>
          <p:cNvSpPr/>
          <p:nvPr/>
        </p:nvSpPr>
        <p:spPr>
          <a:xfrm>
            <a:off x="616924" y="956922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5251" y="1563638"/>
            <a:ext cx="2210941" cy="1966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60698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4048103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610815" y="1202796"/>
            <a:ext cx="7921625" cy="296862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是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的直径，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∵∠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90°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－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30°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°.</a:t>
            </a:r>
            <a:endParaRPr lang="en-US" altLang="zh-CN" sz="1600" kern="100" smtClean="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 smtClean="0">
                <a:latin typeface="宋体" panose="02010600030101010101" pitchFamily="2" charset="-122"/>
                <a:cs typeface="宋体" panose="02010600030101010101" pitchFamily="2" charset="-122"/>
              </a:rPr>
              <a:t>∴∠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60°.</a:t>
            </a:r>
            <a:endParaRPr lang="zh-CN" altLang="zh-CN" sz="160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627380">
              <a:lnSpc>
                <a:spcPct val="130000"/>
              </a:lnSpc>
              <a:spcAft>
                <a:spcPct val="0"/>
              </a:spcAf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故选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D.</a:t>
            </a:r>
            <a:endParaRPr lang="zh-CN" altLang="zh-CN" sz="160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25635" y="1460808"/>
            <a:ext cx="2441823" cy="2210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611188" y="861556"/>
            <a:ext cx="7921625" cy="28613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如图，在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⊙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O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中，直径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与弦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相交于点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P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，连接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，若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20°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，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BPC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70°</a:t>
            </a: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，</a:t>
            </a:r>
            <a:endParaRPr lang="en-US" altLang="zh-CN" sz="2400" b="1" kern="100" smtClean="0">
              <a:latin typeface="Times New Roman" panose="02020603050405020304"/>
              <a:cs typeface="Times New Roman" panose="020206030504050203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zh-CN" altLang="zh-CN" sz="2400" b="1" kern="100" smtClean="0">
                <a:latin typeface="Times New Roman" panose="02020603050405020304"/>
                <a:cs typeface="Times New Roman" panose="02020603050405020304"/>
              </a:rPr>
              <a:t>则</a:t>
            </a:r>
            <a:r>
              <a:rPr lang="zh-CN" altLang="zh-CN" sz="2400" b="1" kern="100">
                <a:latin typeface="宋体" panose="02010600030101010101" pitchFamily="2" charset="-122"/>
                <a:cs typeface="宋体" panose="02010600030101010101" pitchFamily="2" charset="-122"/>
              </a:rPr>
              <a:t>∠</a:t>
            </a:r>
            <a:r>
              <a:rPr lang="en-US" altLang="zh-CN" sz="2400" b="1" i="1" kern="100">
                <a:latin typeface="Times New Roman" panose="02020603050405020304"/>
                <a:cs typeface="Courier New" panose="02070309020205020404"/>
              </a:rPr>
              <a:t>ADC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＝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(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)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A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70°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B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60°  </a:t>
            </a:r>
            <a:endParaRPr lang="en-US" altLang="zh-CN" sz="2400" b="1" kern="100" smtClean="0">
              <a:latin typeface="Times New Roman" panose="02020603050405020304"/>
              <a:cs typeface="Courier New" panose="02070309020205020404"/>
            </a:endParaRPr>
          </a:p>
          <a:p>
            <a:pPr marL="539750">
              <a:lnSpc>
                <a:spcPct val="150000"/>
              </a:lnSpc>
              <a:spcAft>
                <a:spcPct val="0"/>
              </a:spcAft>
              <a:tabLst>
                <a:tab pos="2790825"/>
              </a:tabLst>
            </a:pP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C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50°  </a:t>
            </a:r>
            <a:r>
              <a:rPr lang="en-US" altLang="zh-CN" sz="2400" b="1" kern="100" smtClean="0">
                <a:latin typeface="Times New Roman" panose="02020603050405020304"/>
                <a:cs typeface="Courier New" panose="02070309020205020404"/>
              </a:rPr>
              <a:t>	D</a:t>
            </a:r>
            <a:r>
              <a:rPr lang="zh-CN" altLang="zh-CN" sz="2400" b="1" kern="100">
                <a:latin typeface="Times New Roman" panose="02020603050405020304"/>
                <a:cs typeface="Times New Roman" panose="02020603050405020304"/>
              </a:rPr>
              <a:t>．</a:t>
            </a:r>
            <a:r>
              <a:rPr lang="en-US" altLang="zh-CN" sz="2400" b="1" kern="100">
                <a:latin typeface="Times New Roman" panose="02020603050405020304"/>
                <a:cs typeface="Courier New" panose="02070309020205020404"/>
              </a:rPr>
              <a:t>40°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1" name="椭圆 10"/>
          <p:cNvSpPr/>
          <p:nvPr/>
        </p:nvSpPr>
        <p:spPr>
          <a:xfrm>
            <a:off x="589520" y="94511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49119" y="1663918"/>
            <a:ext cx="1851273" cy="1969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995760" y="55552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96131" y="4058377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89446" y="1151336"/>
          <a:ext cx="6738938" cy="2949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5" imgW="6816725" imgH="2972435" progId="Word.Document.12">
                  <p:embed/>
                </p:oleObj>
              </mc:Choice>
              <mc:Fallback>
                <p:oleObj name="文档" r:id="rId5" imgW="6816725" imgH="29724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289446" y="1151336"/>
                        <a:ext cx="6738938" cy="29495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43013" y="1001638"/>
          <a:ext cx="7264400" cy="2362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7322820" imgH="2392045" progId="Word.Document.12">
                  <p:embed/>
                </p:oleObj>
              </mc:Choice>
              <mc:Fallback>
                <p:oleObj name="文档" r:id="rId2" imgW="7322820" imgH="239204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43013" y="1001638"/>
                        <a:ext cx="7264400" cy="23622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椭圆 4"/>
          <p:cNvSpPr/>
          <p:nvPr/>
        </p:nvSpPr>
        <p:spPr>
          <a:xfrm>
            <a:off x="637020" y="1039170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3134" y="1744296"/>
            <a:ext cx="1999679" cy="1654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538282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779912" y="3994666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 noProof="0" smtClean="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D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88975" y="1124620"/>
          <a:ext cx="7839075" cy="3535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7904480" imgH="3566795" progId="Word.Document.12">
                  <p:embed/>
                </p:oleObj>
              </mc:Choice>
              <mc:Fallback>
                <p:oleObj name="文档" r:id="rId3" imgW="7904480" imgH="35667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88975" y="1124620"/>
                        <a:ext cx="7839075" cy="35353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6284" y="2698522"/>
            <a:ext cx="2066156" cy="18267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7" descr="C:\Users\Administrator\Desktop\习题课件\返回框.png">
            <a:hlinkClick r:id="rId7" action="ppaction://hlinksldjump?num=2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63650" y="771550"/>
          <a:ext cx="7223125" cy="35337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2" imgW="7281545" imgH="3566795" progId="Word.Document.12">
                  <p:embed/>
                </p:oleObj>
              </mc:Choice>
              <mc:Fallback>
                <p:oleObj name="文档" r:id="rId2" imgW="7281545" imgH="356679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63650" y="771550"/>
                        <a:ext cx="7223125" cy="35337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椭圆 17"/>
          <p:cNvSpPr/>
          <p:nvPr/>
        </p:nvSpPr>
        <p:spPr>
          <a:xfrm>
            <a:off x="637020" y="791221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5519" y="2077844"/>
            <a:ext cx="2008680" cy="19952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286620" y="1106851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286991" y="2998805"/>
            <a:ext cx="216024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400" kern="100" noProof="0" smtClean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B</a:t>
            </a:r>
            <a:endParaRPr kumimoji="0" lang="zh-CN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2007071" y="1826129"/>
          <a:ext cx="5229225" cy="1171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5" imgW="5277485" imgH="1190625" progId="Word.Document.12">
                  <p:embed/>
                </p:oleObj>
              </mc:Choice>
              <mc:Fallback>
                <p:oleObj name="文档" r:id="rId5" imgW="5277485" imgH="11906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007071" y="1826129"/>
                        <a:ext cx="5229225" cy="11715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11560" y="671482"/>
            <a:ext cx="7895420" cy="175323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5305">
              <a:lnSpc>
                <a:spcPct val="150000"/>
              </a:lnSpc>
              <a:spcAft>
                <a:spcPct val="0"/>
              </a:spcAft>
            </a:pP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一圆形玻璃镜面损坏了一部分，为得到同样大小的镜面，工人师傅用直角尺作如图所示的测量，测得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AB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12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sz="2400" b="1" i="1">
                <a:latin typeface="Times New Roman" panose="02020603050405020304"/>
                <a:ea typeface="宋体" panose="02010600030101010101" pitchFamily="2" charset="-122"/>
              </a:rPr>
              <a:t>BC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＝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5 cm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，则圆形镜面的半径为</a:t>
            </a:r>
            <a:r>
              <a:rPr lang="en-US" altLang="zh-CN" sz="2400" b="1">
                <a:latin typeface="Times New Roman" panose="02020603050405020304"/>
                <a:ea typeface="宋体" panose="02010600030101010101" pitchFamily="2" charset="-122"/>
              </a:rPr>
              <a:t>________</a:t>
            </a:r>
            <a:r>
              <a:rPr lang="zh-CN" altLang="zh-CN" sz="2400" b="1">
                <a:latin typeface="Times New Roman" panose="02020603050405020304"/>
                <a:ea typeface="宋体" panose="02010600030101010101" pitchFamily="2" charset="-122"/>
                <a:cs typeface="Times New Roman" panose="02020603050405020304"/>
              </a:rPr>
              <a:t>．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637020" y="73409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19872" y="2522142"/>
            <a:ext cx="1952427" cy="19524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958538" y="1626136"/>
          <a:ext cx="1355725" cy="7810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4" imgW="1379855" imgH="793750" progId="Word.Document.12">
                  <p:embed/>
                </p:oleObj>
              </mc:Choice>
              <mc:Fallback>
                <p:oleObj name="文档" r:id="rId4" imgW="1379855" imgH="79375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958538" y="1626136"/>
                        <a:ext cx="1355725" cy="7810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1113159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pic>
        <p:nvPicPr>
          <p:cNvPr id="5" name="Picture 7" descr="C:\Users\Administrator\Desktop\习题课件\返回框.png">
            <a:hlinkClick r:id="rId4" action="ppaction://hlinksldjump?num=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884238" y="1852985"/>
          <a:ext cx="7335837" cy="13668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5" imgW="7395845" imgH="1387475" progId="Word.Document.12">
                  <p:embed/>
                </p:oleObj>
              </mc:Choice>
              <mc:Fallback>
                <p:oleObj name="文档" r:id="rId5" imgW="7395845" imgH="13874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84238" y="1852985"/>
                        <a:ext cx="7335837" cy="1366837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43102" y="771550"/>
          <a:ext cx="7232650" cy="2146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2" imgW="7291705" imgH="2174875" progId="Word.Document.12">
                  <p:embed/>
                </p:oleObj>
              </mc:Choice>
              <mc:Fallback>
                <p:oleObj name="文档" r:id="rId2" imgW="7291705" imgH="217487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43102" y="771550"/>
                        <a:ext cx="7232650" cy="21463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椭圆 10"/>
          <p:cNvSpPr/>
          <p:nvPr/>
        </p:nvSpPr>
        <p:spPr>
          <a:xfrm>
            <a:off x="589520" y="780422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67"/>
          <p:cNvSpPr/>
          <p:nvPr/>
        </p:nvSpPr>
        <p:spPr>
          <a:xfrm>
            <a:off x="5466748" y="1975138"/>
            <a:ext cx="793750" cy="64516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13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/>
                <a:ea typeface="宋体" panose="02010600030101010101" pitchFamily="2" charset="-122"/>
              </a:rPr>
              <a:t>°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72108" y="2791962"/>
            <a:ext cx="2399783" cy="1720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611189" y="709816"/>
            <a:ext cx="3528764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4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4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4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611560" y="1380387"/>
          <a:ext cx="7786688" cy="2949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imgW="7853045" imgH="2972435" progId="Word.Document.12">
                  <p:embed/>
                </p:oleObj>
              </mc:Choice>
              <mc:Fallback>
                <p:oleObj name="文档" r:id="rId3" imgW="7853045" imgH="29724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611560" y="1380387"/>
                        <a:ext cx="7786688" cy="29495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Picture 7" descr="C:\Users\Administrator\Desktop\习题课件\返回框.png">
            <a:hlinkClick r:id="rId6" action="ppaction://hlinksldjump?num=2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4073133"/>
            <a:ext cx="802873" cy="80287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椭圆 6"/>
          <p:cNvSpPr/>
          <p:nvPr/>
        </p:nvSpPr>
        <p:spPr>
          <a:xfrm>
            <a:off x="611560" y="932923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8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/>
        </p:nvGraphicFramePr>
        <p:xfrm>
          <a:off x="1243102" y="915566"/>
          <a:ext cx="7223125" cy="29495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文档" r:id="rId2" imgW="7281545" imgH="2972435" progId="Word.Document.12">
                  <p:embed/>
                </p:oleObj>
              </mc:Choice>
              <mc:Fallback>
                <p:oleObj name="文档" r:id="rId2" imgW="7281545" imgH="29724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43102" y="915566"/>
                        <a:ext cx="7223125" cy="2949575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31309" y="1989690"/>
            <a:ext cx="1932235" cy="1705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zoom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https://d.book118.com/448021124013006045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0">
      <vt:lpstr>Arial</vt:lpstr>
      <vt:lpstr>Calibri</vt:lpstr>
      <vt:lpstr>宋体</vt:lpstr>
      <vt:lpstr>Times New Roman</vt:lpstr>
      <vt:lpstr>思源黑体 CN Bold</vt:lpstr>
      <vt:lpstr>微软雅黑</vt:lpstr>
      <vt:lpstr>Segoe UI</vt:lpstr>
      <vt:lpstr>思源黑体 CN Light</vt:lpstr>
      <vt:lpstr>黑体</vt:lpstr>
      <vt:lpstr>腾祥面包体简</vt:lpstr>
      <vt:lpstr>华文行楷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2024-09-25T11:40:05.767</cp:lastPrinted>
  <dcterms:created xsi:type="dcterms:W3CDTF">2024-09-25T03:40:05Z</dcterms:created>
  <dcterms:modified xsi:type="dcterms:W3CDTF">2024-09-25T03:40:07Z</dcterms:modified>
</cp:coreProperties>
</file>