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24218-BC80-42D4-9595-85DECCCD1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475C1-5336-49ED-9FAF-C60F5DC6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E21B5-EC10-4D28-A6D5-6EE8B615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20438-1F82-4B70-8029-FD8AC0398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CAD9B-15CC-40C4-AD5A-A37A75E90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D10F9-9970-486F-832E-4AD5EC13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A143E-F5A7-490C-B976-8EA3E45AF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F5DC8-3A82-41C1-B64C-4F9D41BCB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B6C51-B0BA-4984-8788-43FDBBC6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E898F-2759-42A5-AFA7-5DD157AC9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265A0-23F2-4CB3-9DEF-740550406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31046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齿轮传动机械设计基础实验报告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齿轮参数测量与计算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齿轮传动效率测试与分析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齿轮强度校核及优化建议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误差分析与提高精度措施研究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掌握齿轮传动的基本原理和特性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学会使用齿轮传动实验设备，进行基本实验操作和数据分析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了解齿轮传动的类型、结构和应用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培养实验操作、观察、分析和解决问题的能力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齿轮传动是利用两齿轮的轮齿相互啮合传递动力和运动的机械传动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齿轮传动的类型包括圆柱齿轮传动、圆锥齿轮传动、蜗杆传动等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齿轮传动的特点有：传动比稳定、效率高、寿命长、结构紧凑等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齿轮传动原理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数据采集与分析系统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用于采集实验数据，进行数据处理和分析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齿轮传动实验台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包括驱动电机、变速箱、负载装置等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齿轮测量工具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如公法线千分尺、齿厚游标卡尺等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实验设备简介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齿轮参数测量与计算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齿轮模数测量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测量步骤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清洁齿轮表面，确保无杂质和油污。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测量工具：卡尺、测微仪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67" r="12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齿轮模数测量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使用卡尺测量齿轮的齿顶圆直径和齿根圆直径。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计算模数，公式为：模数 = (齿顶圆直径 - 齿根圆直径) / (2 * 齿数 + 2)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测量时要保证卡尺与齿轮表面垂直，避免误差。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测量多次取平均值，提高测量精度。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4542" r="24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齿轮模数测量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计算方法：直接计数法、测量法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清洁齿轮表面，确保齿形清晰。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直接计数法步骤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齿轮齿数计算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齿轮齿数计算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直接数出齿轮的齿数。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测量法步骤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使用测微仪测量齿轮的齿距。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8854" y="2914174"/>
            <a:ext cx="420243" cy="199168"/>
          </a:xfrm>
          <a:custGeom>
            <a:rect l="l" t="t" r="r" b="b"/>
            <a:pathLst>
              <a:path w="105" h="50">
                <a:moveTo>
                  <a:pt x="0" y="40"/>
                </a:moveTo>
                <a:cubicBezTo>
                  <a:pt x="32" y="20"/>
                  <a:pt x="67" y="5"/>
                  <a:pt x="105" y="0"/>
                </a:cubicBezTo>
                <a:cubicBezTo>
                  <a:pt x="101" y="13"/>
                  <a:pt x="98" y="27"/>
                  <a:pt x="95" y="40"/>
                </a:cubicBezTo>
                <a:cubicBezTo>
                  <a:pt x="88" y="41"/>
                  <a:pt x="81" y="45"/>
                  <a:pt x="75" y="50"/>
                </a:cubicBezTo>
                <a:cubicBezTo>
                  <a:pt x="50" y="46"/>
                  <a:pt x="25" y="43"/>
                  <a:pt x="0" y="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8799386" y="2905696"/>
            <a:ext cx="307181" cy="187357"/>
          </a:xfrm>
          <a:custGeom>
            <a:rect l="l" t="t" r="r" b="b"/>
            <a:pathLst>
              <a:path w="77" h="47">
                <a:moveTo>
                  <a:pt x="11" y="2"/>
                </a:moveTo>
                <a:cubicBezTo>
                  <a:pt x="33" y="0"/>
                  <a:pt x="56" y="2"/>
                  <a:pt x="77" y="8"/>
                </a:cubicBezTo>
                <a:cubicBezTo>
                  <a:pt x="50" y="18"/>
                  <a:pt x="24" y="30"/>
                  <a:pt x="0" y="47"/>
                </a:cubicBezTo>
                <a:cubicBezTo>
                  <a:pt x="3" y="31"/>
                  <a:pt x="7" y="16"/>
                  <a:pt x="11" y="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819579" y="2969895"/>
            <a:ext cx="703802" cy="543497"/>
          </a:xfrm>
          <a:custGeom>
            <a:rect l="l" t="t" r="r" b="b"/>
            <a:pathLst>
              <a:path w="176" h="136">
                <a:moveTo>
                  <a:pt x="0" y="45"/>
                </a:moveTo>
                <a:cubicBezTo>
                  <a:pt x="30" y="24"/>
                  <a:pt x="64" y="9"/>
                  <a:pt x="100" y="0"/>
                </a:cubicBezTo>
                <a:cubicBezTo>
                  <a:pt x="127" y="9"/>
                  <a:pt x="151" y="25"/>
                  <a:pt x="172" y="44"/>
                </a:cubicBezTo>
                <a:cubicBezTo>
                  <a:pt x="172" y="75"/>
                  <a:pt x="176" y="106"/>
                  <a:pt x="170" y="136"/>
                </a:cubicBezTo>
                <a:cubicBezTo>
                  <a:pt x="161" y="131"/>
                  <a:pt x="155" y="123"/>
                  <a:pt x="147" y="117"/>
                </a:cubicBezTo>
                <a:cubicBezTo>
                  <a:pt x="105" y="82"/>
                  <a:pt x="53" y="60"/>
                  <a:pt x="0" y="4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087106" y="3133535"/>
            <a:ext cx="575500" cy="832104"/>
          </a:xfrm>
          <a:custGeom>
            <a:rect l="l" t="t" r="r" b="b"/>
            <a:pathLst>
              <a:path w="144" h="208">
                <a:moveTo>
                  <a:pt x="0" y="62"/>
                </a:moveTo>
                <a:cubicBezTo>
                  <a:pt x="12" y="39"/>
                  <a:pt x="29" y="19"/>
                  <a:pt x="48" y="2"/>
                </a:cubicBezTo>
                <a:cubicBezTo>
                  <a:pt x="79" y="0"/>
                  <a:pt x="110" y="5"/>
                  <a:pt x="140" y="10"/>
                </a:cubicBezTo>
                <a:cubicBezTo>
                  <a:pt x="144" y="21"/>
                  <a:pt x="134" y="27"/>
                  <a:pt x="128" y="34"/>
                </a:cubicBezTo>
                <a:cubicBezTo>
                  <a:pt x="84" y="82"/>
                  <a:pt x="60" y="145"/>
                  <a:pt x="46" y="208"/>
                </a:cubicBezTo>
                <a:cubicBezTo>
                  <a:pt x="16" y="166"/>
                  <a:pt x="2" y="113"/>
                  <a:pt x="0" y="6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763952" y="3214592"/>
            <a:ext cx="715613" cy="982313"/>
          </a:xfrm>
          <a:custGeom>
            <a:rect l="l" t="t" r="r" b="b"/>
            <a:pathLst>
              <a:path w="179" h="246">
                <a:moveTo>
                  <a:pt x="6" y="42"/>
                </a:moveTo>
                <a:cubicBezTo>
                  <a:pt x="6" y="28"/>
                  <a:pt x="0" y="10"/>
                  <a:pt x="14" y="0"/>
                </a:cubicBezTo>
                <a:cubicBezTo>
                  <a:pt x="71" y="16"/>
                  <a:pt x="127" y="42"/>
                  <a:pt x="170" y="84"/>
                </a:cubicBezTo>
                <a:cubicBezTo>
                  <a:pt x="168" y="96"/>
                  <a:pt x="170" y="108"/>
                  <a:pt x="179" y="116"/>
                </a:cubicBezTo>
                <a:cubicBezTo>
                  <a:pt x="171" y="161"/>
                  <a:pt x="156" y="206"/>
                  <a:pt x="132" y="246"/>
                </a:cubicBezTo>
                <a:cubicBezTo>
                  <a:pt x="126" y="246"/>
                  <a:pt x="120" y="246"/>
                  <a:pt x="114" y="246"/>
                </a:cubicBezTo>
                <a:cubicBezTo>
                  <a:pt x="57" y="192"/>
                  <a:pt x="13" y="121"/>
                  <a:pt x="6" y="4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567291" y="3209544"/>
            <a:ext cx="295370" cy="815245"/>
          </a:xfrm>
          <a:custGeom>
            <a:rect l="l" t="t" r="r" b="b"/>
            <a:pathLst>
              <a:path w="74" h="204">
                <a:moveTo>
                  <a:pt x="2" y="0"/>
                </a:moveTo>
                <a:cubicBezTo>
                  <a:pt x="51" y="54"/>
                  <a:pt x="74" y="132"/>
                  <a:pt x="57" y="204"/>
                </a:cubicBezTo>
                <a:cubicBezTo>
                  <a:pt x="47" y="170"/>
                  <a:pt x="31" y="138"/>
                  <a:pt x="11" y="110"/>
                </a:cubicBezTo>
                <a:cubicBezTo>
                  <a:pt x="18" y="97"/>
                  <a:pt x="12" y="81"/>
                  <a:pt x="0" y="74"/>
                </a:cubicBezTo>
                <a:cubicBezTo>
                  <a:pt x="2" y="49"/>
                  <a:pt x="2" y="25"/>
                  <a:pt x="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340280" y="3250025"/>
            <a:ext cx="847249" cy="1230439"/>
          </a:xfrm>
          <a:custGeom>
            <a:rect l="l" t="t" r="r" b="b"/>
            <a:pathLst>
              <a:path w="211" h="308">
                <a:moveTo>
                  <a:pt x="83" y="7"/>
                </a:moveTo>
                <a:cubicBezTo>
                  <a:pt x="86" y="3"/>
                  <a:pt x="91" y="1"/>
                  <a:pt x="96" y="0"/>
                </a:cubicBezTo>
                <a:cubicBezTo>
                  <a:pt x="95" y="68"/>
                  <a:pt x="118" y="135"/>
                  <a:pt x="158" y="189"/>
                </a:cubicBezTo>
                <a:cubicBezTo>
                  <a:pt x="172" y="210"/>
                  <a:pt x="190" y="229"/>
                  <a:pt x="208" y="247"/>
                </a:cubicBezTo>
                <a:cubicBezTo>
                  <a:pt x="210" y="256"/>
                  <a:pt x="209" y="264"/>
                  <a:pt x="212" y="273"/>
                </a:cubicBezTo>
                <a:cubicBezTo>
                  <a:pt x="202" y="284"/>
                  <a:pt x="192" y="295"/>
                  <a:pt x="180" y="304"/>
                </a:cubicBezTo>
                <a:cubicBezTo>
                  <a:pt x="170" y="301"/>
                  <a:pt x="160" y="302"/>
                  <a:pt x="151" y="308"/>
                </a:cubicBezTo>
                <a:cubicBezTo>
                  <a:pt x="97" y="286"/>
                  <a:pt x="46" y="255"/>
                  <a:pt x="8" y="211"/>
                </a:cubicBezTo>
                <a:cubicBezTo>
                  <a:pt x="12" y="199"/>
                  <a:pt x="9" y="187"/>
                  <a:pt x="0" y="178"/>
                </a:cubicBezTo>
                <a:cubicBezTo>
                  <a:pt x="12" y="115"/>
                  <a:pt x="38" y="53"/>
                  <a:pt x="83" y="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891367" y="3486340"/>
            <a:ext cx="356140" cy="1002506"/>
          </a:xfrm>
          <a:custGeom>
            <a:rect l="l" t="t" r="r" b="b"/>
            <a:pathLst>
              <a:path w="89" h="251">
                <a:moveTo>
                  <a:pt x="88" y="251"/>
                </a:moveTo>
                <a:cubicBezTo>
                  <a:pt x="21" y="188"/>
                  <a:pt x="0" y="84"/>
                  <a:pt x="36" y="0"/>
                </a:cubicBezTo>
                <a:cubicBezTo>
                  <a:pt x="41" y="44"/>
                  <a:pt x="56" y="86"/>
                  <a:pt x="79" y="124"/>
                </a:cubicBezTo>
                <a:cubicBezTo>
                  <a:pt x="74" y="138"/>
                  <a:pt x="75" y="154"/>
                  <a:pt x="89" y="162"/>
                </a:cubicBezTo>
                <a:cubicBezTo>
                  <a:pt x="88" y="192"/>
                  <a:pt x="85" y="221"/>
                  <a:pt x="88" y="25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342787" y="3665220"/>
            <a:ext cx="415195" cy="803434"/>
          </a:xfrm>
          <a:custGeom>
            <a:rect l="l" t="t" r="r" b="b"/>
            <a:pathLst>
              <a:path w="104" h="201">
                <a:moveTo>
                  <a:pt x="48" y="13"/>
                </a:moveTo>
                <a:cubicBezTo>
                  <a:pt x="48" y="8"/>
                  <a:pt x="51" y="0"/>
                  <a:pt x="56" y="7"/>
                </a:cubicBezTo>
                <a:cubicBezTo>
                  <a:pt x="80" y="41"/>
                  <a:pt x="97" y="80"/>
                  <a:pt x="104" y="120"/>
                </a:cubicBezTo>
                <a:cubicBezTo>
                  <a:pt x="95" y="150"/>
                  <a:pt x="76" y="177"/>
                  <a:pt x="56" y="201"/>
                </a:cubicBezTo>
                <a:cubicBezTo>
                  <a:pt x="37" y="190"/>
                  <a:pt x="20" y="177"/>
                  <a:pt x="3" y="164"/>
                </a:cubicBezTo>
                <a:cubicBezTo>
                  <a:pt x="3" y="156"/>
                  <a:pt x="2" y="148"/>
                  <a:pt x="0" y="140"/>
                </a:cubicBezTo>
                <a:cubicBezTo>
                  <a:pt x="23" y="101"/>
                  <a:pt x="39" y="58"/>
                  <a:pt x="48" y="1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294751" y="4124325"/>
            <a:ext cx="624459" cy="580644"/>
          </a:xfrm>
          <a:custGeom>
            <a:rect l="l" t="t" r="r" b="b"/>
            <a:pathLst>
              <a:path w="156" h="145">
                <a:moveTo>
                  <a:pt x="4" y="0"/>
                </a:moveTo>
                <a:cubicBezTo>
                  <a:pt x="46" y="46"/>
                  <a:pt x="99" y="79"/>
                  <a:pt x="155" y="103"/>
                </a:cubicBezTo>
                <a:cubicBezTo>
                  <a:pt x="155" y="105"/>
                  <a:pt x="156" y="108"/>
                  <a:pt x="156" y="110"/>
                </a:cubicBezTo>
                <a:cubicBezTo>
                  <a:pt x="130" y="126"/>
                  <a:pt x="101" y="137"/>
                  <a:pt x="71" y="145"/>
                </a:cubicBezTo>
                <a:cubicBezTo>
                  <a:pt x="47" y="135"/>
                  <a:pt x="23" y="124"/>
                  <a:pt x="4" y="106"/>
                </a:cubicBezTo>
                <a:cubicBezTo>
                  <a:pt x="0" y="90"/>
                  <a:pt x="3" y="17"/>
                  <a:pt x="4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086279" y="4365688"/>
            <a:ext cx="432054" cy="266700"/>
          </a:xfrm>
          <a:custGeom>
            <a:rect l="l" t="t" r="r" b="b"/>
            <a:pathLst>
              <a:path w="108" h="67">
                <a:moveTo>
                  <a:pt x="36" y="4"/>
                </a:moveTo>
                <a:cubicBezTo>
                  <a:pt x="43" y="2"/>
                  <a:pt x="50" y="2"/>
                  <a:pt x="57" y="0"/>
                </a:cubicBezTo>
                <a:cubicBezTo>
                  <a:pt x="74" y="13"/>
                  <a:pt x="90" y="25"/>
                  <a:pt x="108" y="36"/>
                </a:cubicBezTo>
                <a:cubicBezTo>
                  <a:pt x="94" y="47"/>
                  <a:pt x="81" y="67"/>
                  <a:pt x="62" y="59"/>
                </a:cubicBezTo>
                <a:cubicBezTo>
                  <a:pt x="41" y="53"/>
                  <a:pt x="18" y="52"/>
                  <a:pt x="0" y="39"/>
                </a:cubicBezTo>
                <a:cubicBezTo>
                  <a:pt x="13" y="28"/>
                  <a:pt x="24" y="16"/>
                  <a:pt x="36" y="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691372" y="4600289"/>
            <a:ext cx="610933" cy="180594"/>
          </a:xfrm>
          <a:custGeom>
            <a:rect l="l" t="t" r="r" b="b"/>
            <a:pathLst>
              <a:path w="153" h="45">
                <a:moveTo>
                  <a:pt x="100" y="0"/>
                </a:moveTo>
                <a:cubicBezTo>
                  <a:pt x="117" y="5"/>
                  <a:pt x="135" y="10"/>
                  <a:pt x="153" y="14"/>
                </a:cubicBezTo>
                <a:cubicBezTo>
                  <a:pt x="107" y="38"/>
                  <a:pt x="51" y="45"/>
                  <a:pt x="0" y="33"/>
                </a:cubicBezTo>
                <a:cubicBezTo>
                  <a:pt x="22" y="26"/>
                  <a:pt x="43" y="17"/>
                  <a:pt x="63" y="5"/>
                </a:cubicBezTo>
                <a:cubicBezTo>
                  <a:pt x="75" y="13"/>
                  <a:pt x="91" y="12"/>
                  <a:pt x="100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6" name="Connector 16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7" name="Connector 17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18" name="AutoShape 18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475762" y="3293554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386989" y="347376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31769" y="350501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827484" y="129730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738711" y="147751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83491" y="150876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7527989" y="5669947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439216" y="5850160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583995" y="5881497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0786301" y="5022437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697432" y="5202650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842308" y="5233988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9" name="Connector 39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0" name="Connector 40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41" name="AutoShape 41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323582" y="3367564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93566" y="3631406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405497" y="367731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7226713" y="2449639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7137845" y="2629853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7282625" y="266119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767322" y="4243673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678454" y="442388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6823234" y="4455223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6" name="Connector 56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57" name="AutoShape 57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010525" y="4844796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880414" y="5108734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8092440" y="5154549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7088600" y="4897184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6999827" y="507739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7144608" y="5108734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8664226" y="5796249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8575453" y="5976461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8720233" y="6007798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2" name="Connector 72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73" name="Connector 73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74" name="AutoShape 74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9971246" y="4398454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9841230" y="4662297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10053161" y="470820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9183243" y="509025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9094470" y="527046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9239250" y="5301805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10025349" y="5569363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9936480" y="574957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10081260" y="5780913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9" name="Connector 8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90" name="Connector 9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91" name="AutoShape 91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8777574" y="2148650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8647462" y="2412492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8859488" y="245830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7905464" y="192214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Freeform 98"/>
          <p:cNvSpPr/>
          <p:nvPr/>
        </p:nvSpPr>
        <p:spPr>
          <a:xfrm>
            <a:off x="7816691" y="210235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7961471" y="2133695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9784652" y="2035016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95879" y="2215229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Freeform 104"/>
          <p:cNvSpPr/>
          <p:nvPr/>
        </p:nvSpPr>
        <p:spPr>
          <a:xfrm>
            <a:off x="9840659" y="2246471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根据齿距和齿轮的周长计算齿数，公式为：齿数 = 齿轮周长 / 齿距</a:t>
            </a:r>
            <a:endParaRPr lang="en-US" sz="1100"/>
          </a:p>
        </p:txBody>
      </p:sp>
      <p:sp>
        <p:nvSpPr>
          <p:cNvPr id="107" name="Freeform 107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AutoShape 10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TextBox 1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齿轮齿数计算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直接计数法适用于齿数较少的齿轮，对于齿数较多的齿轮，建议使用测量法。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测量法需要注意测微仪的使用方法和精度，确保测量结果的准确性。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齿轮齿数计算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92" r="25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清洁齿轮表面，确保齿形清晰。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测量工具：角度计、投影仪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压力角测量步骤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压力角与螺旋角测量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压力角与螺旋角测量</a:t>
              </a:r>
            </a:p>
            <a:p>
              <a:pPr marL="203200" lvl="0" indent="-203200">
                <a:buFont typeface="Arial"/>
                <a:buChar char="•"/>
              </a:pPr>
              <a:r>
                <a:rPr lang="en-US"/>
                <a:t>使用角度计测量齿轮的压力角，即齿形两侧与齿轮轴线之间的夹角。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螺旋角测量步骤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将齿轮放置在投影仪上，调整投影仪的角度和焦距，使齿轮的齿形清晰地投影在屏幕上。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使用角度计测量投影在屏幕上的齿形的螺旋角，即齿形螺旋线与齿轮轴线之间的夹角。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压力角与螺旋角测量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https://d.book118.com/448031046122006037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2024-09-17T18:31:12.492</cp:lastPrinted>
  <dcterms:created xsi:type="dcterms:W3CDTF">2024-09-17T10:31:12Z</dcterms:created>
  <dcterms:modified xsi:type="dcterms:W3CDTF">2024-09-17T10:31:14Z</dcterms:modified>
</cp:coreProperties>
</file>