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1F066-0A9E-40C0-8D1F-FCAF14B9B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B4029-4569-419C-9E02-4A4F8EDEC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EAB14-A8C2-4554-9EE9-6C9063A6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CD09C-4B5B-4A18-AFAF-7D2C5C6E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A123B-C6E8-4386-B491-D52DF361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7C6EE-3DBE-4EEB-8968-CB0F5E69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9C33C-7160-4648-AEE7-041E3468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A1272-A00D-49B1-B017-3E6AF7BA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963FF-6524-45C6-B20D-4FFA8787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B52A-61EA-4C0E-8966-46BF5EEA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91444-7D9C-4596-8890-348090BE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首页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认知基础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251520" y="4876006"/>
            <a:ext cx="6264696" cy="1572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 flipH="1" flipV="1">
            <a:off x="8880605" y="1059582"/>
            <a:ext cx="0" cy="350172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/>
        </p:nvCxnSpPr>
        <p:spPr>
          <a:xfrm flipV="1">
            <a:off x="239645" y="1662310"/>
            <a:ext cx="11875" cy="259593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26479" y="4488600"/>
            <a:ext cx="4191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思维发散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 userDrawn="1"/>
        </p:nvCxnSpPr>
        <p:spPr>
          <a:xfrm>
            <a:off x="251520" y="4876006"/>
            <a:ext cx="6264696" cy="1572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 flipH="1" flipV="1">
            <a:off x="8880605" y="1059582"/>
            <a:ext cx="0" cy="3501729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 userDrawn="1"/>
        </p:nvCxnSpPr>
        <p:spPr>
          <a:xfrm flipV="1">
            <a:off x="239645" y="1662310"/>
            <a:ext cx="11875" cy="259593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26479" y="4488600"/>
            <a:ext cx="41910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2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44003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29" title=""/>
          <p:cNvSpPr txBox="1"/>
          <p:nvPr/>
        </p:nvSpPr>
        <p:spPr>
          <a:xfrm>
            <a:off x="251520" y="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TextBox 5" title=""/>
          <p:cNvSpPr txBox="1">
            <a:spLocks noChangeArrowheads="1"/>
          </p:cNvSpPr>
          <p:nvPr/>
        </p:nvSpPr>
        <p:spPr bwMode="auto">
          <a:xfrm>
            <a:off x="287035" y="0"/>
            <a:ext cx="3564885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人教版 八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年级上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2" name="矩形: 圆角 9" title=""/>
          <p:cNvSpPr/>
          <p:nvPr/>
        </p:nvSpPr>
        <p:spPr>
          <a:xfrm>
            <a:off x="467588" y="411634"/>
            <a:ext cx="2253922" cy="267084"/>
          </a:xfrm>
          <a:prstGeom prst="roundRect">
            <a:avLst>
              <a:gd name="adj" fmla="val 50000"/>
            </a:avLst>
          </a:prstGeom>
          <a:solidFill>
            <a:srgbClr val="E46A00">
              <a:alpha val="6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第十三章  轴对称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矩形 32" title=""/>
          <p:cNvSpPr/>
          <p:nvPr/>
        </p:nvSpPr>
        <p:spPr bwMode="auto">
          <a:xfrm>
            <a:off x="2314924" y="2290316"/>
            <a:ext cx="4601952" cy="49947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6" name="矩形 35" title=""/>
          <p:cNvSpPr/>
          <p:nvPr/>
        </p:nvSpPr>
        <p:spPr>
          <a:xfrm>
            <a:off x="431161" y="38704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 title=""/>
          <p:cNvSpPr/>
          <p:nvPr/>
        </p:nvSpPr>
        <p:spPr>
          <a:xfrm>
            <a:off x="431161" y="395158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文本框 49" title=""/>
          <p:cNvSpPr txBox="1"/>
          <p:nvPr/>
        </p:nvSpPr>
        <p:spPr>
          <a:xfrm>
            <a:off x="2339861" y="1780145"/>
            <a:ext cx="4577192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spc="50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13.2</a:t>
            </a:r>
            <a:r>
              <a:rPr lang="zh-CN" altLang="en-US" sz="3600" b="1" spc="50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画轴对称图形</a:t>
            </a:r>
            <a:endParaRPr lang="zh-CN" altLang="en-US" sz="3600" b="1" spc="50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zh-CN" altLang="zh-CN" sz="3600" b="1" i="0" u="none" strike="noStrike" kern="1200" cap="none" spc="500" normalizeH="0" baseline="0" noProof="0">
                <a:ln>
                  <a:noFill/>
                </a:ln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考点训练</a:t>
            </a:r>
            <a:endParaRPr kumimoji="0" lang="zh-CN" altLang="zh-CN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1086439" y="493781"/>
            <a:ext cx="7415477" cy="445423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下列说法正确的是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 marL="535305" indent="-535305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．全等的两个图形是由其中一个经过轴对称变换得到的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 marL="535305" indent="-535305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．轴对称变换得到的图形与原图形全等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 marL="535305" indent="-535305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．轴对称变换中的两个图形，每一对对应点所连线段都被这两个图形之间的直线垂直平分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 marL="535305" indent="-535305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．轴对称变换得到的图形也可以由原图形经过平移得到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 title=""/>
          <p:cNvSpPr/>
          <p:nvPr/>
        </p:nvSpPr>
        <p:spPr>
          <a:xfrm>
            <a:off x="591240" y="627534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67" title=""/>
          <p:cNvSpPr/>
          <p:nvPr/>
        </p:nvSpPr>
        <p:spPr>
          <a:xfrm>
            <a:off x="3851920" y="547542"/>
            <a:ext cx="389850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67" title=""/>
          <p:cNvSpPr/>
          <p:nvPr/>
        </p:nvSpPr>
        <p:spPr>
          <a:xfrm>
            <a:off x="4825074" y="1377773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椭圆 6" title=""/>
          <p:cNvSpPr/>
          <p:nvPr/>
        </p:nvSpPr>
        <p:spPr>
          <a:xfrm>
            <a:off x="640573" y="842631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117336" y="784913"/>
            <a:ext cx="7415477" cy="33462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AOD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关于直线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进行轴对称变换后得到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BOC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，则以下结论中不正确的是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垂直平分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，且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垂直平分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互相平分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9342" y="1635646"/>
            <a:ext cx="1466606" cy="1373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椭圆 12" title=""/>
          <p:cNvSpPr/>
          <p:nvPr/>
        </p:nvSpPr>
        <p:spPr>
          <a:xfrm>
            <a:off x="631880" y="983334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7" title=""/>
          <p:cNvSpPr/>
          <p:nvPr/>
        </p:nvSpPr>
        <p:spPr>
          <a:xfrm>
            <a:off x="2915816" y="1465845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1117336" y="915566"/>
            <a:ext cx="7415477" cy="11302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下列图形中，分别以直线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为对称轴作轴对称图形，其中错误的是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2355726"/>
            <a:ext cx="5214070" cy="14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 title=""/>
          <p:cNvSpPr/>
          <p:nvPr/>
        </p:nvSpPr>
        <p:spPr>
          <a:xfrm>
            <a:off x="652003" y="843558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67" title=""/>
          <p:cNvSpPr/>
          <p:nvPr/>
        </p:nvSpPr>
        <p:spPr>
          <a:xfrm>
            <a:off x="6228184" y="1369654"/>
            <a:ext cx="389850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1117336" y="771550"/>
            <a:ext cx="7415477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67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例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1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变式】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下面是四名同学作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关于直线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MN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的轴对称图形，其中正确的是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2528" y="2149009"/>
            <a:ext cx="6605092" cy="1896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9" title=""/>
          <p:cNvSpPr/>
          <p:nvPr/>
        </p:nvSpPr>
        <p:spPr>
          <a:xfrm>
            <a:off x="610212" y="987574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117336" y="915566"/>
            <a:ext cx="7415477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江西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】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如图是用七巧板拼接成的一个轴对称图形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忽略拼接线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，小亮改变①的位置，将①分别摆放在图中左、下、右的位置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摆放时无缝隙不重叠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，还能拼接成不同轴对称图形的个数为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 smtClean="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A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2  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B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3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C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4  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　　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D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．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5</a:t>
            </a:r>
            <a:endParaRPr lang="en-US" altLang="zh-CN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098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76256" y="2661209"/>
            <a:ext cx="1440185" cy="1394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539750" y="483518"/>
            <a:ext cx="7993063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100" smtClean="0">
                <a:solidFill>
                  <a:srgbClr val="139DDB"/>
                </a:solidFill>
                <a:latin typeface="Times New Roman" panose="02020603050405020304"/>
                <a:ea typeface="微软雅黑" panose="020b0503020204020204" pitchFamily="34" charset="-122"/>
                <a:cs typeface="Times New Roman" panose="02020603050405020304"/>
              </a:rPr>
              <a:t>【点拨】</a:t>
            </a:r>
            <a:endParaRPr lang="en-US" altLang="zh-CN" sz="2400" kern="100" smtClean="0">
              <a:solidFill>
                <a:srgbClr val="139DDB"/>
              </a:solidFill>
              <a:latin typeface="Times New Roman" panose="02020603050405020304"/>
              <a:ea typeface="微软雅黑" panose="020b0503020204020204" pitchFamily="34" charset="-122"/>
              <a:cs typeface="Times New Roman" panose="02020603050405020304"/>
            </a:endParaRPr>
          </a:p>
          <a:p>
            <a:pPr indent="622300" algn="just">
              <a:lnSpc>
                <a:spcPct val="150000"/>
              </a:lnSpc>
              <a:spcAft>
                <a:spcPct val="0"/>
              </a:spcAft>
            </a:pPr>
            <a:r>
              <a:rPr lang="zh-CN" altLang="en-US" sz="2400" b="1">
                <a:latin typeface="Times New Roman" panose="02020603050405020304" pitchFamily="18" charset="0"/>
              </a:rPr>
              <a:t>如图，能拼接成不同轴对称图形的个数为</a:t>
            </a:r>
            <a:r>
              <a:rPr lang="en-US" altLang="zh-CN" sz="2400" b="1">
                <a:latin typeface="Times New Roman" panose="02020603050405020304" pitchFamily="18" charset="0"/>
              </a:rPr>
              <a:t>3.</a:t>
            </a:r>
            <a:endParaRPr lang="zh-CN" altLang="en-US" sz="2400" b="1" kern="1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743828" y="3139168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5" name="矩形 67" title=""/>
          <p:cNvSpPr/>
          <p:nvPr/>
        </p:nvSpPr>
        <p:spPr>
          <a:xfrm>
            <a:off x="2267744" y="3139387"/>
            <a:ext cx="389850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194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1666173"/>
            <a:ext cx="2136850" cy="2022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 title=""/>
          <p:cNvSpPr/>
          <p:nvPr/>
        </p:nvSpPr>
        <p:spPr>
          <a:xfrm>
            <a:off x="618357" y="788057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1475656" y="2373968"/>
            <a:ext cx="4411785" cy="57624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</a:t>
            </a:r>
            <a:r>
              <a:rPr lang="zh-CN" altLang="en-US" sz="2400" b="1" kern="10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：如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图①所示．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答案不唯一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117336" y="699542"/>
            <a:ext cx="7415477" cy="168424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如图，正三角形网格中，已有两个小三角形被涂黑．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  <a:p>
            <a:pPr marL="357505" indent="-357505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(1)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再将图①中其余小三角形涂黑一个，使整个被涂黑的图案构成一个轴对称图形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画出两种不同的</a:t>
            </a:r>
            <a:r>
              <a:rPr lang="en-US" altLang="zh-CN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r>
              <a:rPr lang="zh-CN" altLang="en-US" sz="2400" b="1" kern="100"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；</a:t>
            </a:r>
            <a:endParaRPr lang="zh-CN" altLang="en-US" sz="2400" b="1" kern="100">
              <a:latin typeface="Times New Roman" panose="02020603050405020304"/>
              <a:ea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2160" y="2573603"/>
            <a:ext cx="2788498" cy="134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title=""/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47987" y="3147814"/>
            <a:ext cx="2864173" cy="1222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539553" y="555526"/>
            <a:ext cx="7993260" cy="113781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5600" indent="-355600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再将图②中其余小三角形涂黑两个，使整个被涂黑的图案构成一个轴对称图形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(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画出两种不同的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)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．</a:t>
            </a:r>
            <a:endParaRPr lang="zh-CN" altLang="zh-CN" sz="1050" kern="100">
              <a:effectLst/>
              <a:latin typeface="等线"/>
              <a:ea typeface="等线"/>
              <a:cs typeface="Courier New" panose="02070309020205020404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903061" y="1572848"/>
            <a:ext cx="7633220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</a:pPr>
            <a:r>
              <a:rPr lang="zh-CN" altLang="en-US" sz="2400" b="1" kern="100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解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：如图②所示．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(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答案不唯一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  <a:cs typeface="Courier New" panose="02070309020205020404"/>
              </a:rPr>
              <a:t>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614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0072" y="1778979"/>
            <a:ext cx="3076423" cy="1585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title="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45791" y="2499742"/>
            <a:ext cx="2974281" cy="1319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 title=""/>
          <p:cNvSpPr/>
          <p:nvPr/>
        </p:nvSpPr>
        <p:spPr>
          <a:xfrm>
            <a:off x="621720" y="841838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1475656" y="2283718"/>
            <a:ext cx="3278462" cy="120032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解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：如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图所示，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四边形</a:t>
            </a:r>
            <a:endParaRPr lang="en-US" altLang="zh-CN" sz="2400" b="1" kern="100" smtClean="0">
              <a:solidFill>
                <a:srgbClr val="C00000"/>
              </a:solidFill>
              <a:latin typeface="Times New Roman" panose="02020603050405020304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i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′</a:t>
            </a:r>
            <a:r>
              <a:rPr lang="en-US" altLang="zh-CN" sz="2400" b="1" i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</a:t>
            </a:r>
            <a:r>
              <a:rPr lang="en-US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′</a:t>
            </a:r>
            <a:r>
              <a:rPr lang="en-US" altLang="zh-CN" sz="2400" b="1" i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′</a:t>
            </a:r>
            <a:r>
              <a:rPr lang="en-US" altLang="zh-CN" sz="2400" b="1" i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D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′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即为所求</a:t>
            </a:r>
            <a:r>
              <a:rPr lang="zh-CN" altLang="zh-CN" sz="2400" b="1" kern="100" smtClean="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1117336" y="771550"/>
            <a:ext cx="7415477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72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Arial"/>
              </a:rPr>
              <a:t>7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变式】【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深圳】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如图所示，在正方形网格中，每个小正方形的边长为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个单位长度．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请画出四边形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关于直线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的对称图形；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717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32226" y="2463015"/>
            <a:ext cx="2518252" cy="1502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 title="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6245" y="3363838"/>
            <a:ext cx="2435746" cy="1444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539553" y="555526"/>
            <a:ext cx="7993260" cy="5838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5600" indent="-355600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(2)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求四边形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ABCD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的面积．</a:t>
            </a:r>
            <a:endParaRPr lang="zh-CN" altLang="zh-CN" sz="1050" kern="100">
              <a:effectLst/>
              <a:latin typeface="等线"/>
              <a:ea typeface="等线"/>
              <a:cs typeface="Courier New" panose="02070309020205020404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971600" y="1275606"/>
          <a:ext cx="4741863" cy="1371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4789805" imgH="1388110" progId="Word.Document.12">
                  <p:embed/>
                </p:oleObj>
              </mc:Choice>
              <mc:Fallback>
                <p:oleObj name="文档" r:id="rId2" imgW="4789805" imgH="13881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71600" y="1275606"/>
                        <a:ext cx="4741863" cy="1371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1117336" y="915566"/>
            <a:ext cx="7415477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成都】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在平面直角坐标系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xOy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中，点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M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关于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x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轴对称点的坐标是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 title=""/>
          <p:cNvSpPr/>
          <p:nvPr/>
        </p:nvSpPr>
        <p:spPr>
          <a:xfrm>
            <a:off x="591240" y="992775"/>
            <a:ext cx="526096" cy="526096"/>
          </a:xfrm>
          <a:prstGeom prst="ellipse">
            <a:avLst/>
          </a:prstGeom>
          <a:solidFill>
            <a:schemeClr val="accent6">
              <a:lumMod val="50000"/>
              <a:alpha val="85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67" title=""/>
          <p:cNvSpPr/>
          <p:nvPr/>
        </p:nvSpPr>
        <p:spPr>
          <a:xfrm>
            <a:off x="4621332" y="1518871"/>
            <a:ext cx="407484" cy="579967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https://d.book118.com/448044003032006040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宋体</vt:lpstr>
      <vt:lpstr>微软雅黑</vt:lpstr>
      <vt:lpstr>黑体</vt:lpstr>
      <vt:lpstr>思源黑体 CN Bold</vt:lpstr>
      <vt:lpstr>Times New Roman</vt:lpstr>
      <vt:lpstr>Courier New</vt:lpstr>
      <vt:lpstr>Cambria Math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2024-09-18T11:43:35.142</cp:lastPrinted>
  <dcterms:created xsi:type="dcterms:W3CDTF">2024-09-18T03:43:35Z</dcterms:created>
  <dcterms:modified xsi:type="dcterms:W3CDTF">2024-09-18T03:43:36Z</dcterms:modified>
</cp:coreProperties>
</file>