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44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905B3-0856-4DC7-9E3C-E14DCC912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AB387-FB4B-402B-861D-2EB171E68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41F2D-521A-4DEE-9FFE-9AC5A18C8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10FCC-B489-4B88-A15F-926DB994D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3F7F70-D8C8-4850-A9A8-44849BA19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7F02CF-9EC5-47B4-8820-3DBCF3800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8B04B1-8720-4CF4-9622-7329A84D9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97481-2AB1-4DF2-86CE-EB452887A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5C944-289B-4179-B792-3C9848C28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02D55-35D1-477B-8BD8-989651B54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2F602-137A-401A-8E67-EEF932FF5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ags" Target="../tags/tag109.xml" /><Relationship Id="rId23" Type="http://schemas.openxmlformats.org/officeDocument/2006/relationships/tags" Target="../tags/tag110.xml" /><Relationship Id="rId24" Type="http://schemas.openxmlformats.org/officeDocument/2006/relationships/tags" Target="../tags/tag111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5112207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月是故乡明阅读教学设计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843771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843915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17"/>
          <p:cNvCxnSpPr/>
          <p:nvPr>
            <p:custDataLst>
              <p:tags r:id="rId5"/>
            </p:custDataLst>
          </p:nvPr>
        </p:nvCxnSpPr>
        <p:spPr>
          <a:xfrm flipH="1">
            <a:off x="577570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3655722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3655695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教学目标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27"/>
          <p:cNvCxnSpPr/>
          <p:nvPr>
            <p:custDataLst>
              <p:tags r:id="rId8"/>
            </p:custDataLst>
          </p:nvPr>
        </p:nvCxnSpPr>
        <p:spPr>
          <a:xfrm flipH="1">
            <a:off x="3389521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6467673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6467475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教学内容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2"/>
          <p:cNvCxnSpPr/>
          <p:nvPr>
            <p:custDataLst>
              <p:tags r:id="rId11"/>
            </p:custDataLst>
          </p:nvPr>
        </p:nvCxnSpPr>
        <p:spPr>
          <a:xfrm flipH="1">
            <a:off x="6201472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9279625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9279890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教学重点与难点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38"/>
          <p:cNvCxnSpPr/>
          <p:nvPr>
            <p:custDataLst>
              <p:tags r:id="rId14"/>
            </p:custDataLst>
          </p:nvPr>
        </p:nvCxnSpPr>
        <p:spPr>
          <a:xfrm flipH="1">
            <a:off x="9013424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2249747" y="4959157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2249805" y="5376545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教学方法与手段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43"/>
          <p:cNvCxnSpPr/>
          <p:nvPr>
            <p:custDataLst>
              <p:tags r:id="rId17"/>
            </p:custDataLst>
          </p:nvPr>
        </p:nvCxnSpPr>
        <p:spPr>
          <a:xfrm flipH="1">
            <a:off x="1983546" y="495902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5061698" y="4959157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5061585" y="5376545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教学过程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66"/>
          <p:cNvCxnSpPr/>
          <p:nvPr>
            <p:custDataLst>
              <p:tags r:id="rId20"/>
            </p:custDataLst>
          </p:nvPr>
        </p:nvCxnSpPr>
        <p:spPr>
          <a:xfrm flipH="1">
            <a:off x="4795497" y="495902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序号"/>
          <p:cNvSpPr txBox="1"/>
          <p:nvPr>
            <p:custDataLst>
              <p:tags r:id="rId21"/>
            </p:custDataLst>
          </p:nvPr>
        </p:nvSpPr>
        <p:spPr>
          <a:xfrm>
            <a:off x="7873650" y="4959157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Seven.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22"/>
            </p:custDataLst>
          </p:nvPr>
        </p:nvSpPr>
        <p:spPr>
          <a:xfrm>
            <a:off x="7873365" y="5376545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教学评价与反馈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5" name="直接连接符 71"/>
          <p:cNvCxnSpPr/>
          <p:nvPr>
            <p:custDataLst>
              <p:tags r:id="rId23"/>
            </p:custDataLst>
          </p:nvPr>
        </p:nvCxnSpPr>
        <p:spPr>
          <a:xfrm flipH="1">
            <a:off x="7607449" y="495902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894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掌握阅读方法，提高阅读能力和文学鉴赏能力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5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了解作者对故乡的思念之情和人生感悟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理解文章的主题思想和情感表达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6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掌握《月是故乡明》一文的生字词和文学常识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901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能够通过比较阅读，探究诗歌的深层含义和表现手法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能够运用所学知识，进行诗歌的创作和鉴赏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能够运用阅读策略，理解诗歌的主题和情感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能够结合诗歌的意象和语言特点，分析诗歌的艺术手法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https://d.book118.com/448051122074006041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7_1"/>
  <p:tag name="KSO_WM_UNIT_INDEX" val="1_7_1"/>
  <p:tag name="KSO_WM_UNIT_LAYERLEVEL" val="1_1_1"/>
  <p:tag name="KSO_WM_UNIT_PRESET_TEXT" val="Part Seven.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7_2"/>
  <p:tag name="KSO_WM_UNIT_INDEX" val="1_7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月是故乡明阅读教学设计</vt:lpstr>
      <vt:lpstr>目录</vt:lpstr>
      <vt:lpstr>添加章节标题</vt:lpstr>
      <vt:lpstr>教学目标</vt:lpstr>
      <vt:lpstr>知识目标</vt:lpstr>
      <vt:lpstr>能力目标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2024-09-20T09:27:33.928</cp:lastPrinted>
  <dcterms:created xsi:type="dcterms:W3CDTF">2024-09-20T01:27:33Z</dcterms:created>
  <dcterms:modified xsi:type="dcterms:W3CDTF">2024-09-20T01:27:36Z</dcterms:modified>
</cp:coreProperties>
</file>