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AEA070E-A950-41EA-AB50-A97C22FDF9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937D8D-95FE-4D55-8AA6-B4AD11FE65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01C7DDF-4856-4345-8EDE-FBE342F72A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5DDF789-6CC7-44DA-AF4E-B5636B7D39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65C1A63-33F1-4AA3-A318-266B2DBDAD2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A30067-8493-428B-8ECB-9FDCFA57D49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B684881-F7BC-405C-824A-2F686EDBB93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D1C286-539F-4156-98F2-CC6F71C782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F2DD040-4319-4340-A853-A2747DA5890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7AAD62-E88F-44AE-A039-0D40C5E7FF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DEED70-80FC-4302-817F-7F12FE6563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48056133006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1330368" y="1042578"/>
            <a:ext cx="8896350" cy="22860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00" b="1">
                <a:solidFill>
                  <a:srgbClr val="FFFFFF">
                    <a:alpha val="100000"/>
                  </a:srgbClr>
                </a:solidFill>
                <a:latin typeface="Microsoft Yahei"/>
                <a:ea typeface="Microsoft Yahei"/>
                <a:cs typeface="Microsoft Yahei"/>
              </a:rPr>
              <a:t>复兴号动车组的主要技术参数</a:t>
            </a:r>
          </a:p>
        </p:txBody>
      </p:sp>
      <p:sp>
        <p:nvSpPr>
          <p:cNvPr id="3" name="TextBox 3"/>
          <p:cNvSpPr txBox="1"/>
          <p:nvPr/>
        </p:nvSpPr>
        <p:spPr>
          <a:xfrm>
            <a:off x="1311318" y="3800194"/>
            <a:ext cx="2581275"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alpha val="100000"/>
                  </a:srgbClr>
                </a:solidFill>
                <a:latin typeface="Microsoft Yahei"/>
                <a:ea typeface="Microsoft Yahei"/>
                <a:cs typeface="Microsoft Yahei"/>
              </a:rPr>
              <a:t>汇报人：AA</a:t>
            </a:r>
          </a:p>
        </p:txBody>
      </p:sp>
      <p:sp>
        <p:nvSpPr>
          <p:cNvPr id="4" name="TextBox 4"/>
          <p:cNvSpPr txBox="1"/>
          <p:nvPr/>
        </p:nvSpPr>
        <p:spPr>
          <a:xfrm>
            <a:off x="3995032" y="3800194"/>
            <a:ext cx="3802596" cy="571500"/>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400">
                <a:solidFill>
                  <a:srgbClr val="FFFFFF">
                    <a:alpha val="100000"/>
                  </a:srgbClr>
                </a:solidFill>
                <a:latin typeface="Microsoft Yahei"/>
                <a:ea typeface="Microsoft Yahei"/>
                <a:cs typeface="Microsoft Yahei"/>
              </a:rPr>
              <a:t>2024-01-14</a:t>
            </a:r>
          </a:p>
        </p:txBody>
      </p:sp>
      <p:sp>
        <p:nvSpPr>
          <p:cNvPr id="5" name="TextBox 5"/>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9555294" y="499678"/>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0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8526405" y="1699382"/>
            <a:ext cx="28594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2400">
                <a:solidFill>
                  <a:srgbClr val="FFFFFF">
                    <a:alpha val="100000"/>
                  </a:srgbClr>
                </a:solidFill>
                <a:latin typeface="Microsoft Yahei"/>
                <a:ea typeface="Microsoft Yahei"/>
                <a:cs typeface="Microsoft Yahei"/>
              </a:rPr>
              <a:t>CONTENTS</a:t>
            </a:r>
          </a:p>
        </p:txBody>
      </p:sp>
      <p:sp>
        <p:nvSpPr>
          <p:cNvPr id="5" name="TextBox 5"/>
          <p:cNvSpPr txBox="1"/>
          <p:nvPr/>
        </p:nvSpPr>
        <p:spPr>
          <a:xfrm>
            <a:off x="1584630" y="797198"/>
            <a:ext cx="6724952" cy="5263604"/>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动车组概述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总体设计参数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动力系统技术参数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制动系统技术参数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辅助供电系统技术参数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车体结构与设计特点</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动车组概述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750" r="167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动车组，又称“高铁列车”，是一种由动力分散或动力集中的多节车厢组成的列车组，具有高速、安全、舒适等特点。</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自20世纪90年代起，中国开始引进并自主研发动车组技术。经过不断的技术创新和发展，中国动车组已经实现了从追赶到领跑的跨越式发展，复兴号动车组更是中国高铁技术的代表。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633796"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086385" y="2191116"/>
            <a:ext cx="2019230" cy="465913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86385" y="1272218"/>
            <a:ext cx="2019230" cy="20192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574070"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74070"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97155"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308884"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08884"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431969"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871147"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871147"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99423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33796"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5688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70111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特点</a:t>
            </a:r>
          </a:p>
        </p:txBody>
      </p:sp>
      <p:sp>
        <p:nvSpPr>
          <p:cNvPr id="17" name="TextBox 17"/>
          <p:cNvSpPr txBox="1"/>
          <p:nvPr/>
        </p:nvSpPr>
        <p:spPr>
          <a:xfrm>
            <a:off x="63379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复兴号动车组采用了先进的设计理念和技术标准，具有完全自主知识产权。其设计寿命长达30年，比传统动车组提高了50%。同时，复兴号动车组在降低全寿命周期成本、进一步提高安全冗余等方面加大了创新力度。</a:t>
            </a:r>
          </a:p>
        </p:txBody>
      </p:sp>
      <p:sp>
        <p:nvSpPr>
          <p:cNvPr id="18" name="TextBox 18"/>
          <p:cNvSpPr txBox="1"/>
          <p:nvPr/>
        </p:nvSpPr>
        <p:spPr>
          <a:xfrm>
            <a:off x="2910489"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复兴号动车组持续运行速度为350公里/小时，试验速度可达400公里/小时及以上，具有显著的速度优势。</a:t>
            </a:r>
          </a:p>
        </p:txBody>
      </p:sp>
      <p:sp>
        <p:nvSpPr>
          <p:cNvPr id="19" name="TextBox 19"/>
          <p:cNvSpPr txBox="1"/>
          <p:nvPr/>
        </p:nvSpPr>
        <p:spPr>
          <a:xfrm>
            <a:off x="5125727"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采用轻量化设计，降低能耗；同时，采用环保材料，减少对环境的污染。</a:t>
            </a:r>
          </a:p>
        </p:txBody>
      </p:sp>
      <p:sp>
        <p:nvSpPr>
          <p:cNvPr id="20" name="TextBox 20"/>
          <p:cNvSpPr txBox="1"/>
          <p:nvPr/>
        </p:nvSpPr>
        <p:spPr>
          <a:xfrm>
            <a:off x="734822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采用先进的安全控制系统和防护措施，确保列车在各种恶劣环境下的安全运行。</a:t>
            </a:r>
          </a:p>
        </p:txBody>
      </p:sp>
      <p:sp>
        <p:nvSpPr>
          <p:cNvPr id="21" name="TextBox 21"/>
          <p:cNvSpPr txBox="1"/>
          <p:nvPr/>
        </p:nvSpPr>
        <p:spPr>
          <a:xfrm>
            <a:off x="9613411"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车厢内空间宽敞、座椅舒适、噪音低、温度适宜，为乘客提供优质的旅行体验。</a:t>
            </a:r>
          </a:p>
        </p:txBody>
      </p:sp>
      <p:sp>
        <p:nvSpPr>
          <p:cNvPr id="22" name="AutoShape 22"/>
          <p:cNvSpPr/>
          <p:nvPr/>
        </p:nvSpPr>
        <p:spPr>
          <a:xfrm>
            <a:off x="5209470" y="1395303"/>
            <a:ext cx="1773060" cy="177306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293846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速度优势</a:t>
            </a:r>
          </a:p>
        </p:txBody>
      </p:sp>
      <p:sp>
        <p:nvSpPr>
          <p:cNvPr id="24" name="TextBox 24"/>
          <p:cNvSpPr txBox="1"/>
          <p:nvPr/>
        </p:nvSpPr>
        <p:spPr>
          <a:xfrm>
            <a:off x="7376206"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高安全性</a:t>
            </a:r>
          </a:p>
        </p:txBody>
      </p:sp>
      <p:sp>
        <p:nvSpPr>
          <p:cNvPr id="25" name="TextBox 25"/>
          <p:cNvSpPr txBox="1"/>
          <p:nvPr/>
        </p:nvSpPr>
        <p:spPr>
          <a:xfrm>
            <a:off x="9641392"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舒适度高</a:t>
            </a:r>
          </a:p>
        </p:txBody>
      </p:sp>
      <p:sp>
        <p:nvSpPr>
          <p:cNvPr id="26" name="TextBox 26"/>
          <p:cNvSpPr txBox="1"/>
          <p:nvPr/>
        </p:nvSpPr>
        <p:spPr>
          <a:xfrm>
            <a:off x="5153708"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节能环保</a:t>
            </a:r>
          </a:p>
        </p:txBody>
      </p:sp>
      <p:sp>
        <p:nvSpPr>
          <p:cNvPr id="27" name="Freeform 27"/>
          <p:cNvSpPr/>
          <p:nvPr/>
        </p:nvSpPr>
        <p:spPr>
          <a:xfrm>
            <a:off x="1298185" y="2005652"/>
            <a:ext cx="690452" cy="552362"/>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521727" y="1922798"/>
            <a:ext cx="718070" cy="718070"/>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5688634" y="1783749"/>
            <a:ext cx="814733" cy="8147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7967443" y="1832081"/>
            <a:ext cx="702113" cy="71807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0232034" y="1839465"/>
            <a:ext cx="703303" cy="70330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复兴号动车组特点与优势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总体设计参数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4401" r="3440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586" r="3158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复兴号动车组列车长度包括头车和中间车的总长度，根据不同型号和配置有所差异，通常在200米至400米之间。</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列车长度</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复兴号动车组的定员数量根据车型和座位配置而定，一般商务座定员10人，一等座定员85人，二等座定员565人。</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定员数量</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列车长度与定员数量</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21" r="20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复兴号动车组的最高运营速度可达350km/h，在高速铁路上实现快速、安全、平稳运行。</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复兴号动车组具有良好的加速度性能，通常从静止加速到最高运营速度需要较短的时间和距离。</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最高运营速度及加速度性能</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加速度性能</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最高运营速度</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轴重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复兴号动车组的轴重是指每根车轴所承受的重量，包括车辆自重和载重。轴重的合理配置对于列车的稳定性和安全性至关重要。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牵引力配置</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复兴号动车组的牵引力配置根据列车长度、定员数量和运营需求进行优化设计，确保在各种运行条件下都能提供足够的牵引力，实现列车的快速启动和加速。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6563" r="265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轴重与牵引力配置</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TextBox 2"/>
          <p:cNvSpPr txBox="1"/>
          <p:nvPr/>
        </p:nvSpPr>
        <p:spPr>
          <a:xfrm>
            <a:off x="9667170" y="522284"/>
            <a:ext cx="1884104" cy="672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375"/>
              </a:spcBef>
            </a:pPr>
            <a:r>
              <a:rPr lang="en-US" sz="1200">
                <a:solidFill>
                  <a:srgbClr val="FFFFFF">
                    <a:alpha val="100000"/>
                  </a:srgbClr>
                </a:solidFill>
                <a:latin typeface="Microsoft Yahei"/>
                <a:ea typeface="Microsoft Yahei"/>
                <a:cs typeface="Microsoft Yahei"/>
              </a:rPr>
              <a:t>BIG DATA EMPOWERS TO CREATE A NEW</a:t>
            </a:r>
          </a:p>
          <a:p>
            <a:pPr algn="r">
              <a:lnSpc>
                <a:spcPct val="90000"/>
              </a:lnSpc>
              <a:spcBef>
                <a:spcPts val="375"/>
              </a:spcBef>
            </a:pPr>
            <a:r>
              <a:rPr lang="en-US" sz="1200">
                <a:solidFill>
                  <a:srgbClr val="FFFFFF">
                    <a:alpha val="100000"/>
                  </a:srgbClr>
                </a:solidFill>
                <a:latin typeface="Microsoft Yahei"/>
                <a:ea typeface="Microsoft Yahei"/>
                <a:cs typeface="Microsoft Yahei"/>
              </a:rPr>
              <a:t>ERA</a:t>
            </a:r>
          </a:p>
        </p:txBody>
      </p:sp>
      <p:grpSp>
        <p:nvGrpSpPr>
          <p:cNvPr id="3" name="Group 3"/>
          <p:cNvGrpSpPr/>
          <p:nvPr/>
        </p:nvGrpSpPr>
        <p:grpSpPr>
          <a:xfrm>
            <a:off x="2393306" y="1882902"/>
            <a:ext cx="7405389" cy="1138956"/>
            <a:chOff x="2393306" y="1882902"/>
            <a:chExt cx="7405389" cy="1138956"/>
          </a:xfrm>
        </p:grpSpPr>
        <p:sp>
          <p:nvSpPr>
            <p:cNvPr id="4" name="TextBox 4"/>
            <p:cNvSpPr txBox="1"/>
            <p:nvPr/>
          </p:nvSpPr>
          <p:spPr>
            <a:xfrm>
              <a:off x="2393306" y="1882902"/>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5" name="TextBox 5"/>
          <p:cNvSpPr txBox="1"/>
          <p:nvPr/>
        </p:nvSpPr>
        <p:spPr>
          <a:xfrm>
            <a:off x="2393306" y="2707767"/>
            <a:ext cx="8641080" cy="2703483"/>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4050" b="1">
                <a:solidFill>
                  <a:srgbClr val="FFFFFF">
                    <a:alpha val="100000"/>
                  </a:srgbClr>
                </a:solidFill>
                <a:latin typeface="Microsoft Yahei"/>
                <a:ea typeface="Microsoft Yahei"/>
                <a:cs typeface="Microsoft Yahei"/>
              </a:rPr>
              <a:t>动力系统技术参数</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50" b="-50"/>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牵引电机类型</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复兴号动车组采用三相异步牵引电动机，具有高效率、高可靠性、低噪音等优点。</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功率范围</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根据不同车型和运营需求，牵引电机的功率范围通常在400kW至900kW之间。</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牵引电机类型及功率范围</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变压器容量和电压等级选择</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变压器容量</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复兴号动车组的变压器容量根据车型和牵引电机的功率需求进行选择，通常在2MVA至4MVA之间。</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电压等级</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复兴号动车组采用25kV单相交流供电制式，变压器输入电压为25kV，输出电压根据牵引电机和辅助系统的需求进行选择。</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50" b="-50"/>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复兴号动车组采用先进的矢量控制技术，实现牵引电机的精确控制和高效运行。同时，通过分布式控制系统实现多电机协同控制，提高动车组的整体性能。</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控制方式</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复兴号动车组具有优异的调速性能，能够在广泛的速度范围内实现平稳加速和减速。通过先进的控制算法和优化设计，动车组的调速精度和响应速度得到了显著提高。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调速性能</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控制方式及调速性能描述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https://d.book118.com/448056133006006032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2024-09-09T06:06:22.502</cp:lastPrinted>
  <dcterms:created xsi:type="dcterms:W3CDTF">2024-09-08T22:06:22Z</dcterms:created>
  <dcterms:modified xsi:type="dcterms:W3CDTF">2024-09-08T22:06:24Z</dcterms:modified>
</cp:coreProperties>
</file>