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BDB1947-0F54-49C9-AD9A-5690DD5378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9A99ECF-DBD7-4844-8962-376EAE84D3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3AF57B6-8645-4F3D-BB55-B1EEB27CFC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88421CE-886A-4879-831F-27D377D535A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C83A7A9-3F0B-4E1E-A3D7-98AC1F12430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147AE3D-B949-4569-920E-155A7C25687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F98E9F2-1223-4F6D-9B67-7785819B579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4EF6128-C895-4346-B6A5-C8EF19842B3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891C937-D101-4F99-975E-033C08B24E8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2FB6C65-67B9-4D59-9A22-5992D15646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44077C7-F9B1-47D5-9226-73E6289E74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48071110113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国际贸易融资——中长期国际贸易融资</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中长期国际贸易融资概述</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中长期国际贸易融资方式</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中长期国际贸易融资风险管理</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中长期国际贸易融资案例分析</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中长期国际贸易融资的挑战与对策</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中长期国际贸易融资概述</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中长期国际贸易融资定义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指为支持企业在国际贸易中采用中长期信用支付方式而产生的融资活动。其融资期限通常在1年以上，最长可达10年或更长。</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中长期国际贸易融资特点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中长期国际贸易融资以企业信用为基础，涉及资金数额较大，风险相对较高，因此通常需要提供较为严格的担保措施。</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6" r="250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72" b="26372"/>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636" b="1863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4894" b="4894"/>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中长期国际贸易融资的重要性</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促进国际贸易发展</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中长期国际贸易融资为进出口企业提供了必要的资金支持，有助于企业拓展国际市场，增加贸易规模。</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优化企业资金结构</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通过中长期国际贸易融资，企业可以优化资金结构，降低短期负债比例，提高长期负债比例，从而增强企业的偿债能力和抵御风险能力。</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推动经济全球化进程</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中长期国际贸易融资的发展有助于推动经济全球化进程，促进全球贸易和投资的自由化和便利化。</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智能化风险管理</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随着大数据、人工智能等技术的应用，中长期国际贸易融资风险管理将更加智能化，能够更准确地识别、评估和管理风险。</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多元化融资方式</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随着金融市场的不断创新和发展，中长期国际贸易融资方式将更加多元化，包括银行贷款、债券发行、股权融资等。</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绿色金融理念</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在全球气候变化和环境问题日益严峻的背景下，绿色金融理念将在中长期国际贸易融资中得到更广泛的应用，推动绿色贸易和可持续发展。</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626" r="16626"/>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4083" r="14083"/>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rcRect l="8154" r="8154"/>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中长期国际贸易融资的发展趋势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中长期国际贸易融资方式</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43" r="16643"/>
          <a:stretch>
            <a:fillRect/>
          </a:stretch>
        </p:blipFill>
        <p:spPr>
          <a:xfrm>
            <a:off x="6822813" y="3719013"/>
            <a:ext cx="2701660" cy="2699124"/>
          </a:xfrm>
          <a:prstGeom prst="diamond">
            <a:avLst/>
          </a:prstGeom>
        </p:spPr>
      </p:pic>
      <p:pic>
        <p:nvPicPr>
          <p:cNvPr id="3" name="Picture 3"/>
          <p:cNvPicPr>
            <a:picLocks noChangeAspect="1"/>
          </p:cNvPicPr>
          <p:nvPr/>
        </p:nvPicPr>
        <p:blipFill>
          <a:blip r:embed="rId3">
            <a:alphaModFix/>
          </a:blip>
          <a:srcRect l="16510" r="16510"/>
          <a:stretch>
            <a:fillRect/>
          </a:stretch>
        </p:blipFill>
        <p:spPr>
          <a:xfrm>
            <a:off x="7719270" y="1064801"/>
            <a:ext cx="3836142" cy="3832540"/>
          </a:xfrm>
          <a:prstGeom prst="diamond">
            <a:avLst/>
          </a:prstGeom>
        </p:spPr>
      </p:pic>
      <p:sp>
        <p:nvSpPr>
          <p:cNvPr id="4" name="TextBox 4"/>
          <p:cNvSpPr txBox="1"/>
          <p:nvPr/>
        </p:nvSpPr>
        <p:spPr>
          <a:xfrm>
            <a:off x="1218874" y="1875949"/>
            <a:ext cx="5367290" cy="3901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定义：出口信贷是一种国际信贷方式，它是一国政府为支持和扩大本国大型设备等产品的出口，增强国际竞争力，对出口产品给予利息补贴、提供出口信用保险及信贷担保，鼓励本国的银行或非银行金融机构对本国的出口商或外国的进口商（或其银行）提供利率较低的贷款，以解决本国出口商资金周转的困难，或满足外国进口商对本国出口商支付货款的需要的一种国际信贷方式。</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出口信贷</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0656" r="2065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种类</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包括卖方信贷和买方信贷。</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期限</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中长期国际贸易融资中，出口信贷的期限通常较长，可以适应大型设备和工程项目等资本性货物的出口需要。</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出口信贷</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06316"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38004"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福费廷（Forfaiting），即未偿债务买卖，是指延期付款的大宗贸易交易中，出口商把经进口商承兑的，或经第三方担保的，期限在半年至五六年的远期汇票，无追索权地售予出口商所在地的银行或大金融公司，提前取得现款的一种资金融通形式，它是出口信贷的一种类型。</a:t>
            </a:r>
          </a:p>
        </p:txBody>
      </p:sp>
      <p:sp>
        <p:nvSpPr>
          <p:cNvPr id="5" name="AutoShape 5"/>
          <p:cNvSpPr/>
          <p:nvPr/>
        </p:nvSpPr>
        <p:spPr>
          <a:xfrm>
            <a:off x="4447354"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16087"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4679042"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福费廷业务主要提供中长期贸易融资，利用这一融资方式的出口商应同意向进口商提供期限为6个月至5年甚至更长期限的贸易融资；同意进口商以分期付款的方式支付货款。</a:t>
            </a:r>
          </a:p>
        </p:txBody>
      </p:sp>
      <p:sp>
        <p:nvSpPr>
          <p:cNvPr id="8" name="AutoShape 8"/>
          <p:cNvSpPr/>
          <p:nvPr/>
        </p:nvSpPr>
        <p:spPr>
          <a:xfrm>
            <a:off x="8188393"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057126"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517616"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包括初步确定买卖意向、签订福费廷合同、转让票据、取得票据、票据贴现与再贴现等步骤。</a:t>
            </a:r>
          </a:p>
        </p:txBody>
      </p:sp>
      <p:sp>
        <p:nvSpPr>
          <p:cNvPr id="11" name="TextBox 11"/>
          <p:cNvSpPr txBox="1"/>
          <p:nvPr/>
        </p:nvSpPr>
        <p:spPr>
          <a:xfrm>
            <a:off x="93800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定义</a:t>
            </a:r>
          </a:p>
        </p:txBody>
      </p:sp>
      <p:sp>
        <p:nvSpPr>
          <p:cNvPr id="12" name="TextBox 12"/>
          <p:cNvSpPr txBox="1"/>
          <p:nvPr/>
        </p:nvSpPr>
        <p:spPr>
          <a:xfrm>
            <a:off x="4693027"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期限</a:t>
            </a:r>
          </a:p>
        </p:txBody>
      </p:sp>
      <p:sp>
        <p:nvSpPr>
          <p:cNvPr id="13" name="TextBox 13"/>
          <p:cNvSpPr txBox="1"/>
          <p:nvPr/>
        </p:nvSpPr>
        <p:spPr>
          <a:xfrm>
            <a:off x="850876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运作流程</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福费廷</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06316"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38004"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国际保理（International Factoring）又称为承购应收账款。指在以商业信用出口货物时（如以D/A作为 付款方式），出口商交货后把应收账款的发票和装运单据转让给保理商，即可取得应收取的大部分货款，日后一旦发生进口商不付或逾期付款，则由保理商承担付款责任，在保理业务中，保理商承担第一付款责任。</a:t>
            </a:r>
          </a:p>
        </p:txBody>
      </p:sp>
      <p:sp>
        <p:nvSpPr>
          <p:cNvPr id="5" name="AutoShape 5"/>
          <p:cNvSpPr/>
          <p:nvPr/>
        </p:nvSpPr>
        <p:spPr>
          <a:xfrm>
            <a:off x="4447354"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16087"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4679042"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包括有追索权的保理和无追索权的保理；明保理和暗保理；折扣保理和到期保理。</a:t>
            </a:r>
          </a:p>
        </p:txBody>
      </p:sp>
      <p:sp>
        <p:nvSpPr>
          <p:cNvPr id="8" name="AutoShape 8"/>
          <p:cNvSpPr/>
          <p:nvPr/>
        </p:nvSpPr>
        <p:spPr>
          <a:xfrm>
            <a:off x="8188393"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057126"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517616"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通常为一年以内，属于短期贸易融资方式。</a:t>
            </a:r>
          </a:p>
        </p:txBody>
      </p:sp>
      <p:sp>
        <p:nvSpPr>
          <p:cNvPr id="11" name="TextBox 11"/>
          <p:cNvSpPr txBox="1"/>
          <p:nvPr/>
        </p:nvSpPr>
        <p:spPr>
          <a:xfrm>
            <a:off x="93800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定义</a:t>
            </a:r>
          </a:p>
        </p:txBody>
      </p:sp>
      <p:sp>
        <p:nvSpPr>
          <p:cNvPr id="12" name="TextBox 12"/>
          <p:cNvSpPr txBox="1"/>
          <p:nvPr/>
        </p:nvSpPr>
        <p:spPr>
          <a:xfrm>
            <a:off x="4693027"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种类</a:t>
            </a:r>
          </a:p>
        </p:txBody>
      </p:sp>
      <p:sp>
        <p:nvSpPr>
          <p:cNvPr id="13" name="TextBox 13"/>
          <p:cNvSpPr txBox="1"/>
          <p:nvPr/>
        </p:nvSpPr>
        <p:spPr>
          <a:xfrm>
            <a:off x="850876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期限</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国际保理</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定义</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租赁融资是指出租人根据承租人对租赁物件的特定要求和对供货人的选择，出资向供货人购买租赁物件，并租给承租人使用，承租人则分期向出租人支付租金，在租赁期内租赁物件的所有权属于出租人所有，承租人拥有租赁物件的使用权。</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7375" r="7375"/>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种类</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包括直接租赁、售后回租和杠杆租赁等。</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期限</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中长期国际贸易融资中，租赁融资的期限通常较长，可以适应大型设备和工程项目等资本性货物的出口需要。</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租赁融资</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中长期国际贸易融资风险管理</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https://d.book118.com/448071110113006036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61</Paragraphs>
  <Slides>14</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14</vt:i4>
      </vt:variant>
    </vt:vector>
  </HeadingPairs>
  <TitlesOfParts>
    <vt:vector baseType="lpstr" size="20">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2024-09-16T04:17:55.655</cp:lastPrinted>
  <dcterms:created xsi:type="dcterms:W3CDTF">2024-09-15T20:17:55Z</dcterms:created>
  <dcterms:modified xsi:type="dcterms:W3CDTF">2024-09-15T20:17:57Z</dcterms:modified>
</cp:coreProperties>
</file>