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7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23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63C8-D726-4D8C-9A36-F5E3CC48653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76618-DE28-446A-AAD8-45B8B9C19948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004ED-BBCA-43A9-ADF5-A8666DDD3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84A137-5DC6-499A-8349-039B81902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C6A02-C18A-4E09-AAE2-54D39E398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B903B0-70D4-48E2-A080-10D24855A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FE96E5-ABC7-44D7-B67A-D41D28C36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99AA80-B9F0-424C-AB4A-D089A7059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578ADD-BBEE-46A4-AB25-D9FBCC78E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99AEF8-1D58-43B4-84B5-27FC062D4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106C0-67C7-450F-BFCC-34B66C87F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864D6-8ADF-42D6-AC13-DCAA821A4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4B7B8-C5BE-47D0-9CF5-2AA91B5E9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slideLayout" Target="../slideLayouts/slideLayout34.xml" /><Relationship Id="rId13" Type="http://schemas.openxmlformats.org/officeDocument/2006/relationships/slideLayout" Target="../slideLayouts/slideLayout35.xml" /><Relationship Id="rId14" Type="http://schemas.openxmlformats.org/officeDocument/2006/relationships/slideLayout" Target="../slideLayouts/slideLayout36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1.png" /><Relationship Id="rId17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811EA2-1937-4863-9820-D82479E9C30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99A792-B249-4DFA-9BEF-E33A7B68D6C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CD1544-3353-4B8A-BDF9-8BA847236FA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7BEB8F-7BB9-4A20-A457-4B1424C4BDBF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8.png" /><Relationship Id="rId11" Type="http://schemas.openxmlformats.org/officeDocument/2006/relationships/image" Target="../media/image9.png" /><Relationship Id="rId12" Type="http://schemas.openxmlformats.org/officeDocument/2006/relationships/image" Target="../media/image10.png" /><Relationship Id="rId13" Type="http://schemas.openxmlformats.org/officeDocument/2006/relationships/image" Target="../media/image11.png" /><Relationship Id="rId14" Type="http://schemas.openxmlformats.org/officeDocument/2006/relationships/image" Target="../media/image12.png" /><Relationship Id="rId15" Type="http://schemas.openxmlformats.org/officeDocument/2006/relationships/image" Target="../media/image13.png" /><Relationship Id="rId16" Type="http://schemas.openxmlformats.org/officeDocument/2006/relationships/image" Target="../media/image14.png" /><Relationship Id="rId17" Type="http://schemas.openxmlformats.org/officeDocument/2006/relationships/image" Target="../media/image15.png" /><Relationship Id="rId18" Type="http://schemas.openxmlformats.org/officeDocument/2006/relationships/tags" Target="../tags/tag5.xml" /><Relationship Id="rId19" Type="http://schemas.openxmlformats.org/officeDocument/2006/relationships/tags" Target="../tags/tag6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.xml" /><Relationship Id="rId21" Type="http://schemas.openxmlformats.org/officeDocument/2006/relationships/tags" Target="../tags/tag8.xml" /><Relationship Id="rId22" Type="http://schemas.openxmlformats.org/officeDocument/2006/relationships/tags" Target="../tags/tag9.xml" /><Relationship Id="rId23" Type="http://schemas.openxmlformats.org/officeDocument/2006/relationships/tags" Target="../tags/tag10.xml" /><Relationship Id="rId24" Type="http://schemas.openxmlformats.org/officeDocument/2006/relationships/tags" Target="../tags/tag11.xml" /><Relationship Id="rId25" Type="http://schemas.openxmlformats.org/officeDocument/2006/relationships/tags" Target="../tags/tag12.xml" /><Relationship Id="rId3" Type="http://schemas.openxmlformats.org/officeDocument/2006/relationships/image" Target="../media/image2.png" /><Relationship Id="rId4" Type="http://schemas.openxmlformats.org/officeDocument/2006/relationships/image" Target="../media/image6.png" /><Relationship Id="rId5" Type="http://schemas.openxmlformats.org/officeDocument/2006/relationships/tags" Target="../tags/tag1.xml" /><Relationship Id="rId6" Type="http://schemas.openxmlformats.org/officeDocument/2006/relationships/tags" Target="../tags/tag2.xml" /><Relationship Id="rId7" Type="http://schemas.openxmlformats.org/officeDocument/2006/relationships/tags" Target="../tags/tag3.xml" /><Relationship Id="rId8" Type="http://schemas.openxmlformats.org/officeDocument/2006/relationships/tags" Target="../tags/tag4.xml" /><Relationship Id="rId9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17.xml" /><Relationship Id="rId11" Type="http://schemas.openxmlformats.org/officeDocument/2006/relationships/tags" Target="../tags/tag18.xml" /><Relationship Id="rId12" Type="http://schemas.openxmlformats.org/officeDocument/2006/relationships/tags" Target="../tags/tag19.xml" /><Relationship Id="rId13" Type="http://schemas.openxmlformats.org/officeDocument/2006/relationships/tags" Target="../tags/tag20.xml" /><Relationship Id="rId14" Type="http://schemas.openxmlformats.org/officeDocument/2006/relationships/tags" Target="../tags/tag21.xml" /><Relationship Id="rId15" Type="http://schemas.openxmlformats.org/officeDocument/2006/relationships/tags" Target="../tags/tag2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tags" Target="../tags/tag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.png" /><Relationship Id="rId4" Type="http://schemas.openxmlformats.org/officeDocument/2006/relationships/image" Target="../media/image1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10112600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955"/>
            <a:ext cx="3848100" cy="4805045"/>
          </a:xfrm>
          <a:prstGeom prst="rect">
            <a:avLst/>
          </a:prstGeom>
        </p:spPr>
      </p:pic>
      <p:pic>
        <p:nvPicPr>
          <p:cNvPr id="17" name="图片 16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780" y="0"/>
            <a:ext cx="2649220" cy="3637915"/>
          </a:xfrm>
          <a:prstGeom prst="rect">
            <a:avLst/>
          </a:prstGeom>
        </p:spPr>
      </p:pic>
      <p:sp>
        <p:nvSpPr>
          <p:cNvPr id="21" name="直接连接符 20" title="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10" name="TextBox 5" title=""/>
          <p:cNvSpPr txBox="1"/>
          <p:nvPr/>
        </p:nvSpPr>
        <p:spPr>
          <a:xfrm>
            <a:off x="0" y="1584325"/>
            <a:ext cx="12191365" cy="2722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6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养成卫生习惯</a:t>
            </a:r>
            <a:r>
              <a:rPr lang="en-US" altLang="zh-CN" sz="6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预防传染病</a:t>
            </a:r>
            <a:endParaRPr lang="zh-CN" altLang="en-US" sz="60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校园健康主题教育班会</a:t>
            </a:r>
            <a:endParaRPr lang="zh-CN" altLang="en-US" sz="4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82300" y="10375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794408" y="1599674"/>
            <a:ext cx="967107" cy="917716"/>
          </a:xfrm>
          <a:prstGeom prst="rect">
            <a:avLst/>
          </a:prstGeom>
        </p:spPr>
      </p:pic>
      <p:pic>
        <p:nvPicPr>
          <p:cNvPr id="40" name="图片 39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800311" y="2611822"/>
            <a:ext cx="967107" cy="917716"/>
          </a:xfrm>
          <a:prstGeom prst="rect">
            <a:avLst/>
          </a:prstGeom>
        </p:spPr>
      </p:pic>
      <p:pic>
        <p:nvPicPr>
          <p:cNvPr id="41" name="图片 40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800311" y="3652693"/>
            <a:ext cx="967107" cy="917716"/>
          </a:xfrm>
          <a:prstGeom prst="rect">
            <a:avLst/>
          </a:prstGeom>
        </p:spPr>
      </p:pic>
      <p:pic>
        <p:nvPicPr>
          <p:cNvPr id="42" name="图片 41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790923" y="4693565"/>
            <a:ext cx="967107" cy="917716"/>
          </a:xfrm>
          <a:prstGeom prst="rect">
            <a:avLst/>
          </a:prstGeom>
        </p:spPr>
      </p:pic>
      <p:grpSp>
        <p:nvGrpSpPr>
          <p:cNvPr id="22" name="组合 21" title=""/>
          <p:cNvGrpSpPr/>
          <p:nvPr/>
        </p:nvGrpSpPr>
        <p:grpSpPr>
          <a:xfrm>
            <a:off x="554410" y="637319"/>
            <a:ext cx="4767246" cy="5583361"/>
            <a:chOff x="-322450" y="168871"/>
            <a:chExt cx="5413655" cy="63404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65121">
              <a:off x="-618408" y="3066073"/>
              <a:ext cx="2942875" cy="2350960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-237411" y="168871"/>
              <a:ext cx="5328616" cy="6340430"/>
              <a:chOff x="-237411" y="168871"/>
              <a:chExt cx="5328616" cy="634043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947025" y="4583954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2969" y="3163758"/>
                <a:ext cx="2660207" cy="334554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549833">
                <a:off x="2491839" y="2556761"/>
                <a:ext cx="2350495" cy="186508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61528">
                <a:off x="2114473" y="366144"/>
                <a:ext cx="2976732" cy="2378007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366" y="244975"/>
                <a:ext cx="2031433" cy="26738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315199">
                <a:off x="390854" y="3108774"/>
                <a:ext cx="2765153" cy="334554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200000">
                <a:off x="2745222" y="1976022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589177">
                <a:off x="2482345" y="3694120"/>
                <a:ext cx="2455705" cy="15987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11981" y="1331738"/>
                <a:ext cx="3724570" cy="2975429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510183">
                <a:off x="1097483" y="597357"/>
                <a:ext cx="2455705" cy="159873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226671" y="1660073"/>
                <a:ext cx="2290125" cy="38186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sx="104000" sy="104000" algn="c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5" name="TextBox 17" title=""/>
          <p:cNvSpPr txBox="1"/>
          <p:nvPr>
            <p:custDataLst>
              <p:tags r:id="rId18"/>
            </p:custDataLst>
          </p:nvPr>
        </p:nvSpPr>
        <p:spPr>
          <a:xfrm>
            <a:off x="6725920" y="2820670"/>
            <a:ext cx="4145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呼吸道传染病预防</a:t>
            </a:r>
            <a:endParaRPr kumimoji="0" lang="zh-CN" altLang="en-US" sz="36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28" name="TextBox 17" title=""/>
          <p:cNvSpPr txBox="1"/>
          <p:nvPr>
            <p:custDataLst>
              <p:tags r:id="rId19"/>
            </p:custDataLst>
          </p:nvPr>
        </p:nvSpPr>
        <p:spPr>
          <a:xfrm>
            <a:off x="6725920" y="3821430"/>
            <a:ext cx="3649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肠道传染病预防</a:t>
            </a:r>
            <a:endParaRPr kumimoji="0" lang="zh-CN" altLang="en-US" sz="36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1" name="TextBox 17" title=""/>
          <p:cNvSpPr txBox="1"/>
          <p:nvPr>
            <p:custDataLst>
              <p:tags r:id="rId20"/>
            </p:custDataLst>
          </p:nvPr>
        </p:nvSpPr>
        <p:spPr>
          <a:xfrm>
            <a:off x="6725920" y="1795145"/>
            <a:ext cx="4145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校园卫生防病指南</a:t>
            </a:r>
            <a:endParaRPr kumimoji="0" lang="zh-CN" altLang="en-US" sz="36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4" name="TextBox 17" title=""/>
          <p:cNvSpPr txBox="1"/>
          <p:nvPr>
            <p:custDataLst>
              <p:tags r:id="rId21"/>
            </p:custDataLst>
          </p:nvPr>
        </p:nvSpPr>
        <p:spPr>
          <a:xfrm>
            <a:off x="6725920" y="4854575"/>
            <a:ext cx="4640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自然疫源性疾病预防</a:t>
            </a:r>
            <a:endParaRPr kumimoji="0" lang="zh-CN" altLang="en-US" sz="36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6" name="文本框 35" title=""/>
          <p:cNvSpPr txBox="1"/>
          <p:nvPr>
            <p:custDataLst>
              <p:tags r:id="rId22"/>
            </p:custDataLst>
          </p:nvPr>
        </p:nvSpPr>
        <p:spPr>
          <a:xfrm>
            <a:off x="5991740" y="179510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7" name="文本框 36" title=""/>
          <p:cNvSpPr txBox="1"/>
          <p:nvPr>
            <p:custDataLst>
              <p:tags r:id="rId23"/>
            </p:custDataLst>
          </p:nvPr>
        </p:nvSpPr>
        <p:spPr>
          <a:xfrm>
            <a:off x="5991740" y="27945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8" name="文本框 37" title=""/>
          <p:cNvSpPr txBox="1"/>
          <p:nvPr>
            <p:custDataLst>
              <p:tags r:id="rId24"/>
            </p:custDataLst>
          </p:nvPr>
        </p:nvSpPr>
        <p:spPr>
          <a:xfrm>
            <a:off x="5991740" y="38375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9" name="文本框 38" title=""/>
          <p:cNvSpPr txBox="1"/>
          <p:nvPr>
            <p:custDataLst>
              <p:tags r:id="rId25"/>
            </p:custDataLst>
          </p:nvPr>
        </p:nvSpPr>
        <p:spPr>
          <a:xfrm>
            <a:off x="5991740" y="48806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4" name="矩形 43" title=""/>
          <p:cNvSpPr>
            <a:spLocks noChangeArrowheads="1"/>
          </p:cNvSpPr>
          <p:nvPr/>
        </p:nvSpPr>
        <p:spPr bwMode="auto">
          <a:xfrm>
            <a:off x="2098675" y="2099310"/>
            <a:ext cx="1693545" cy="303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6600" b="1" spc="3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目录</a:t>
            </a:r>
            <a:endParaRPr lang="zh-CN" altLang="en-US" sz="6600" b="1" spc="3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 title=""/>
          <p:cNvSpPr txBox="1"/>
          <p:nvPr/>
        </p:nvSpPr>
        <p:spPr>
          <a:xfrm>
            <a:off x="2577464" y="1408480"/>
            <a:ext cx="713867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站酷快乐体2016修订版" panose="02010600030101010101" pitchFamily="2" charset="-122"/>
              </a:rPr>
              <a:t>01 </a:t>
            </a:r>
            <a:r>
              <a:rPr kumimoji="0" lang="zh-CN" altLang="en-US" sz="54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站酷快乐体2016修订版" panose="02010600030101010101" pitchFamily="2" charset="-122"/>
              </a:rPr>
              <a:t>校园卫生防病指南</a:t>
            </a:r>
            <a:endParaRPr kumimoji="0" lang="zh-CN" altLang="en-US" sz="54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 title=""/>
          <p:cNvGrpSpPr/>
          <p:nvPr/>
        </p:nvGrpSpPr>
        <p:grpSpPr>
          <a:xfrm>
            <a:off x="1568255" y="233054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4627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kern="1200" cap="none" spc="300" normalizeH="0" baseline="0" noProof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（一）什么是传染病？</a:t>
            </a:r>
            <a:endParaRPr kumimoji="0" lang="zh-CN" altLang="en-US" sz="3200" b="1" i="0" kern="1200" cap="none" spc="300" normalizeH="0" baseline="0" noProof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2" name="矩形 1" title=""/>
          <p:cNvSpPr/>
          <p:nvPr/>
        </p:nvSpPr>
        <p:spPr>
          <a:xfrm>
            <a:off x="5650865" y="976630"/>
            <a:ext cx="5370830" cy="490474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传染病</a:t>
            </a:r>
            <a:r>
              <a:rPr lang="zh-CN" altLang="en-US" sz="32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是由各种病原体引起的能在人与人、动物与动物或人与动物之间相互传播的一类疾病。中国的法定传染病有甲、乙、丙3类，共41种。</a:t>
            </a:r>
            <a:endParaRPr lang="zh-CN" altLang="en-US" sz="32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" name="图片 101" title=""/>
          <p:cNvPicPr/>
          <p:nvPr/>
        </p:nvPicPr>
        <p:blipFill>
          <a:blip r:embed="rId6"/>
          <a:stretch>
            <a:fillRect/>
          </a:stretch>
        </p:blipFill>
        <p:spPr>
          <a:xfrm>
            <a:off x="1000125" y="977265"/>
            <a:ext cx="4474210" cy="49041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50723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（二）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传染病多发的季节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4" name="圆角矩形 13" title=""/>
          <p:cNvSpPr/>
          <p:nvPr/>
        </p:nvSpPr>
        <p:spPr>
          <a:xfrm>
            <a:off x="857250" y="2623820"/>
            <a:ext cx="10421620" cy="5715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TextBox 15" title=""/>
          <p:cNvSpPr txBox="1"/>
          <p:nvPr/>
        </p:nvSpPr>
        <p:spPr>
          <a:xfrm>
            <a:off x="999465" y="2742484"/>
            <a:ext cx="6786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忽冷忽热的气温变化使得机体调整失去了平衡，容易患病。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8" title=""/>
          <p:cNvGrpSpPr/>
          <p:nvPr/>
        </p:nvGrpSpPr>
        <p:grpSpPr>
          <a:xfrm>
            <a:off x="999490" y="2360295"/>
            <a:ext cx="2618105" cy="398780"/>
            <a:chOff x="2781945" y="928676"/>
            <a:chExt cx="3810027" cy="638048"/>
          </a:xfrm>
        </p:grpSpPr>
        <p:sp>
          <p:nvSpPr>
            <p:cNvPr id="34" name="圆角矩形 33"/>
            <p:cNvSpPr/>
            <p:nvPr/>
          </p:nvSpPr>
          <p:spPr>
            <a:xfrm>
              <a:off x="2877196" y="928676"/>
              <a:ext cx="3714776" cy="57150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81945" y="928676"/>
              <a:ext cx="3643339" cy="638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春季气温变化莫测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 title=""/>
          <p:cNvSpPr/>
          <p:nvPr/>
        </p:nvSpPr>
        <p:spPr>
          <a:xfrm>
            <a:off x="857250" y="3518535"/>
            <a:ext cx="10422255" cy="63690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TextBox 17" title=""/>
          <p:cNvSpPr txBox="1"/>
          <p:nvPr/>
        </p:nvSpPr>
        <p:spPr>
          <a:xfrm>
            <a:off x="1000125" y="3691255"/>
            <a:ext cx="9794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春季到来，万物复苏，细菌、病毒也随之进入活跃繁殖期，为疾病传播奠定基础。</a:t>
            </a:r>
            <a:endParaRPr lang="zh-CN" altLang="en-US" sz="20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8" title=""/>
          <p:cNvGrpSpPr/>
          <p:nvPr/>
        </p:nvGrpSpPr>
        <p:grpSpPr>
          <a:xfrm>
            <a:off x="999490" y="3343910"/>
            <a:ext cx="3163570" cy="398780"/>
            <a:chOff x="2781945" y="928676"/>
            <a:chExt cx="3810027" cy="638048"/>
          </a:xfrm>
        </p:grpSpPr>
        <p:sp>
          <p:nvSpPr>
            <p:cNvPr id="20" name="圆角矩形 19"/>
            <p:cNvSpPr/>
            <p:nvPr/>
          </p:nvSpPr>
          <p:spPr>
            <a:xfrm>
              <a:off x="2877196" y="928676"/>
              <a:ext cx="3714776" cy="57150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781945" y="928676"/>
              <a:ext cx="3702961" cy="638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春季病原微生物生长活跃</a:t>
              </a:r>
              <a:endPara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圆角矩形 3" title=""/>
          <p:cNvSpPr/>
          <p:nvPr/>
        </p:nvSpPr>
        <p:spPr>
          <a:xfrm>
            <a:off x="857250" y="4497070"/>
            <a:ext cx="10420985" cy="857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TextBox 15" title=""/>
          <p:cNvSpPr txBox="1"/>
          <p:nvPr/>
        </p:nvSpPr>
        <p:spPr>
          <a:xfrm>
            <a:off x="1000125" y="4639945"/>
            <a:ext cx="102781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春季气候干燥，人体缺水，呼吸道粘膜失去滋润，粘膜细胞脱落，屏障作用下降，导致呼吸道传染病多发。</a:t>
            </a:r>
            <a:endParaRPr lang="zh-CN" altLang="en-US" sz="20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8" title=""/>
          <p:cNvGrpSpPr/>
          <p:nvPr/>
        </p:nvGrpSpPr>
        <p:grpSpPr>
          <a:xfrm>
            <a:off x="1000100" y="4283066"/>
            <a:ext cx="3714776" cy="449580"/>
            <a:chOff x="2781945" y="928676"/>
            <a:chExt cx="4953035" cy="719328"/>
          </a:xfrm>
        </p:grpSpPr>
        <p:sp>
          <p:nvSpPr>
            <p:cNvPr id="7" name="圆角矩形 6"/>
            <p:cNvSpPr/>
            <p:nvPr/>
          </p:nvSpPr>
          <p:spPr>
            <a:xfrm>
              <a:off x="2877196" y="928676"/>
              <a:ext cx="4857784" cy="57150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TextBox 34"/>
            <p:cNvSpPr txBox="1"/>
            <p:nvPr/>
          </p:nvSpPr>
          <p:spPr>
            <a:xfrm>
              <a:off x="2781945" y="928676"/>
              <a:ext cx="4953000" cy="7193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春季呼吸道粘膜屏障作用下降</a:t>
              </a:r>
              <a:endPara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圆角矩形 8" title=""/>
          <p:cNvSpPr/>
          <p:nvPr/>
        </p:nvSpPr>
        <p:spPr>
          <a:xfrm>
            <a:off x="857250" y="5700395"/>
            <a:ext cx="10422890" cy="857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TextBox 17" title=""/>
          <p:cNvSpPr txBox="1"/>
          <p:nvPr/>
        </p:nvSpPr>
        <p:spPr>
          <a:xfrm>
            <a:off x="999490" y="5877560"/>
            <a:ext cx="102793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捂了一个冬天的人们在春季纷纷走出家门，或外出打工，或到闹市交易，人口流动频繁，为病菌的传播提供方便。</a:t>
            </a:r>
            <a:endParaRPr lang="zh-CN" altLang="en-US" sz="20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8" title=""/>
          <p:cNvGrpSpPr/>
          <p:nvPr/>
        </p:nvGrpSpPr>
        <p:grpSpPr>
          <a:xfrm>
            <a:off x="1000125" y="5482590"/>
            <a:ext cx="2681605" cy="398780"/>
            <a:chOff x="2781945" y="928676"/>
            <a:chExt cx="3810027" cy="638048"/>
          </a:xfrm>
        </p:grpSpPr>
        <p:sp>
          <p:nvSpPr>
            <p:cNvPr id="12" name="圆角矩形 11"/>
            <p:cNvSpPr/>
            <p:nvPr/>
          </p:nvSpPr>
          <p:spPr>
            <a:xfrm>
              <a:off x="2877196" y="928676"/>
              <a:ext cx="3714776" cy="57150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TextBox 20"/>
            <p:cNvSpPr txBox="1"/>
            <p:nvPr/>
          </p:nvSpPr>
          <p:spPr>
            <a:xfrm>
              <a:off x="2781945" y="928676"/>
              <a:ext cx="3643339" cy="638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春季人口流动量大</a:t>
              </a:r>
              <a:endPara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 title=""/>
          <p:cNvSpPr/>
          <p:nvPr/>
        </p:nvSpPr>
        <p:spPr>
          <a:xfrm>
            <a:off x="857250" y="1105535"/>
            <a:ext cx="10421620" cy="10871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开春时节，呼吸道疾病仍在高发时期，呼吸道感染性疾病有流感，还有肺炎支原体、呼吸道合胞病毒、腺病毒等多种病原叠加，春季容易发生的传染性疾病还包括水痘、诺如病毒胃肠炎等。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70656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（三）校园常见传染病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-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流行性感冒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0" name="圆角矩形 9" title=""/>
          <p:cNvSpPr/>
          <p:nvPr/>
        </p:nvSpPr>
        <p:spPr>
          <a:xfrm>
            <a:off x="473075" y="1261110"/>
            <a:ext cx="2662555" cy="53022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流感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473075" y="1995805"/>
            <a:ext cx="2662555" cy="44945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流行性感冒简称为流感，人群普遍易感，是由流感病毒引起的急性呼吸道传染病。主要通过飞沫传播，具有高度传染性。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流感常见类型有甲型流感H1N1，甲型H3N2以及乙型流感，甲乙型之间没有交叉免疫。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等腰三角形 5" title=""/>
          <p:cNvSpPr/>
          <p:nvPr/>
        </p:nvSpPr>
        <p:spPr>
          <a:xfrm rot="10800000">
            <a:off x="1562735" y="1791335"/>
            <a:ext cx="723265" cy="205105"/>
          </a:xfrm>
          <a:prstGeom prst="triangle">
            <a:avLst>
              <a:gd name="adj" fmla="val 5144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圆角矩形 34" title=""/>
          <p:cNvSpPr/>
          <p:nvPr/>
        </p:nvSpPr>
        <p:spPr>
          <a:xfrm>
            <a:off x="4000500" y="1261110"/>
            <a:ext cx="3679825" cy="21043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14" title=""/>
          <p:cNvGrpSpPr/>
          <p:nvPr/>
        </p:nvGrpSpPr>
        <p:grpSpPr>
          <a:xfrm>
            <a:off x="3571875" y="1851660"/>
            <a:ext cx="861060" cy="1042035"/>
            <a:chOff x="1785918" y="2143122"/>
            <a:chExt cx="785818" cy="785818"/>
          </a:xfrm>
        </p:grpSpPr>
        <p:sp>
          <p:nvSpPr>
            <p:cNvPr id="13" name="椭圆 12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57356" y="2215119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传播途径</a:t>
              </a:r>
              <a:endPara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圆角矩形 38" title=""/>
          <p:cNvSpPr/>
          <p:nvPr/>
        </p:nvSpPr>
        <p:spPr>
          <a:xfrm>
            <a:off x="8143875" y="1261745"/>
            <a:ext cx="3137535" cy="38785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圆角矩形 42" title=""/>
          <p:cNvSpPr/>
          <p:nvPr/>
        </p:nvSpPr>
        <p:spPr>
          <a:xfrm>
            <a:off x="4000500" y="3702685"/>
            <a:ext cx="3929380" cy="229806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5" title=""/>
          <p:cNvGrpSpPr/>
          <p:nvPr/>
        </p:nvGrpSpPr>
        <p:grpSpPr>
          <a:xfrm>
            <a:off x="3642995" y="3442335"/>
            <a:ext cx="861060" cy="1042035"/>
            <a:chOff x="1785918" y="2143122"/>
            <a:chExt cx="785818" cy="785818"/>
          </a:xfrm>
        </p:grpSpPr>
        <p:sp>
          <p:nvSpPr>
            <p:cNvPr id="21" name="椭圆 20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1857356" y="2213291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易感人群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18" title=""/>
          <p:cNvGrpSpPr/>
          <p:nvPr/>
        </p:nvGrpSpPr>
        <p:grpSpPr>
          <a:xfrm>
            <a:off x="7715250" y="1851660"/>
            <a:ext cx="861060" cy="1042035"/>
            <a:chOff x="1785918" y="2143122"/>
            <a:chExt cx="785818" cy="785818"/>
          </a:xfrm>
        </p:grpSpPr>
        <p:sp>
          <p:nvSpPr>
            <p:cNvPr id="32" name="椭圆 31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857356" y="2215196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主要症状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31" title=""/>
          <p:cNvSpPr txBox="1"/>
          <p:nvPr/>
        </p:nvSpPr>
        <p:spPr>
          <a:xfrm>
            <a:off x="4354195" y="1262380"/>
            <a:ext cx="3298825" cy="20770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以空气飞沫直接传播为主，也可通过被病毒污染的物品间接传播。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2" title=""/>
          <p:cNvSpPr txBox="1"/>
          <p:nvPr/>
        </p:nvSpPr>
        <p:spPr>
          <a:xfrm>
            <a:off x="8497570" y="1390015"/>
            <a:ext cx="2620010" cy="1464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流感最明显的症状就是高热，伴有咳嗽、头疼、全身肌肉酸痛等症状。儿童患有乙型流感时还会出现恶心、呕吐、腹泻等消化道症状。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3" title=""/>
          <p:cNvSpPr txBox="1"/>
          <p:nvPr/>
        </p:nvSpPr>
        <p:spPr>
          <a:xfrm>
            <a:off x="4548505" y="3917950"/>
            <a:ext cx="3245485" cy="1222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人群对流感普遍易感，病后有一定的免疫力，但维持的时间不长，病毒不断发生变异，可引起反复感染发病。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70656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（三）校园常见传染病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-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支原体感染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0" name="圆角矩形 9" title=""/>
          <p:cNvSpPr/>
          <p:nvPr/>
        </p:nvSpPr>
        <p:spPr>
          <a:xfrm>
            <a:off x="473075" y="1261110"/>
            <a:ext cx="2662555" cy="53022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支原体感染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473075" y="1995805"/>
            <a:ext cx="2662555" cy="3910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支原体感染最初与普通感冒表现相似，发热为中低度，咳嗽，有时候伴有头疼、咽痛、流涕等，但随后典型表现为阵发性、持续性、刺激性干咳，夜间严重。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等腰三角形 5" title=""/>
          <p:cNvSpPr/>
          <p:nvPr/>
        </p:nvSpPr>
        <p:spPr>
          <a:xfrm rot="10800000">
            <a:off x="1562735" y="1791335"/>
            <a:ext cx="723265" cy="205105"/>
          </a:xfrm>
          <a:prstGeom prst="triangle">
            <a:avLst>
              <a:gd name="adj" fmla="val 5144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圆角矩形 34" title=""/>
          <p:cNvSpPr/>
          <p:nvPr/>
        </p:nvSpPr>
        <p:spPr>
          <a:xfrm>
            <a:off x="4000500" y="1261110"/>
            <a:ext cx="6311265" cy="46456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31" title=""/>
          <p:cNvSpPr txBox="1"/>
          <p:nvPr/>
        </p:nvSpPr>
        <p:spPr>
          <a:xfrm>
            <a:off x="4450080" y="1261110"/>
            <a:ext cx="5146675" cy="2893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支原体目前有部分对常用的红霉素、阿奇霉素耐药，可能出现部分病人高热，肺实变、肺不张，甚至重症肺炎的情况。</a:t>
            </a:r>
            <a:endParaRPr lang="zh-CN" altLang="en-US" sz="32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57321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pc="3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（三）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校园常见传染病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-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水痘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0" name="圆角矩形 9" title=""/>
          <p:cNvSpPr/>
          <p:nvPr/>
        </p:nvSpPr>
        <p:spPr>
          <a:xfrm>
            <a:off x="473075" y="1261110"/>
            <a:ext cx="2662555" cy="53022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水痘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473075" y="1995805"/>
            <a:ext cx="2662555" cy="425577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水痘是一种由水痘带状泡疹病毒所引起的急性传染病。水痘患者多为1~14岁的孩子，在幼儿园和小学最容易发生和流行。</a:t>
            </a:r>
            <a:endParaRPr lang="zh-CN" altLang="en-US" sz="2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等腰三角形 5" title=""/>
          <p:cNvSpPr/>
          <p:nvPr/>
        </p:nvSpPr>
        <p:spPr>
          <a:xfrm rot="10800000">
            <a:off x="1562735" y="1791335"/>
            <a:ext cx="723265" cy="205105"/>
          </a:xfrm>
          <a:prstGeom prst="triangle">
            <a:avLst>
              <a:gd name="adj" fmla="val 5144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圆角矩形 34" title=""/>
          <p:cNvSpPr/>
          <p:nvPr/>
        </p:nvSpPr>
        <p:spPr>
          <a:xfrm>
            <a:off x="4000500" y="1261110"/>
            <a:ext cx="3679825" cy="21043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14" title=""/>
          <p:cNvGrpSpPr/>
          <p:nvPr/>
        </p:nvGrpSpPr>
        <p:grpSpPr>
          <a:xfrm>
            <a:off x="3571875" y="1851660"/>
            <a:ext cx="861060" cy="1042035"/>
            <a:chOff x="1785918" y="2143122"/>
            <a:chExt cx="785818" cy="785818"/>
          </a:xfrm>
        </p:grpSpPr>
        <p:sp>
          <p:nvSpPr>
            <p:cNvPr id="13" name="椭圆 12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57356" y="2215119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传播途径</a:t>
              </a:r>
              <a:endPara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圆角矩形 38" title=""/>
          <p:cNvSpPr/>
          <p:nvPr/>
        </p:nvSpPr>
        <p:spPr>
          <a:xfrm>
            <a:off x="8143875" y="1260475"/>
            <a:ext cx="3137535" cy="47904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圆角矩形 42" title=""/>
          <p:cNvSpPr/>
          <p:nvPr/>
        </p:nvSpPr>
        <p:spPr>
          <a:xfrm>
            <a:off x="4000500" y="3702685"/>
            <a:ext cx="3677920" cy="2365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5" title=""/>
          <p:cNvGrpSpPr/>
          <p:nvPr/>
        </p:nvGrpSpPr>
        <p:grpSpPr>
          <a:xfrm>
            <a:off x="3642995" y="3442335"/>
            <a:ext cx="861060" cy="1042035"/>
            <a:chOff x="1785918" y="2143122"/>
            <a:chExt cx="785818" cy="785818"/>
          </a:xfrm>
        </p:grpSpPr>
        <p:sp>
          <p:nvSpPr>
            <p:cNvPr id="21" name="椭圆 20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1857356" y="2213291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易感人群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18" title=""/>
          <p:cNvGrpSpPr/>
          <p:nvPr/>
        </p:nvGrpSpPr>
        <p:grpSpPr>
          <a:xfrm>
            <a:off x="7715250" y="1851660"/>
            <a:ext cx="861060" cy="1042035"/>
            <a:chOff x="1785918" y="2143122"/>
            <a:chExt cx="785818" cy="785818"/>
          </a:xfrm>
        </p:grpSpPr>
        <p:sp>
          <p:nvSpPr>
            <p:cNvPr id="32" name="椭圆 31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857356" y="2215196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主要症状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31" title=""/>
          <p:cNvSpPr txBox="1"/>
          <p:nvPr/>
        </p:nvSpPr>
        <p:spPr>
          <a:xfrm>
            <a:off x="4354830" y="1398905"/>
            <a:ext cx="3202305" cy="1937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水痘主要通过飞沫经呼吸道传染，接触被病毒污染的尘土、衣服、用具等也可能被传染。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2" title=""/>
          <p:cNvSpPr txBox="1"/>
          <p:nvPr/>
        </p:nvSpPr>
        <p:spPr>
          <a:xfrm>
            <a:off x="8498205" y="1398905"/>
            <a:ext cx="2619375" cy="4551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痘病毒感染人体后，经过大约2周的潜伏期，患者可出现头痛、全身不适发热、食欲下降等前期症状，继而出现有特征性的红色斑疹，后变为丘疹再发展为水疤，常伴有癌痒，1~2天后开始干枯结痴，持续一周左右痴皮脱落。皮疹躯干部最多，头面部次之，四肢较少，手掌、足底更少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3" title=""/>
          <p:cNvSpPr txBox="1"/>
          <p:nvPr/>
        </p:nvSpPr>
        <p:spPr>
          <a:xfrm>
            <a:off x="4433570" y="3703320"/>
            <a:ext cx="3244850" cy="223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人群对流感普遍易感，病后有一定的免疫力，但维持的时间不长，病毒不断发生变异，可引起反复感染发病。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75101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pc="3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（三）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校园常见传染病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-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流行性腮腺炎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0" name="圆角矩形 9" title=""/>
          <p:cNvSpPr/>
          <p:nvPr/>
        </p:nvSpPr>
        <p:spPr>
          <a:xfrm>
            <a:off x="473075" y="1261110"/>
            <a:ext cx="2992755" cy="53022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流行性腮腺炎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473075" y="1995805"/>
            <a:ext cx="2993390" cy="425577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简称“腮腺炎”，亦称“痄腮”是一种通过飞沫传播的急性呼吸道传染病。冬春季节容易发生，多发生于儿童。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等腰三角形 5" title=""/>
          <p:cNvSpPr/>
          <p:nvPr/>
        </p:nvSpPr>
        <p:spPr>
          <a:xfrm rot="10800000">
            <a:off x="1562735" y="1791335"/>
            <a:ext cx="723265" cy="205105"/>
          </a:xfrm>
          <a:prstGeom prst="triangle">
            <a:avLst>
              <a:gd name="adj" fmla="val 5144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圆角矩形 34" title=""/>
          <p:cNvSpPr/>
          <p:nvPr/>
        </p:nvSpPr>
        <p:spPr>
          <a:xfrm>
            <a:off x="4000500" y="1261745"/>
            <a:ext cx="3679825" cy="21799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14" title=""/>
          <p:cNvGrpSpPr/>
          <p:nvPr/>
        </p:nvGrpSpPr>
        <p:grpSpPr>
          <a:xfrm>
            <a:off x="3571875" y="1851660"/>
            <a:ext cx="861060" cy="1042035"/>
            <a:chOff x="1785918" y="2143122"/>
            <a:chExt cx="785818" cy="785818"/>
          </a:xfrm>
        </p:grpSpPr>
        <p:sp>
          <p:nvSpPr>
            <p:cNvPr id="13" name="椭圆 12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57356" y="2215119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传播途径</a:t>
              </a:r>
              <a:endPara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圆角矩形 38" title=""/>
          <p:cNvSpPr/>
          <p:nvPr/>
        </p:nvSpPr>
        <p:spPr>
          <a:xfrm>
            <a:off x="8143875" y="1261745"/>
            <a:ext cx="3137535" cy="46450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圆角矩形 42" title=""/>
          <p:cNvSpPr/>
          <p:nvPr/>
        </p:nvSpPr>
        <p:spPr>
          <a:xfrm>
            <a:off x="4000500" y="3702685"/>
            <a:ext cx="3876040" cy="22123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5" title=""/>
          <p:cNvGrpSpPr/>
          <p:nvPr/>
        </p:nvGrpSpPr>
        <p:grpSpPr>
          <a:xfrm>
            <a:off x="3642995" y="3442335"/>
            <a:ext cx="861060" cy="1042035"/>
            <a:chOff x="1785918" y="2143122"/>
            <a:chExt cx="785818" cy="785818"/>
          </a:xfrm>
        </p:grpSpPr>
        <p:sp>
          <p:nvSpPr>
            <p:cNvPr id="21" name="椭圆 20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1857356" y="2213291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易感人群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18" title=""/>
          <p:cNvGrpSpPr/>
          <p:nvPr/>
        </p:nvGrpSpPr>
        <p:grpSpPr>
          <a:xfrm>
            <a:off x="7715250" y="1851660"/>
            <a:ext cx="861060" cy="1042035"/>
            <a:chOff x="1785918" y="2143122"/>
            <a:chExt cx="785818" cy="785818"/>
          </a:xfrm>
        </p:grpSpPr>
        <p:sp>
          <p:nvSpPr>
            <p:cNvPr id="32" name="椭圆 31"/>
            <p:cNvSpPr/>
            <p:nvPr/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857356" y="2215196"/>
              <a:ext cx="642942" cy="4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主要症状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31" title=""/>
          <p:cNvSpPr txBox="1"/>
          <p:nvPr/>
        </p:nvSpPr>
        <p:spPr>
          <a:xfrm>
            <a:off x="4450715" y="1413510"/>
            <a:ext cx="3202305" cy="18764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病人是唯一的传染源，主要通过飞沫传染，少数通过用具间接传染，传染性强。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2" title=""/>
          <p:cNvSpPr txBox="1"/>
          <p:nvPr/>
        </p:nvSpPr>
        <p:spPr>
          <a:xfrm>
            <a:off x="8638540" y="1413510"/>
            <a:ext cx="2479675" cy="1222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本病大多数起病较急，有发热、畏寒、头痛、咽痛等全身不适症状。患者一侧或双侧耳下腮腺肿大、疼痛，咀嚼时更痛。并发症有脑膜炎、心肌炎、卵巢炎或睾丸炎等。整个病程约7~12天。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3" title=""/>
          <p:cNvSpPr txBox="1"/>
          <p:nvPr/>
        </p:nvSpPr>
        <p:spPr>
          <a:xfrm>
            <a:off x="4548505" y="3917950"/>
            <a:ext cx="3166745" cy="1222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多见于5到15岁的儿童和青少年。一次感染后可获终生免疫。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70656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pc="3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（三）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校园常见传染病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-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流行性腹泻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0" name="圆角矩形 9" title=""/>
          <p:cNvSpPr/>
          <p:nvPr/>
        </p:nvSpPr>
        <p:spPr>
          <a:xfrm>
            <a:off x="473075" y="1261110"/>
            <a:ext cx="2662555" cy="53022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腹泻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473075" y="1995805"/>
            <a:ext cx="2662555" cy="303085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诺如病毒：又称“诺瓦克病毒”，是一种比较常见、会引起急性感染性腹泻的病毒，全年均可发生感染，冬春季节高发。</a:t>
            </a:r>
            <a:endParaRPr lang="zh-CN" altLang="en-US" sz="20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等腰三角形 5" title=""/>
          <p:cNvSpPr/>
          <p:nvPr/>
        </p:nvSpPr>
        <p:spPr>
          <a:xfrm rot="10800000">
            <a:off x="1562735" y="1791335"/>
            <a:ext cx="723265" cy="205105"/>
          </a:xfrm>
          <a:prstGeom prst="triangle">
            <a:avLst>
              <a:gd name="adj" fmla="val 5144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圆角矩形 34" title=""/>
          <p:cNvSpPr/>
          <p:nvPr>
            <p:custDataLst>
              <p:tags r:id="rId6"/>
            </p:custDataLst>
          </p:nvPr>
        </p:nvSpPr>
        <p:spPr>
          <a:xfrm>
            <a:off x="3996972" y="1281459"/>
            <a:ext cx="3649535" cy="45759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14" title=""/>
          <p:cNvGrpSpPr/>
          <p:nvPr>
            <p:custDataLst>
              <p:tags r:id="rId7"/>
            </p:custDataLst>
          </p:nvPr>
        </p:nvGrpSpPr>
        <p:grpSpPr>
          <a:xfrm>
            <a:off x="3571875" y="1867147"/>
            <a:ext cx="853972" cy="1033458"/>
            <a:chOff x="1785918" y="2143122"/>
            <a:chExt cx="785818" cy="785818"/>
          </a:xfrm>
        </p:grpSpPr>
        <p:sp>
          <p:nvSpPr>
            <p:cNvPr id="13" name="椭圆 12"/>
            <p:cNvSpPr/>
            <p:nvPr>
              <p:custDataLst>
                <p:tags r:id="rId8"/>
              </p:custDataLst>
            </p:nvPr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>
              <p:custDataLst>
                <p:tags r:id="rId9"/>
              </p:custDataLst>
            </p:nvPr>
          </p:nvSpPr>
          <p:spPr>
            <a:xfrm>
              <a:off x="1857356" y="2215119"/>
              <a:ext cx="642942" cy="49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传播途径</a:t>
              </a:r>
              <a:endPara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圆角矩形 38" title=""/>
          <p:cNvSpPr/>
          <p:nvPr>
            <p:custDataLst>
              <p:tags r:id="rId10"/>
            </p:custDataLst>
          </p:nvPr>
        </p:nvSpPr>
        <p:spPr>
          <a:xfrm>
            <a:off x="8106241" y="1281459"/>
            <a:ext cx="3498389" cy="49034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3" name="组合 18" title=""/>
          <p:cNvGrpSpPr/>
          <p:nvPr>
            <p:custDataLst>
              <p:tags r:id="rId11"/>
            </p:custDataLst>
          </p:nvPr>
        </p:nvGrpSpPr>
        <p:grpSpPr>
          <a:xfrm>
            <a:off x="7681144" y="1867147"/>
            <a:ext cx="853972" cy="1033458"/>
            <a:chOff x="1785918" y="2143122"/>
            <a:chExt cx="785818" cy="785818"/>
          </a:xfrm>
        </p:grpSpPr>
        <p:sp>
          <p:nvSpPr>
            <p:cNvPr id="32" name="椭圆 31"/>
            <p:cNvSpPr/>
            <p:nvPr>
              <p:custDataLst>
                <p:tags r:id="rId12"/>
              </p:custDataLst>
            </p:nvPr>
          </p:nvSpPr>
          <p:spPr>
            <a:xfrm>
              <a:off x="1785918" y="2143122"/>
              <a:ext cx="785818" cy="78581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迷你简卡通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TextBox 20"/>
            <p:cNvSpPr txBox="1"/>
            <p:nvPr>
              <p:custDataLst>
                <p:tags r:id="rId13"/>
              </p:custDataLst>
            </p:nvPr>
          </p:nvSpPr>
          <p:spPr>
            <a:xfrm>
              <a:off x="1857356" y="2215196"/>
              <a:ext cx="642942" cy="49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18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主要症状</a:t>
              </a:r>
              <a:endParaRPr lang="zh-CN" altLang="en-US" sz="1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31" title=""/>
          <p:cNvSpPr txBox="1"/>
          <p:nvPr>
            <p:custDataLst>
              <p:tags r:id="rId14"/>
            </p:custDataLst>
          </p:nvPr>
        </p:nvSpPr>
        <p:spPr>
          <a:xfrm>
            <a:off x="4426477" y="1403005"/>
            <a:ext cx="3175945" cy="17589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诺如病毒感染性强，以肠道传播为主，可通过被诺如病毒污染的水源、食物物品、空气等传播。容易被感染的地方有很多，特别是像学校食堂、餐馆等人群聚集的公共用餐地，所以，在公用场所用餐最好使用自己的碗筷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2" title=""/>
          <p:cNvSpPr txBox="1"/>
          <p:nvPr>
            <p:custDataLst>
              <p:tags r:id="rId15"/>
            </p:custDataLst>
          </p:nvPr>
        </p:nvSpPr>
        <p:spPr>
          <a:xfrm>
            <a:off x="8372005" y="1462203"/>
            <a:ext cx="3233255" cy="43951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泻、腹痛、恶心、呕吐，可伴有低热、头痛、乏力及食欲减退;粪便为黄色滞水便，患者经常无预兆剧烈呕吐，呕吐物有感染性，成人腹泻较突出，儿童呕吐较多。诺如病毒潜伏期为24~48小时，病程为自限性，一般2~3天即可恢复。</a:t>
            </a:r>
            <a:endParaRPr lang="zh-CN" altLang="en-US" sz="20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 title=""/>
          <p:cNvSpPr txBox="1"/>
          <p:nvPr/>
        </p:nvSpPr>
        <p:spPr>
          <a:xfrm>
            <a:off x="1081356" y="252858"/>
            <a:ext cx="551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站酷快乐体2016修订版" panose="02010600030101010101" pitchFamily="2" charset="-122"/>
              </a:rPr>
              <a:t>（四）传染病日常预防指南</a:t>
            </a:r>
            <a:endParaRPr kumimoji="0" lang="zh-CN" altLang="en-US" sz="3200" b="1" i="0" u="none" strike="noStrike" kern="1200" cap="none" spc="30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2" name="圆角矩形 1" title=""/>
          <p:cNvSpPr/>
          <p:nvPr/>
        </p:nvSpPr>
        <p:spPr>
          <a:xfrm>
            <a:off x="127000" y="1014095"/>
            <a:ext cx="11702415" cy="542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迷你简卡通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TextBox 15" title=""/>
          <p:cNvSpPr txBox="1"/>
          <p:nvPr/>
        </p:nvSpPr>
        <p:spPr>
          <a:xfrm>
            <a:off x="629920" y="1014095"/>
            <a:ext cx="10521315" cy="5479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①接种疫苗：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接种疫苗是最有效、最经济的预防措施，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要及时到社区卫生服务中心或乡镇卫生院接种，接种疫苗是预防传染病发生的最佳手段；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②注意保暖：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遵循传统的“春捂秋冻”初春不要急着脱去冬装，尤其要注意脚部保暖，根据天气变化和体质情况，适时增减衣服；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③认真洗手：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餐前便后、外出回家、接触垃圾、抚摸动物后，要记得洗手。洗手时，要注意流动水和使用肥皂(皂液) 洗手，操搓时间不少于15秒；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④佩戴口罩：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戴口罩是阻断呼吸道分泌物传播的有效手段，选择医用外科口罩能很好地预防呼吸道疾病。一次性医用口罩佩戴时，要将折面完全展开，将嘴、鼻、下颔完全包住，然后压紧鼻夹，使口罩与面部完全贴合；</a:t>
            </a:r>
            <a:endParaRPr lang="zh-CN" altLang="en-US" sz="2400" b="1" smtClean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⑤饮食卫生：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保持食物清洁，处理过程中注意洗手，处理生食和熟食的刀具砧板要分开，生鲜、禽类、肉类、蛋类彻底烧熟煮透，不吃过期变质食品；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⑥健康监测：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出现发热(腋下体温二37.3℃)、乏力、咳嗽 (以干咳为主)等急性呼吸道感染症状，应立即就医。</a:t>
            </a:r>
            <a:endParaRPr lang="zh-CN" altLang="en-US" sz="2400" b="1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https://d.book118.com/448101126003006043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2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3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4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5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6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7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8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9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10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11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12.xml><?xml version="1.0" encoding="utf-8"?>
<p:tagLst xmlns:p="http://schemas.openxmlformats.org/presentationml/2006/main">
  <p:tag name="KSO_WM_DIAGRAM_VIRTUALLY_FRAME" val="{&quot;height&quot;:348.5560728060135,&quot;left&quot;:441.5819635969932,&quot;top&quot;:109.61782973872553,&quot;width&quot;:606.2680364030068}"/>
</p:tagLst>
</file>

<file path=ppt/tags/tag13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4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5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6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7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8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19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20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21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22.xml><?xml version="1.0" encoding="utf-8"?>
<p:tagLst xmlns:p="http://schemas.openxmlformats.org/presentationml/2006/main">
  <p:tag name="KSO_WM_DIAGRAM_VIRTUALLY_FRAME" val="{&quot;height&quot;:389.3,&quot;left&quot;:281.25,&quot;top&quot;:99.3,&quot;width&quot;:632.55}"/>
</p:tagLst>
</file>

<file path=ppt/tags/tag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2_Office 主题​​">
  <a:themeElements>
    <a:clrScheme name="自定义 1014">
      <a:dk1>
        <a:srgbClr val="3F3F3F"/>
      </a:dk1>
      <a:lt1>
        <a:srgbClr val="FFFFFF"/>
      </a:lt1>
      <a:dk2>
        <a:srgbClr val="778495"/>
      </a:dk2>
      <a:lt2>
        <a:srgbClr val="F0F0F0"/>
      </a:lt2>
      <a:accent1>
        <a:srgbClr val="3F3F3F"/>
      </a:accent1>
      <a:accent2>
        <a:srgbClr val="D8D8D8"/>
      </a:accent2>
      <a:accent3>
        <a:srgbClr val="7B7B7B"/>
      </a:accent3>
      <a:accent4>
        <a:srgbClr val="A5A5A5"/>
      </a:accent4>
      <a:accent5>
        <a:srgbClr val="7F7F7F"/>
      </a:accent5>
      <a:accent6>
        <a:srgbClr val="595959"/>
      </a:accent6>
      <a:hlink>
        <a:srgbClr val="424242"/>
      </a:hlink>
      <a:folHlink>
        <a:srgbClr val="BFBFBF"/>
      </a:folHlink>
    </a:clrScheme>
    <a:fontScheme name="Temp">
      <a:majorFont>
        <a:latin typeface="迷你简卡通"/>
        <a:ea typeface="迷你简卡通"/>
        <a:cs typeface="Arial"/>
      </a:majorFont>
      <a:minorFont>
        <a:latin typeface="迷你简卡通"/>
        <a:ea typeface="迷你简卡通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等线 Light</vt:lpstr>
      <vt:lpstr>等线</vt:lpstr>
      <vt:lpstr>汉仪家书简</vt:lpstr>
      <vt:lpstr>微软雅黑</vt:lpstr>
      <vt:lpstr>站酷快乐体2016修订版</vt:lpstr>
      <vt:lpstr>宋体</vt:lpstr>
      <vt:lpstr>迷你简卡通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2024-09-22T08:59:51.538</cp:lastPrinted>
  <dcterms:created xsi:type="dcterms:W3CDTF">2024-09-22T00:59:51Z</dcterms:created>
  <dcterms:modified xsi:type="dcterms:W3CDTF">2024-09-22T00:59:53Z</dcterms:modified>
</cp:coreProperties>
</file>