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512220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7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tags" Target="tags/tag257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9.xml" /><Relationship Id="rId11" Type="http://schemas.openxmlformats.org/officeDocument/2006/relationships/tags" Target="../tags/tag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image" Target="../media/image1.jpeg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tags" Target="../tags/tag22.xml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26.xml" /><Relationship Id="rId3" Type="http://schemas.openxmlformats.org/officeDocument/2006/relationships/image" Target="../media/image2.png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49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tags" Target="../tags/tag44.xml" /><Relationship Id="rId6" Type="http://schemas.openxmlformats.org/officeDocument/2006/relationships/tags" Target="../tags/tag45.xml" /><Relationship Id="rId7" Type="http://schemas.openxmlformats.org/officeDocument/2006/relationships/tags" Target="../tags/tag46.xml" /><Relationship Id="rId8" Type="http://schemas.openxmlformats.org/officeDocument/2006/relationships/tags" Target="../tags/tag47.xml" /><Relationship Id="rId9" Type="http://schemas.openxmlformats.org/officeDocument/2006/relationships/tags" Target="../tags/tag4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0.xml" /><Relationship Id="rId3" Type="http://schemas.openxmlformats.org/officeDocument/2006/relationships/tags" Target="../tags/tag51.xml" /><Relationship Id="rId4" Type="http://schemas.openxmlformats.org/officeDocument/2006/relationships/tags" Target="../tags/tag52.xml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5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857CE3-83F3-424D-B5AD-67377449E7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407E3D-C76E-4756-9E99-21A7B03C38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ABFDCE-D171-4AB8-A510-A75689226F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B4C0AA6-C75F-4C7A-A02E-056D054AF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850E5C7-D8B7-42FE-89F4-B3C3461738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929186-31E0-4CC0-A98F-D4AD45B400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FC1031-420C-453C-880D-904E66D42B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E21D7D-913A-428F-AC3E-33343EFC1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21ED993-C677-4B1D-B9F4-C9BDFBEE9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7092E-4F6A-46EF-B0CB-5B3BFEF422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B1BF49-52E7-4255-BB8A-65CABD0DEA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/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7661910" cy="4309110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lvl1pPr marL="0" marR="0" algn="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>
              <a:lnSpc>
                <a:spcPct val="15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60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1" name="直接连接符 22"/>
          <p:cNvCxnSpPr/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/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" b="0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35" name="直接连接符 43"/>
          <p:cNvCxnSpPr/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37" name="直接连接符 22"/>
          <p:cNvCxnSpPr/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/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r="-38" b="62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400" b="0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l"/>
            <a:r>
              <a:rPr err="1"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cxnSp>
        <p:nvCxnSpPr>
          <p:cNvPr id="3145741" name="直接连接符 7"/>
          <p:cNvCxnSpPr/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2.png" /><Relationship Id="rId13" Type="http://schemas.openxmlformats.org/officeDocument/2006/relationships/tags" Target="../tags/tag78.xml" /><Relationship Id="rId14" Type="http://schemas.openxmlformats.org/officeDocument/2006/relationships/tags" Target="../tags/tag79.xml" /><Relationship Id="rId15" Type="http://schemas.openxmlformats.org/officeDocument/2006/relationships/tags" Target="../tags/tag80.xml" /><Relationship Id="rId16" Type="http://schemas.openxmlformats.org/officeDocument/2006/relationships/tags" Target="../tags/tag81.xml" /><Relationship Id="rId17" Type="http://schemas.openxmlformats.org/officeDocument/2006/relationships/tags" Target="../tags/tag82.xml" /><Relationship Id="rId18" Type="http://schemas.openxmlformats.org/officeDocument/2006/relationships/tags" Target="../tags/tag83.xml" /><Relationship Id="rId19" Type="http://schemas.openxmlformats.org/officeDocument/2006/relationships/tags" Target="../tags/tag84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alphaModFix amt="15000"/>
          </a:blip>
          <a:srcRect r="-38" b="62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MiSans"/>
                <a:ea typeface="MiSans"/>
                <a:cs typeface="MiSans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spcBef>
                <a:spcPts val="1200"/>
              </a:spcBef>
              <a:spcAft>
                <a:spcPct val="0"/>
              </a:spcAft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三级</a:t>
            </a:r>
            <a:endParaRPr lang="zh-CN" altLang="en-US"/>
          </a:p>
          <a:p>
            <a:pPr marR="0" lvl="3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四级</a:t>
            </a:r>
            <a:endParaRPr lang="zh-CN" altLang="en-US"/>
          </a:p>
          <a:p>
            <a:pPr marR="0" lvl="4">
              <a:spcBef>
                <a:spcPts val="1200"/>
              </a:spcBef>
              <a:spcAft>
                <a:spcPct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512210" r:id="rId2"/>
    <p:sldLayoutId id="2147512211" r:id="rId3"/>
    <p:sldLayoutId id="2147512212" r:id="rId4"/>
    <p:sldLayoutId id="2147512213" r:id="rId5"/>
    <p:sldLayoutId id="2147512214" r:id="rId6"/>
    <p:sldLayoutId id="2147512215" r:id="rId7"/>
    <p:sldLayoutId id="2147512216" r:id="rId8"/>
    <p:sldLayoutId id="2147512217" r:id="rId9"/>
    <p:sldLayoutId id="2147512218" r:id="rId10"/>
    <p:sldLayoutId id="214751221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85.xml" /><Relationship Id="rId4" Type="http://schemas.openxmlformats.org/officeDocument/2006/relationships/tags" Target="../tags/tag86.xml" /><Relationship Id="rId5" Type="http://schemas.openxmlformats.org/officeDocument/2006/relationships/tags" Target="../tags/tag87.xml" /><Relationship Id="rId6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6.xml" /><Relationship Id="rId11" Type="http://schemas.openxmlformats.org/officeDocument/2006/relationships/tags" Target="../tags/tag97.xml" /><Relationship Id="rId12" Type="http://schemas.openxmlformats.org/officeDocument/2006/relationships/tags" Target="../tags/tag98.xml" /><Relationship Id="rId13" Type="http://schemas.openxmlformats.org/officeDocument/2006/relationships/tags" Target="../tags/tag99.xml" /><Relationship Id="rId14" Type="http://schemas.openxmlformats.org/officeDocument/2006/relationships/tags" Target="../tags/tag100.xml" /><Relationship Id="rId15" Type="http://schemas.openxmlformats.org/officeDocument/2006/relationships/tags" Target="../tags/tag101.xml" /><Relationship Id="rId16" Type="http://schemas.openxmlformats.org/officeDocument/2006/relationships/tags" Target="../tags/tag102.xml" /><Relationship Id="rId17" Type="http://schemas.openxmlformats.org/officeDocument/2006/relationships/tags" Target="../tags/tag103.xml" /><Relationship Id="rId18" Type="http://schemas.openxmlformats.org/officeDocument/2006/relationships/tags" Target="../tags/tag104.xml" /><Relationship Id="rId19" Type="http://schemas.openxmlformats.org/officeDocument/2006/relationships/tags" Target="../tags/tag105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06.xml" /><Relationship Id="rId21" Type="http://schemas.openxmlformats.org/officeDocument/2006/relationships/tags" Target="../tags/tag107.xml" /><Relationship Id="rId22" Type="http://schemas.openxmlformats.org/officeDocument/2006/relationships/tags" Target="../tags/tag108.xml" /><Relationship Id="rId23" Type="http://schemas.openxmlformats.org/officeDocument/2006/relationships/tags" Target="../tags/tag109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tags" Target="../tags/tag94.xml" /><Relationship Id="rId9" Type="http://schemas.openxmlformats.org/officeDocument/2006/relationships/tags" Target="../tags/tag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4.xml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6.xml" /><Relationship Id="rId11" Type="http://schemas.openxmlformats.org/officeDocument/2006/relationships/tags" Target="../tags/tag137.xml" /><Relationship Id="rId12" Type="http://schemas.openxmlformats.org/officeDocument/2006/relationships/tags" Target="../tags/tag138.xml" /><Relationship Id="rId13" Type="http://schemas.openxmlformats.org/officeDocument/2006/relationships/tags" Target="../tags/tag139.xml" /><Relationship Id="rId14" Type="http://schemas.openxmlformats.org/officeDocument/2006/relationships/tags" Target="../tags/tag140.xml" /><Relationship Id="rId15" Type="http://schemas.openxmlformats.org/officeDocument/2006/relationships/tags" Target="../tags/tag141.xml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28.xml" /><Relationship Id="rId20" Type="http://schemas.openxmlformats.org/officeDocument/2006/relationships/tags" Target="../tags/tag146.xml" /><Relationship Id="rId21" Type="http://schemas.openxmlformats.org/officeDocument/2006/relationships/tags" Target="../tags/tag147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Relationship Id="rId6" Type="http://schemas.openxmlformats.org/officeDocument/2006/relationships/tags" Target="../tags/tag132.xml" /><Relationship Id="rId7" Type="http://schemas.openxmlformats.org/officeDocument/2006/relationships/tags" Target="../tags/tag133.xml" /><Relationship Id="rId8" Type="http://schemas.openxmlformats.org/officeDocument/2006/relationships/tags" Target="../tags/tag134.xml" /><Relationship Id="rId9" Type="http://schemas.openxmlformats.org/officeDocument/2006/relationships/tags" Target="../tags/tag13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6.xml" /><Relationship Id="rId11" Type="http://schemas.openxmlformats.org/officeDocument/2006/relationships/tags" Target="../tags/tag157.xml" /><Relationship Id="rId12" Type="http://schemas.openxmlformats.org/officeDocument/2006/relationships/tags" Target="../tags/tag158.xml" /><Relationship Id="rId13" Type="http://schemas.openxmlformats.org/officeDocument/2006/relationships/tags" Target="../tags/tag159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tags" Target="../tags/tag151.xml" /><Relationship Id="rId6" Type="http://schemas.openxmlformats.org/officeDocument/2006/relationships/tags" Target="../tags/tag152.xml" /><Relationship Id="rId7" Type="http://schemas.openxmlformats.org/officeDocument/2006/relationships/tags" Target="../tags/tag153.xml" /><Relationship Id="rId8" Type="http://schemas.openxmlformats.org/officeDocument/2006/relationships/tags" Target="../tags/tag154.xml" /><Relationship Id="rId9" Type="http://schemas.openxmlformats.org/officeDocument/2006/relationships/tags" Target="../tags/tag15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tags" Target="../tags/tag171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tags" Target="../tags/tag186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tags" Target="../tags/tag180.xml" /><Relationship Id="rId8" Type="http://schemas.openxmlformats.org/officeDocument/2006/relationships/tags" Target="../tags/tag181.xml" /><Relationship Id="rId9" Type="http://schemas.openxmlformats.org/officeDocument/2006/relationships/tags" Target="../tags/tag18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11" Type="http://schemas.openxmlformats.org/officeDocument/2006/relationships/tags" Target="../tags/tag196.xml" /><Relationship Id="rId12" Type="http://schemas.openxmlformats.org/officeDocument/2006/relationships/tags" Target="../tags/tag197.xml" /><Relationship Id="rId13" Type="http://schemas.openxmlformats.org/officeDocument/2006/relationships/tags" Target="../tags/tag198.xml" /><Relationship Id="rId2" Type="http://schemas.openxmlformats.org/officeDocument/2006/relationships/tags" Target="../tags/tag187.xml" /><Relationship Id="rId3" Type="http://schemas.openxmlformats.org/officeDocument/2006/relationships/tags" Target="../tags/tag188.xml" /><Relationship Id="rId4" Type="http://schemas.openxmlformats.org/officeDocument/2006/relationships/tags" Target="../tags/tag189.xml" /><Relationship Id="rId5" Type="http://schemas.openxmlformats.org/officeDocument/2006/relationships/tags" Target="../tags/tag190.xml" /><Relationship Id="rId6" Type="http://schemas.openxmlformats.org/officeDocument/2006/relationships/tags" Target="../tags/tag191.xml" /><Relationship Id="rId7" Type="http://schemas.openxmlformats.org/officeDocument/2006/relationships/tags" Target="../tags/tag192.xml" /><Relationship Id="rId8" Type="http://schemas.openxmlformats.org/officeDocument/2006/relationships/tags" Target="../tags/tag193.xml" /><Relationship Id="rId9" Type="http://schemas.openxmlformats.org/officeDocument/2006/relationships/tags" Target="../tags/tag19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14" Type="http://schemas.openxmlformats.org/officeDocument/2006/relationships/tags" Target="../tags/tag211.xml" /><Relationship Id="rId15" Type="http://schemas.openxmlformats.org/officeDocument/2006/relationships/tags" Target="../tags/tag212.xml" /><Relationship Id="rId16" Type="http://schemas.openxmlformats.org/officeDocument/2006/relationships/tags" Target="../tags/tag213.xml" /><Relationship Id="rId17" Type="http://schemas.openxmlformats.org/officeDocument/2006/relationships/tags" Target="../tags/tag214.xml" /><Relationship Id="rId18" Type="http://schemas.openxmlformats.org/officeDocument/2006/relationships/tags" Target="../tags/tag215.xml" /><Relationship Id="rId19" Type="http://schemas.openxmlformats.org/officeDocument/2006/relationships/tags" Target="../tags/tag216.xml" /><Relationship Id="rId2" Type="http://schemas.openxmlformats.org/officeDocument/2006/relationships/tags" Target="../tags/tag199.xml" /><Relationship Id="rId20" Type="http://schemas.openxmlformats.org/officeDocument/2006/relationships/tags" Target="../tags/tag217.xml" /><Relationship Id="rId21" Type="http://schemas.openxmlformats.org/officeDocument/2006/relationships/tags" Target="../tags/tag218.xml" /><Relationship Id="rId22" Type="http://schemas.openxmlformats.org/officeDocument/2006/relationships/tags" Target="../tags/tag219.xml" /><Relationship Id="rId23" Type="http://schemas.openxmlformats.org/officeDocument/2006/relationships/tags" Target="../tags/tag220.xml" /><Relationship Id="rId24" Type="http://schemas.openxmlformats.org/officeDocument/2006/relationships/tags" Target="../tags/tag221.xml" /><Relationship Id="rId25" Type="http://schemas.openxmlformats.org/officeDocument/2006/relationships/tags" Target="../tags/tag222.xml" /><Relationship Id="rId26" Type="http://schemas.openxmlformats.org/officeDocument/2006/relationships/tags" Target="../tags/tag223.xml" /><Relationship Id="rId27" Type="http://schemas.openxmlformats.org/officeDocument/2006/relationships/tags" Target="../tags/tag224.xml" /><Relationship Id="rId28" Type="http://schemas.openxmlformats.org/officeDocument/2006/relationships/tags" Target="../tags/tag225.xml" /><Relationship Id="rId29" Type="http://schemas.openxmlformats.org/officeDocument/2006/relationships/tags" Target="../tags/tag226.xml" /><Relationship Id="rId3" Type="http://schemas.openxmlformats.org/officeDocument/2006/relationships/tags" Target="../tags/tag200.xml" /><Relationship Id="rId30" Type="http://schemas.openxmlformats.org/officeDocument/2006/relationships/tags" Target="../tags/tag227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tags" Target="../tags/tag238.xml" /><Relationship Id="rId13" Type="http://schemas.openxmlformats.org/officeDocument/2006/relationships/tags" Target="../tags/tag239.xml" /><Relationship Id="rId14" Type="http://schemas.openxmlformats.org/officeDocument/2006/relationships/tags" Target="../tags/tag240.xml" /><Relationship Id="rId15" Type="http://schemas.openxmlformats.org/officeDocument/2006/relationships/tags" Target="../tags/tag241.xml" /><Relationship Id="rId16" Type="http://schemas.openxmlformats.org/officeDocument/2006/relationships/tags" Target="../tags/tag242.xml" /><Relationship Id="rId17" Type="http://schemas.openxmlformats.org/officeDocument/2006/relationships/tags" Target="../tags/tag243.xml" /><Relationship Id="rId18" Type="http://schemas.openxmlformats.org/officeDocument/2006/relationships/tags" Target="../tags/tag244.xml" /><Relationship Id="rId19" Type="http://schemas.openxmlformats.org/officeDocument/2006/relationships/tags" Target="../tags/tag245.xml" /><Relationship Id="rId2" Type="http://schemas.openxmlformats.org/officeDocument/2006/relationships/tags" Target="../tags/tag228.xml" /><Relationship Id="rId20" Type="http://schemas.openxmlformats.org/officeDocument/2006/relationships/tags" Target="../tags/tag246.xml" /><Relationship Id="rId21" Type="http://schemas.openxmlformats.org/officeDocument/2006/relationships/tags" Target="../tags/tag247.xml" /><Relationship Id="rId22" Type="http://schemas.openxmlformats.org/officeDocument/2006/relationships/tags" Target="../tags/tag248.xml" /><Relationship Id="rId23" Type="http://schemas.openxmlformats.org/officeDocument/2006/relationships/tags" Target="../tags/tag249.xml" /><Relationship Id="rId24" Type="http://schemas.openxmlformats.org/officeDocument/2006/relationships/tags" Target="../tags/tag250.xml" /><Relationship Id="rId25" Type="http://schemas.openxmlformats.org/officeDocument/2006/relationships/tags" Target="../tags/tag251.xml" /><Relationship Id="rId26" Type="http://schemas.openxmlformats.org/officeDocument/2006/relationships/tags" Target="../tags/tag252.xml" /><Relationship Id="rId27" Type="http://schemas.openxmlformats.org/officeDocument/2006/relationships/tags" Target="../tags/tag253.xml" /><Relationship Id="rId28" Type="http://schemas.openxmlformats.org/officeDocument/2006/relationships/tags" Target="../tags/tag254.xml" /><Relationship Id="rId29" Type="http://schemas.openxmlformats.org/officeDocument/2006/relationships/tags" Target="../tags/tag255.xml" /><Relationship Id="rId3" Type="http://schemas.openxmlformats.org/officeDocument/2006/relationships/tags" Target="../tags/tag229.xml" /><Relationship Id="rId30" Type="http://schemas.openxmlformats.org/officeDocument/2006/relationships/tags" Target="../tags/tag256.xml" /><Relationship Id="rId4" Type="http://schemas.openxmlformats.org/officeDocument/2006/relationships/tags" Target="../tags/tag230.xml" /><Relationship Id="rId5" Type="http://schemas.openxmlformats.org/officeDocument/2006/relationships/tags" Target="../tags/tag231.xml" /><Relationship Id="rId6" Type="http://schemas.openxmlformats.org/officeDocument/2006/relationships/tags" Target="../tags/tag232.xml" /><Relationship Id="rId7" Type="http://schemas.openxmlformats.org/officeDocument/2006/relationships/tags" Target="../tags/tag233.xml" /><Relationship Id="rId8" Type="http://schemas.openxmlformats.org/officeDocument/2006/relationships/tags" Target="../tags/tag234.xml" /><Relationship Id="rId9" Type="http://schemas.openxmlformats.org/officeDocument/2006/relationships/tags" Target="../tags/tag23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102073012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4"/>
            </p:custDataLst>
          </p:nvPr>
        </p:nvSpPr>
        <p:spPr/>
        <p:txBody>
          <a:bodyPr>
            <a:normAutofit fontScale="96667"/>
          </a:bodyPr>
          <a:lstStyle/>
          <a:p>
            <a:r>
              <a:rPr lang="zh-CN" altLang="en-US"/>
              <a:t>华为公司战略资源配置</a:t>
            </a:r>
            <a:endParaRPr lang="zh-CN" altLang="en-US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697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0" name="矩形: 圆角 17"/>
          <p:cNvSpPr/>
          <p:nvPr>
            <p:custDataLst>
              <p:tags r:id="rId5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6"/>
            </p:custDataLst>
          </p:nvPr>
        </p:nvSpPr>
        <p:spPr>
          <a:xfrm>
            <a:off x="60198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7"/>
            </p:custDataLst>
          </p:nvPr>
        </p:nvSpPr>
        <p:spPr>
          <a:xfrm>
            <a:off x="60198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8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9"/>
            </p:custDataLst>
          </p:nvPr>
        </p:nvSpPr>
        <p:spPr>
          <a:xfrm>
            <a:off x="250634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0"/>
            </p:custDataLst>
          </p:nvPr>
        </p:nvSpPr>
        <p:spPr>
          <a:xfrm>
            <a:off x="250634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华为公司的战略资源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11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2"/>
            </p:custDataLst>
          </p:nvPr>
        </p:nvSpPr>
        <p:spPr>
          <a:xfrm>
            <a:off x="441071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3"/>
            </p:custDataLst>
          </p:nvPr>
        </p:nvSpPr>
        <p:spPr>
          <a:xfrm>
            <a:off x="441071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华为公司战略资源配置的重要性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4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6315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6315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华为公司战略资源配置的策略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7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8"/>
            </p:custDataLst>
          </p:nvPr>
        </p:nvSpPr>
        <p:spPr>
          <a:xfrm>
            <a:off x="8220075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9"/>
            </p:custDataLst>
          </p:nvPr>
        </p:nvSpPr>
        <p:spPr>
          <a:xfrm>
            <a:off x="8220075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华为公司战略资源配置的实践与效果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20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 sz="1600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21"/>
            </p:custDataLst>
          </p:nvPr>
        </p:nvSpPr>
        <p:spPr>
          <a:xfrm>
            <a:off x="10124440" y="2971165"/>
            <a:ext cx="1457960" cy="5937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lang="en-US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2"/>
            </p:custDataLst>
          </p:nvPr>
        </p:nvSpPr>
        <p:spPr>
          <a:xfrm>
            <a:off x="10124440" y="3735070"/>
            <a:ext cx="1552575" cy="1351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华为公司战略资源配置的挑战与展望</a:t>
            </a:r>
            <a:endParaRPr lang="zh-CN" altLang="en-US" sz="1600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开篇语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2593"/>
          </a:bodyPr>
          <a:lstStyle/>
          <a:p>
            <a:r>
              <a:rPr lang="zh-CN" altLang="en-US"/>
              <a:t>华为公司的战略资源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lstStyle/>
          <a:p>
            <a:r>
              <a:rPr lang="zh-CN" altLang="en-US"/>
              <a:t>人力资源</a:t>
            </a:r>
            <a:endParaRPr lang="zh-CN" altLang="en-US"/>
          </a:p>
        </p:txBody>
      </p:sp>
      <p:sp>
        <p:nvSpPr>
          <p:cNvPr id="1048970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华为公司拥有大量的高素质人才，这些人才是公司最宝贵的资源之一。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4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76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华为公司注重人才培养和引进，通过各种方式吸引和留住优秀人才。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0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2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华为公司的人力资源管理非常严格，注重员工的绩效和激励机制。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6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华为公司的员工具有很强的团队合作精神和创新意识，为公司的发展做出了重要贡献。</a:t>
            </a:r>
            <a:endParaRPr lang="zh-CN" altLang="en-US" sz="12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技术资源</a:t>
            </a:r>
            <a:endParaRPr lang="zh-CN" altLang="en-US"/>
          </a:p>
        </p:txBody>
      </p:sp>
      <p:sp>
        <p:nvSpPr>
          <p:cNvPr id="104902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研发能力：华为拥有强大的研发团队和创新能力，不断推出领先行业的产品和技术。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标准化工作：华为积极参与国际标准化工作，推动公司技术成为行业标准。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技术合作：华为与全球众多知名企业展开技术合作，共同推动产业发展和技术创新。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专利储备：华为在全球范围内拥有大量的专利，为公司的技术创新提供了有力保障。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品牌资源</a:t>
            </a:r>
            <a:endParaRPr lang="zh-CN" altLang="en-US"/>
          </a:p>
        </p:txBody>
      </p:sp>
      <p:sp>
        <p:nvSpPr>
          <p:cNvPr id="1049102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4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华为品牌的市场定位和品牌形象塑造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华为品牌在国内外市场的营销策略和推广活动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22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华为品牌在全球范围内的知名度和影响力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24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华为品牌与公司技术创新、产品质量的紧密联系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资金资源</a:t>
            </a:r>
            <a:endParaRPr lang="zh-CN" altLang="en-US"/>
          </a:p>
        </p:txBody>
      </p:sp>
      <p:sp>
        <p:nvSpPr>
          <p:cNvPr id="1049160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62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164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华为公司的资金来源：主要依靠自身的经营和盈利积累，以及银行贷款和外部融资。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68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0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华为公司的资金运用：主要用于研发和技术创新、市场开拓、生产能力提升等方面。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7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华为公司的财务状况：保持稳健，具有较高的偿债能力和盈利能力。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182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华为公司的资金管理：采用全面预算管理、资金集中管理等方式，提高资金使用效率。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218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6296"/>
          </a:bodyPr>
          <a:lstStyle/>
          <a:p>
            <a:r>
              <a:rPr lang="zh-CN" altLang="en-US"/>
              <a:t>华为公司战略资源配置的重要性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2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提升企业核心竞争力</a:t>
            </a:r>
            <a:endParaRPr lang="zh-CN" altLang="en-US"/>
          </a:p>
        </p:txBody>
      </p:sp>
      <p:sp>
        <p:nvSpPr>
          <p:cNvPr id="104928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华为公司通过战略资源配置，优化了企业内部的资源配置，提高了运营效率。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8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战略资源配置帮助华为公司在市场上获得竞争优势，进一步巩固了市场地位。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29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华为公司通过战略资源配置，加强了技术创新和产品研发能力，提高了产品竞争力。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30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88889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战略资源配置有助于华为公司降低成本、增加利润，从而提高了企业的盈利能力。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3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促进企业可持续发展</a:t>
            </a:r>
            <a:endParaRPr lang="zh-CN" altLang="en-US"/>
          </a:p>
        </p:txBody>
      </p:sp>
      <p:sp>
        <p:nvSpPr>
          <p:cNvPr id="1049340" name="矩形 38"/>
          <p:cNvSpPr/>
          <p:nvPr>
            <p:custDataLst>
              <p:tags r:id="rId2"/>
            </p:custDataLst>
          </p:nvPr>
        </p:nvSpPr>
        <p:spPr>
          <a:xfrm rot="204112">
            <a:off x="1527310" y="1490400"/>
            <a:ext cx="4049330" cy="211356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2" name="矩形 39"/>
          <p:cNvSpPr/>
          <p:nvPr>
            <p:custDataLst>
              <p:tags r:id="rId3"/>
            </p:custDataLst>
          </p:nvPr>
        </p:nvSpPr>
        <p:spPr>
          <a:xfrm>
            <a:off x="1531989" y="1491068"/>
            <a:ext cx="4049330" cy="21135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4" name="TextBox 2"/>
          <p:cNvSpPr txBox="1"/>
          <p:nvPr>
            <p:custDataLst>
              <p:tags r:id="rId4"/>
            </p:custDataLst>
          </p:nvPr>
        </p:nvSpPr>
        <p:spPr>
          <a:xfrm>
            <a:off x="1766607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优化资源配置，提高企业效率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46" name="矩形 100"/>
          <p:cNvSpPr/>
          <p:nvPr>
            <p:custDataLst>
              <p:tags r:id="rId5"/>
            </p:custDataLst>
          </p:nvPr>
        </p:nvSpPr>
        <p:spPr>
          <a:xfrm rot="204112">
            <a:off x="6604012" y="1490400"/>
            <a:ext cx="4049330" cy="2113566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101"/>
          <p:cNvSpPr/>
          <p:nvPr>
            <p:custDataLst>
              <p:tags r:id="rId6"/>
            </p:custDataLst>
          </p:nvPr>
        </p:nvSpPr>
        <p:spPr>
          <a:xfrm>
            <a:off x="6609360" y="1491068"/>
            <a:ext cx="4049330" cy="2113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TextBox 2"/>
          <p:cNvSpPr txBox="1"/>
          <p:nvPr>
            <p:custDataLst>
              <p:tags r:id="rId7"/>
            </p:custDataLst>
          </p:nvPr>
        </p:nvSpPr>
        <p:spPr>
          <a:xfrm>
            <a:off x="6844646" y="1656170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增强企业核心竞争力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2" name="矩形 122"/>
          <p:cNvSpPr/>
          <p:nvPr>
            <p:custDataLst>
              <p:tags r:id="rId8"/>
            </p:custDataLst>
          </p:nvPr>
        </p:nvSpPr>
        <p:spPr>
          <a:xfrm rot="204112">
            <a:off x="1527310" y="4135365"/>
            <a:ext cx="4049330" cy="2113566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123"/>
          <p:cNvSpPr/>
          <p:nvPr>
            <p:custDataLst>
              <p:tags r:id="rId9"/>
            </p:custDataLst>
          </p:nvPr>
        </p:nvSpPr>
        <p:spPr>
          <a:xfrm>
            <a:off x="1531989" y="4136034"/>
            <a:ext cx="4049330" cy="2113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TextBox 2"/>
          <p:cNvSpPr txBox="1"/>
          <p:nvPr>
            <p:custDataLst>
              <p:tags r:id="rId10"/>
            </p:custDataLst>
          </p:nvPr>
        </p:nvSpPr>
        <p:spPr>
          <a:xfrm>
            <a:off x="1765938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实现企业战略目标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8" name="矩形 89"/>
          <p:cNvSpPr/>
          <p:nvPr>
            <p:custDataLst>
              <p:tags r:id="rId11"/>
            </p:custDataLst>
          </p:nvPr>
        </p:nvSpPr>
        <p:spPr>
          <a:xfrm rot="204112">
            <a:off x="6604012" y="4135365"/>
            <a:ext cx="4049330" cy="2113566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90"/>
          <p:cNvSpPr/>
          <p:nvPr>
            <p:custDataLst>
              <p:tags r:id="rId12"/>
            </p:custDataLst>
          </p:nvPr>
        </p:nvSpPr>
        <p:spPr>
          <a:xfrm>
            <a:off x="6609360" y="4136034"/>
            <a:ext cx="4049330" cy="2113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TextBox 2"/>
          <p:cNvSpPr txBox="1"/>
          <p:nvPr>
            <p:custDataLst>
              <p:tags r:id="rId13"/>
            </p:custDataLst>
          </p:nvPr>
        </p:nvSpPr>
        <p:spPr>
          <a:xfrm>
            <a:off x="6843309" y="4301135"/>
            <a:ext cx="3597474" cy="1745263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0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保持企业竞争优势</a:t>
            </a:r>
            <a:endParaRPr lang="zh-CN" altLang="en-US" sz="40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3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优化企业运营效率</a:t>
            </a:r>
            <a:endParaRPr lang="zh-CN" altLang="en-US"/>
          </a:p>
        </p:txBody>
      </p:sp>
      <p:sp>
        <p:nvSpPr>
          <p:cNvPr id="1049398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28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0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2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434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华为公司通过合理的战略资源配置，实现了企业运营的高效运转。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优化资源配置能够加速企业创新，保持技术领先优势。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1667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合理配置资源可以更好地满足客户需求，提升市场竞争力。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优化资源配置有助于降低企业成本，提高盈利能力。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" name=""/>
        <p:cNvGrpSpPr/>
        <p:nvPr/>
      </p:nvGrpSpPr>
      <p:grpSpPr>
        <a:xfrm>
          <a:off x="0" y="0"/>
          <a: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lstStyle/>
          <a:p>
            <a:r>
              <a:rPr lang="zh-CN" altLang="en-US"/>
              <a:t>增强企业市场竞争力</a:t>
            </a:r>
            <a:endParaRPr lang="zh-CN" altLang="en-US"/>
          </a:p>
        </p:txBody>
      </p:sp>
      <p:sp>
        <p:nvSpPr>
          <p:cNvPr id="1049476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6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08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0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9512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创新驱动，引领行业发展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提升产品质量和服务水平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降低成本，增加利润空间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https://d.book118.com/448102073012006040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!"/>
  <p:tag name="KSO_WM_UNIT_TYPE" val="a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48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449.5&quot;,&quot;top&quot;:&quot;73.65&quot;,&quot;width&quot;:&quot;484.9&quot;,&quot;height&quot;:&quot;312.7&quot;}"/>
  <p:tag name="KSO_WM_SLIDE_ID" val="custom2023026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  <p:tag name="KSO_WM_TEMPLATE_THUMBS_INDEX" val="1、9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2"/>
  <p:tag name="KSO_WM_UNIT_INDEX" val="1_1_2"/>
  <p:tag name="KSO_WM_UNIT_LAYERLEVEL" val="1_1_1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1_1"/>
  <p:tag name="KSO_WM_UNIT_INDEX" val="1_1_1"/>
  <p:tag name="KSO_WM_UNIT_LAYERLEVEL" val="1_1_1"/>
  <p:tag name="KSO_WM_UNIT_SUBTYPE" val="d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2"/>
  <p:tag name="KSO_WM_UNIT_INDEX" val="1_2_2"/>
  <p:tag name="KSO_WM_UNIT_LAYERLEVEL" val="1_1_1"/>
  <p:tag name="KSO_WM_UNIT_TYPE" val="l_h_i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2_1"/>
  <p:tag name="KSO_WM_UNIT_INDEX" val="1_2_1"/>
  <p:tag name="KSO_WM_UNIT_LAYERLEVEL" val="1_1_1"/>
  <p:tag name="KSO_WM_UNIT_SUBTYPE" val="d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2"/>
  <p:tag name="KSO_WM_UNIT_INDEX" val="1_3_2"/>
  <p:tag name="KSO_WM_UNIT_LAYERLEVEL" val="1_1_1"/>
  <p:tag name="KSO_WM_UNIT_TYPE" val="l_h_i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3_1"/>
  <p:tag name="KSO_WM_UNIT_INDEX" val="1_3_1"/>
  <p:tag name="KSO_WM_UNIT_LAYERLEVEL" val="1_1_1"/>
  <p:tag name="KSO_WM_UNIT_SUBTYPE" val="d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2"/>
  <p:tag name="KSO_WM_UNIT_INDEX" val="1_4_2"/>
  <p:tag name="KSO_WM_UNIT_LAYERLEVEL" val="1_1_1"/>
  <p:tag name="KSO_WM_UNIT_TYPE" val="l_h_i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4_1"/>
  <p:tag name="KSO_WM_UNIT_INDEX" val="1_4_1"/>
  <p:tag name="KSO_WM_UNIT_LAYERLEVEL" val="1_1_1"/>
  <p:tag name="KSO_WM_UNIT_SUBTYPE" val="d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2"/>
  <p:tag name="KSO_WM_UNIT_INDEX" val="1_5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5_1"/>
  <p:tag name="KSO_WM_UNIT_INDEX" val="1_5_1"/>
  <p:tag name="KSO_WM_UNIT_LAYERLEVEL" val="1_1_1"/>
  <p:tag name="KSO_WM_UNIT_SUBTYPE" val="d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2"/>
  <p:tag name="KSO_WM_UNIT_INDEX" val="1_6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i*1_6_1"/>
  <p:tag name="KSO_WM_UNIT_INDEX" val="1_6_1"/>
  <p:tag name="KSO_WM_UNIT_LAYERLEVEL" val="1_1_1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98.42519685039366,&quot;width&quot;:886}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9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67_6"/>
  <p:tag name="KSO_WM_SLIDE_INDEX" val="6"/>
  <p:tag name="KSO_WM_SLIDE_ITEM_CNT" val="6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1_1"/>
  <p:tag name="KSO_WM_UNIT_INDEX" val="1_1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1"/>
  <p:tag name="KSO_WM_UNIT_INDEX" val="1_1_1"/>
  <p:tag name="KSO_WM_UNIT_LAYERLEVEL" val="1_1_1"/>
  <p:tag name="KSO_WM_UNIT_LINE_FORE_SCHEMECOLOR_INDEX" val="5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1_2"/>
  <p:tag name="KSO_WM_UNIT_INDEX" val="1_1_2"/>
  <p:tag name="KSO_WM_UNIT_LAYERLEVEL" val="1_1_1"/>
  <p:tag name="KSO_WM_UNIT_LINE_FORE_SCHEMECOLOR_INDEX" val="5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2_1"/>
  <p:tag name="KSO_WM_UNIT_INDEX" val="1_2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1"/>
  <p:tag name="KSO_WM_UNIT_INDEX" val="1_2_1"/>
  <p:tag name="KSO_WM_UNIT_LAYERLEVEL" val="1_1_1"/>
  <p:tag name="KSO_WM_UNIT_LINE_FORE_SCHEMECOLOR_INDEX" val="5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2_2"/>
  <p:tag name="KSO_WM_UNIT_INDEX" val="1_2_2"/>
  <p:tag name="KSO_WM_UNIT_LAYERLEVEL" val="1_1_1"/>
  <p:tag name="KSO_WM_UNIT_LINE_FORE_SCHEMECOLOR_INDEX" val="5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3_1"/>
  <p:tag name="KSO_WM_UNIT_INDEX" val="1_3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1"/>
  <p:tag name="KSO_WM_UNIT_INDEX" val="1_3_1"/>
  <p:tag name="KSO_WM_UNIT_LAYERLEVEL" val="1_1_1"/>
  <p:tag name="KSO_WM_UNIT_LINE_FORE_SCHEMECOLOR_INDEX" val="5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3_2"/>
  <p:tag name="KSO_WM_UNIT_INDEX" val="1_3_2"/>
  <p:tag name="KSO_WM_UNIT_LAYERLEVEL" val="1_1_1"/>
  <p:tag name="KSO_WM_UNIT_LINE_FORE_SCHEMECOLOR_INDEX" val="5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099_3*l_h_f*1_4_1"/>
  <p:tag name="KSO_WM_UNIT_INDEX" val="1_4_1"/>
  <p:tag name="KSO_WM_UNIT_LAYERLEVEL" val="1_1_1"/>
  <p:tag name="KSO_WM_UNIT_LINE_FORE_SCHEMECOLOR_INDEX" val="5"/>
  <p:tag name="KSO_WM_UNIT_NOCLEAR" val="0"/>
  <p:tag name="KSO_WM_UNIT_PRESET_TEXT" val="单击此处输入你的智能图形项正文，文字是您思想的提炼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1"/>
  <p:tag name="KSO_WM_UNIT_INDEX" val="1_4_1"/>
  <p:tag name="KSO_WM_UNIT_LAYERLEVEL" val="1_1_1"/>
  <p:tag name="KSO_WM_UNIT_LINE_FORE_SCHEMECOLOR_INDEX" val="5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9.75,&quot;width&quot;:459.25}"/>
  <p:tag name="KSO_WM_TAG_VERSION" val="3.0"/>
  <p:tag name="KSO_WM_TEMPLATE_CATEGORY" val="diagram"/>
  <p:tag name="KSO_WM_TEMPLATE_INDEX" val="20231099"/>
  <p:tag name="KSO_WM_UNIT_COMPATIBLE" val="0"/>
  <p:tag name="KSO_WM_UNIT_DIAGRAM_ISNUMVISUAL" val="0"/>
  <p:tag name="KSO_WM_UNIT_DIAGRAM_ISREFERUNIT" val="0"/>
  <p:tag name="KSO_WM_UNIT_HIGHLIGHT" val="0"/>
  <p:tag name="KSO_WM_UNIT_ID" val="diagram20231099_3*l_h_i*1_4_2"/>
  <p:tag name="KSO_WM_UNIT_INDEX" val="1_4_2"/>
  <p:tag name="KSO_WM_UNIT_LAYERLEVEL" val="1_1_1"/>
  <p:tag name="KSO_WM_UNIT_LINE_FORE_SCHEMECOLOR_INDEX" val="5"/>
  <p:tag name="KSO_WM_UNIT_TYPE" val="l_h_i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1"/>
  <p:tag name="KSO_WM_UNIT_DIAGRAM_ISNUMVISUAL" val="0"/>
  <p:tag name="KSO_WM_UNIT_DIAGRAM_ISREFERUNIT" val="0"/>
  <p:tag name="KSO_WM_UNIT_HIGHLIGHT" val="0"/>
  <p:tag name="KSO_WM_UNIT_ID" val="custom20230267_7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67"/>
  <p:tag name="KSO_WM_UNIT_COMPATIBLE" val="0"/>
  <p:tag name="KSO_WM_UNIT_DIAGRAM_ISNUMVISUAL" val="0"/>
  <p:tag name="KSO_WM_UNIT_DIAGRAM_ISREFERUNIT" val="0"/>
  <p:tag name="KSO_WM_UNIT_HIGHLIGHT" val="0"/>
  <p:tag name="KSO_WM_UNIT_ID" val="custom20230267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SLIDE_CONTENT_AREA" val="{&quot;left&quot;:&quot;29.9&quot;,&quot;top&quot;:&quot;106.4&quot;,&quot;width&quot;:&quot;901.65&quot;,&quot;height&quot;:&quot;265.6&quot;}"/>
  <p:tag name="KSO_WM_SLIDE_ID" val="custom20230267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67"/>
  <p:tag name="KSO_WM_TEMPLATE_MASTER_TYPE" val="0"/>
  <p:tag name="KSO_WM_TEMPLATE_SUBCATEGORY" val="29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ORE_SCHEMECOLOR_INDEX" val="5"/>
  <p:tag name="KSO_WM_UNIT_TYPE" val="l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ORE_SCHEMECOLOR_INDEX" val="5"/>
  <p:tag name="KSO_WM_UNIT_TYPE" val="l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5"/>
  <p:tag name="KSO_WM_UNIT_INDEX" val="1_5"/>
  <p:tag name="KSO_WM_UNIT_LAYERLEVEL" val="1_1"/>
  <p:tag name="KSO_WM_UNIT_TYPE" val="l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TYPE" val="l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ORE_SCHEMECOLOR_INDEX" val="5"/>
  <p:tag name="KSO_WM_UNIT_TYPE" val="l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8"/>
  <p:tag name="KSO_WM_UNIT_INDEX" val="1_8"/>
  <p:tag name="KSO_WM_UNIT_LAYERLEVEL" val="1_1"/>
  <p:tag name="KSO_WM_UNIT_LINE_FORE_SCHEMECOLOR_INDEX" val="5"/>
  <p:tag name="KSO_WM_UNIT_TYPE" val="l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ORE_SCHEMECOLOR_INDEX" val="5"/>
  <p:tag name="KSO_WM_UNIT_TYPE" val="l_i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TYPE" val="l_i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1"/>
  <p:tag name="KSO_WM_UNIT_INDEX" val="1_11"/>
  <p:tag name="KSO_WM_UNIT_LAYERLEVEL" val="1_1"/>
  <p:tag name="KSO_WM_UNIT_LINE_FORE_SCHEMECOLOR_INDEX" val="5"/>
  <p:tag name="KSO_WM_UNIT_TYPE" val="l_i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TYPE" val="l_i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TYPE" val="l_i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ORE_SCHEMECOLOR_INDEX" val="5"/>
  <p:tag name="KSO_WM_UNIT_TYPE" val="l_i"/>
</p:tagLst>
</file>

<file path=ppt/tags/tag2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5"/>
  <p:tag name="KSO_WM_UNIT_INDEX" val="1_15"/>
  <p:tag name="KSO_WM_UNIT_LAYERLEVEL" val="1_1"/>
  <p:tag name="KSO_WM_UNIT_LINE_FORE_SCHEMECOLOR_INDEX" val="5"/>
  <p:tag name="KSO_WM_UNIT_TYPE" val="l_i"/>
</p:tagLst>
</file>

<file path=ppt/tags/tag2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ORE_SCHEMECOLOR_INDEX" val="5"/>
  <p:tag name="KSO_WM_UNIT_TYPE" val="l_i"/>
</p:tagLst>
</file>

<file path=ppt/tags/tag2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TYPE" val="l_i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8"/>
  <p:tag name="KSO_WM_UNIT_INDEX" val="1_18"/>
  <p:tag name="KSO_WM_UNIT_LAYERLEVEL" val="1_1"/>
  <p:tag name="KSO_WM_UNIT_LINE_FORE_SCHEMECOLOR_INDEX" val="5"/>
  <p:tag name="KSO_WM_UNIT_TYPE" val="l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TYPE" val="l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0"/>
  <p:tag name="KSO_WM_UNIT_INDEX" val="1_20"/>
  <p:tag name="KSO_WM_UNIT_LAYERLEVEL" val="1_1"/>
  <p:tag name="KSO_WM_UNIT_LINE_FORE_SCHEMECOLOR_INDEX" val="5"/>
  <p:tag name="KSO_WM_UNIT_TYPE" val="l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TYPE" val="l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TYPE" val="l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TYPE" val="l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TYPE" val="l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TYPE" val="l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Arial"/>
      </a:majorFont>
      <a:minorFont>
        <a:latin typeface="MiSans"/>
        <a:ea typeface="MiSan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MiSans</vt:lpstr>
      <vt:lpstr>Wingdings</vt:lpstr>
      <vt:lpstr>Calibri Light</vt:lpstr>
      <vt:lpstr>宋体</vt:lpstr>
      <vt:lpstr>微软雅黑</vt:lpstr>
      <vt:lpstr>Office Theme</vt:lpstr>
      <vt:lpstr>华为公司战略资源配置</vt:lpstr>
      <vt:lpstr>目录</vt:lpstr>
      <vt:lpstr>开篇语</vt:lpstr>
      <vt:lpstr>华为公司的战略资源</vt:lpstr>
      <vt:lpstr>人力资源</vt:lpstr>
      <vt:lpstr>技术资源</vt:lpstr>
      <vt:lpstr>品牌资源</vt:lpstr>
      <vt:lpstr>资金资源</vt:lpstr>
      <vt:lpstr>华为公司战略资源配置的重要性</vt:lpstr>
      <vt:lpstr>提升企业核心竞争力</vt:lpstr>
      <vt:lpstr>促进企业可持续发展</vt:lpstr>
      <vt:lpstr>优化企业运营效率</vt:lpstr>
      <vt:lpstr>增强企业市场竞争力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2024-09-18T04:37:24.410</cp:lastPrinted>
  <dcterms:created xsi:type="dcterms:W3CDTF">2024-09-17T20:37:24Z</dcterms:created>
  <dcterms:modified xsi:type="dcterms:W3CDTF">2024-09-17T20:37:26Z</dcterms:modified>
</cp:coreProperties>
</file>