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E8EA8-C79A-4179-9544-1605B0DB4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0B96F-180D-464D-AB1B-9626DAB4E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CFF51-5356-4156-BC17-050754317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AFD78-8E70-47C6-B620-2B0CBA944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33D6C-2C50-4351-AE93-F79F66338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DA9D6D-A0FE-482C-A859-C7697E1A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43496-FA6A-4048-919D-EE0A3C66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DC5B2-953A-4C11-AEFF-9E532D89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FC537-DAB4-4AE9-A4AF-C0C2260C7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FF811-D3C7-4A8F-B51B-C50413C42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40DEA-0335-4732-9F75-C82BC7E23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5075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汇报人:AA</a:t>
            </a: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NIA基站基础知识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NIA基站概述</a:t>
            </a:r>
          </a:p>
          <a:p>
            <a:r>
              <a:t>NIA基站硬件组成</a:t>
            </a:r>
          </a:p>
          <a:p>
            <a:r>
              <a:t>NIA基站软件架构</a:t>
            </a:r>
          </a:p>
          <a:p>
            <a:r>
              <a:t>NIA基站工作原理与信号流程</a:t>
            </a:r>
          </a:p>
          <a:p>
            <a:r>
              <a:t>NIA基站性能指标与评估方法</a:t>
            </a:r>
          </a:p>
          <a:p>
            <a:r>
              <a:t>NIA基站部署与运维管理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NIA基站概述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5805" y="1759619"/>
            <a:ext cx="1714500" cy="1636205"/>
            <a:chOff x="385805" y="1759619"/>
            <a:chExt cx="1714500" cy="1636205"/>
          </a:xfrm>
        </p:grpSpPr>
        <p:sp>
          <p:nvSpPr>
            <p:cNvPr id="3" name="AutoShape 3"/>
            <p:cNvSpPr/>
            <p:nvPr/>
          </p:nvSpPr>
          <p:spPr>
            <a:xfrm rot="10800000">
              <a:off x="385805" y="1759619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647743" y="2927670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899882" y="1755047"/>
            <a:ext cx="1714500" cy="1637729"/>
            <a:chOff x="2899882" y="1755047"/>
            <a:chExt cx="1714500" cy="1637729"/>
          </a:xfrm>
        </p:grpSpPr>
        <p:sp>
          <p:nvSpPr>
            <p:cNvPr id="7" name="AutoShape 7"/>
            <p:cNvSpPr/>
            <p:nvPr/>
          </p:nvSpPr>
          <p:spPr>
            <a:xfrm rot="10800000">
              <a:off x="2899882" y="1755047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10800000">
              <a:off x="3124195" y="2924622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Freeform 9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33662" y="1750570"/>
            <a:ext cx="1714500" cy="1678401"/>
            <a:chOff x="5333662" y="1750570"/>
            <a:chExt cx="1714500" cy="1678401"/>
          </a:xfrm>
        </p:grpSpPr>
        <p:sp>
          <p:nvSpPr>
            <p:cNvPr id="11" name="AutoShape 11"/>
            <p:cNvSpPr/>
            <p:nvPr/>
          </p:nvSpPr>
          <p:spPr>
            <a:xfrm rot="10800000">
              <a:off x="5333662" y="1750570"/>
              <a:ext cx="1714500" cy="1414939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 rot="10800000">
              <a:off x="5603029" y="296081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749583" y="1764096"/>
            <a:ext cx="1714500" cy="1636205"/>
            <a:chOff x="7749583" y="1764096"/>
            <a:chExt cx="1714500" cy="1636205"/>
          </a:xfrm>
        </p:grpSpPr>
        <p:sp>
          <p:nvSpPr>
            <p:cNvPr id="15" name="AutoShape 15"/>
            <p:cNvSpPr/>
            <p:nvPr/>
          </p:nvSpPr>
          <p:spPr>
            <a:xfrm rot="10800000">
              <a:off x="7749583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 rot="10800000">
              <a:off x="7973896" y="2932147"/>
              <a:ext cx="1177100" cy="468154"/>
            </a:xfrm>
            <a:prstGeom prst="roundRect">
              <a:avLst>
                <a:gd name="adj" fmla="val 1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10111306" y="1764096"/>
            <a:ext cx="1714500" cy="1636205"/>
            <a:chOff x="10111306" y="1764096"/>
            <a:chExt cx="1714500" cy="1636205"/>
          </a:xfrm>
        </p:grpSpPr>
        <p:sp>
          <p:nvSpPr>
            <p:cNvPr id="19" name="AutoShape 19"/>
            <p:cNvSpPr/>
            <p:nvPr/>
          </p:nvSpPr>
          <p:spPr>
            <a:xfrm rot="10800000">
              <a:off x="10111306" y="1764096"/>
              <a:ext cx="1714500" cy="1413415"/>
            </a:xfrm>
            <a:prstGeom prst="roundRect">
              <a:avLst>
                <a:gd name="adj" fmla="val 10000"/>
              </a:avLst>
            </a:prstGeom>
            <a:noFill/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0800000">
              <a:off x="10380769" y="2932147"/>
              <a:ext cx="1175575" cy="468154"/>
            </a:xfrm>
            <a:prstGeom prst="roundRect">
              <a:avLst>
                <a:gd name="adj" fmla="val 10000"/>
              </a:avLst>
            </a:prstGeom>
            <a:solidFill>
              <a:schemeClr val="accent5">
                <a:alpha val="100000"/>
              </a:schemeClr>
            </a:solidFill>
            <a:ln w="9525">
              <a:solidFill>
                <a:schemeClr val="accent5">
                  <a:alpha val="100000"/>
                </a:schemeClr>
              </a:solidFill>
              <a:prstDash val="solid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10760435" y="2227297"/>
            <a:ext cx="416242" cy="487108"/>
            <a:chOff x="10760435" y="2227297"/>
            <a:chExt cx="416242" cy="487108"/>
          </a:xfrm>
        </p:grpSpPr>
        <p:sp>
          <p:nvSpPr>
            <p:cNvPr id="22" name="Freeform 22"/>
            <p:cNvSpPr/>
            <p:nvPr/>
          </p:nvSpPr>
          <p:spPr>
            <a:xfrm>
              <a:off x="10777008" y="2227297"/>
              <a:ext cx="399669" cy="383762"/>
            </a:xfrm>
            <a:custGeom>
              <a:rect l="l" t="t" r="r" b="b"/>
              <a:pathLst>
                <a:path w="262" h="251">
                  <a:moveTo>
                    <a:pt x="242" y="40"/>
                  </a:moveTo>
                  <a:cubicBezTo>
                    <a:pt x="253" y="40"/>
                    <a:pt x="262" y="31"/>
                    <a:pt x="262" y="20"/>
                  </a:cubicBezTo>
                  <a:cubicBezTo>
                    <a:pt x="262" y="9"/>
                    <a:pt x="253" y="0"/>
                    <a:pt x="242" y="0"/>
                  </a:cubicBezTo>
                  <a:cubicBezTo>
                    <a:pt x="231" y="0"/>
                    <a:pt x="222" y="9"/>
                    <a:pt x="222" y="20"/>
                  </a:cubicBezTo>
                  <a:cubicBezTo>
                    <a:pt x="222" y="24"/>
                    <a:pt x="224" y="28"/>
                    <a:pt x="226" y="31"/>
                  </a:cubicBezTo>
                  <a:cubicBezTo>
                    <a:pt x="126" y="98"/>
                    <a:pt x="126" y="98"/>
                    <a:pt x="126" y="98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0" y="2"/>
                    <a:pt x="21" y="0"/>
                    <a:pt x="13" y="3"/>
                  </a:cubicBezTo>
                  <a:cubicBezTo>
                    <a:pt x="5" y="6"/>
                    <a:pt x="0" y="14"/>
                    <a:pt x="0" y="22"/>
                  </a:cubicBezTo>
                  <a:cubicBezTo>
                    <a:pt x="0" y="82"/>
                    <a:pt x="22" y="141"/>
                    <a:pt x="67" y="185"/>
                  </a:cubicBezTo>
                  <a:cubicBezTo>
                    <a:pt x="111" y="230"/>
                    <a:pt x="170" y="252"/>
                    <a:pt x="230" y="252"/>
                  </a:cubicBezTo>
                  <a:cubicBezTo>
                    <a:pt x="238" y="252"/>
                    <a:pt x="246" y="247"/>
                    <a:pt x="249" y="239"/>
                  </a:cubicBezTo>
                  <a:cubicBezTo>
                    <a:pt x="252" y="231"/>
                    <a:pt x="250" y="222"/>
                    <a:pt x="244" y="216"/>
                  </a:cubicBezTo>
                  <a:cubicBezTo>
                    <a:pt x="164" y="136"/>
                    <a:pt x="164" y="136"/>
                    <a:pt x="164" y="136"/>
                  </a:cubicBezTo>
                  <a:cubicBezTo>
                    <a:pt x="231" y="36"/>
                    <a:pt x="231" y="36"/>
                    <a:pt x="231" y="36"/>
                  </a:cubicBezTo>
                  <a:cubicBezTo>
                    <a:pt x="234" y="38"/>
                    <a:pt x="238" y="40"/>
                    <a:pt x="242" y="40"/>
                  </a:cubicBez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10760435" y="2539431"/>
              <a:ext cx="197930" cy="174974"/>
            </a:xfrm>
            <a:custGeom>
              <a:rect l="l" t="t" r="r" b="b"/>
              <a:pathLst>
                <a:path w="130" h="115">
                  <a:moveTo>
                    <a:pt x="113" y="44"/>
                  </a:moveTo>
                  <a:cubicBezTo>
                    <a:pt x="112" y="42"/>
                    <a:pt x="110" y="39"/>
                    <a:pt x="108" y="38"/>
                  </a:cubicBezTo>
                  <a:cubicBezTo>
                    <a:pt x="90" y="28"/>
                    <a:pt x="73" y="16"/>
                    <a:pt x="58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57" y="0"/>
                    <a:pt x="57" y="0"/>
                    <a:pt x="57" y="0"/>
                  </a:cubicBezTo>
                  <a:cubicBezTo>
                    <a:pt x="1" y="100"/>
                    <a:pt x="1" y="100"/>
                    <a:pt x="1" y="100"/>
                  </a:cubicBezTo>
                  <a:cubicBezTo>
                    <a:pt x="0" y="103"/>
                    <a:pt x="0" y="107"/>
                    <a:pt x="1" y="110"/>
                  </a:cubicBezTo>
                  <a:cubicBezTo>
                    <a:pt x="3" y="113"/>
                    <a:pt x="6" y="115"/>
                    <a:pt x="10" y="115"/>
                  </a:cubicBezTo>
                  <a:cubicBezTo>
                    <a:pt x="120" y="115"/>
                    <a:pt x="120" y="115"/>
                    <a:pt x="120" y="115"/>
                  </a:cubicBezTo>
                  <a:cubicBezTo>
                    <a:pt x="123" y="115"/>
                    <a:pt x="126" y="114"/>
                    <a:pt x="128" y="111"/>
                  </a:cubicBezTo>
                  <a:cubicBezTo>
                    <a:pt x="130" y="109"/>
                    <a:pt x="130" y="105"/>
                    <a:pt x="129" y="102"/>
                  </a:cubicBezTo>
                  <a:lnTo>
                    <a:pt x="113" y="44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TextBox 24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NIA基站定义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无线覆盖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数据传输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低时延通信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大连接能力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NIA基站定义与功能</a:t>
              </a: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NIA基站是一种基于新一代信息技术构建的无线通信基础设施，具备高速、低时延、大连接等特性，为各类智能终端提供可靠的无线连接服务。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提供广泛的无线信号覆盖，确保用户终端在各种环境下都能稳定接入网络。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支持高速数据传输，满足用户日益增长的数据业务需求。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提供极低的通信时延，满足实时性要求高的应用场景需求。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支持大量用户终端同时接入，满足物联网等场景的广泛连接需求。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第一代基站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以模拟通信技术为基础，实现简单的语音通信功能。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第二代基站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采用数字通信技术，提高了通信质量和系统容量。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第三代基站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引入移动互联网技术，支持数据业务和多媒体业务。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第四代基站（4G）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采用OFDM等先进技术，提供高速数据传输能力。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第五代基站（5G）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引入大规模MIMO、波束赋形等关键技术，实现超高速、低时延、大连接等特性。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NIA基站发展历程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03461" y="4918823"/>
            <a:ext cx="1141000" cy="1139476"/>
            <a:chOff x="3803461" y="4918823"/>
            <a:chExt cx="1141000" cy="1139476"/>
          </a:xfrm>
        </p:grpSpPr>
        <p:sp>
          <p:nvSpPr>
            <p:cNvPr id="3" name="AutoShape 3"/>
            <p:cNvSpPr/>
            <p:nvPr/>
          </p:nvSpPr>
          <p:spPr>
            <a:xfrm>
              <a:off x="3803461" y="4918823"/>
              <a:ext cx="1141000" cy="113947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4153981" y="5264961"/>
            <a:ext cx="440054" cy="394907"/>
            <a:chOff x="4153981" y="5264961"/>
            <a:chExt cx="440054" cy="394907"/>
          </a:xfrm>
        </p:grpSpPr>
        <p:sp>
          <p:nvSpPr>
            <p:cNvPr id="5" name="Freeform 5"/>
            <p:cNvSpPr/>
            <p:nvPr/>
          </p:nvSpPr>
          <p:spPr>
            <a:xfrm>
              <a:off x="4433158" y="5264961"/>
              <a:ext cx="160877" cy="394906"/>
            </a:xfrm>
            <a:custGeom>
              <a:rect l="l" t="t" r="r" b="b"/>
              <a:pathLst>
                <a:path w="83" h="204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7" y="57"/>
                  </a:lnTo>
                  <a:lnTo>
                    <a:pt x="67" y="204"/>
                  </a:lnTo>
                  <a:lnTo>
                    <a:pt x="17" y="204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4291617" y="5369451"/>
              <a:ext cx="160877" cy="290417"/>
            </a:xfrm>
            <a:custGeom>
              <a:rect l="l" t="t" r="r" b="b"/>
              <a:pathLst>
                <a:path w="83" h="150">
                  <a:moveTo>
                    <a:pt x="66" y="150"/>
                  </a:moveTo>
                  <a:lnTo>
                    <a:pt x="19" y="150"/>
                  </a:lnTo>
                  <a:lnTo>
                    <a:pt x="19" y="60"/>
                  </a:lnTo>
                  <a:lnTo>
                    <a:pt x="0" y="60"/>
                  </a:lnTo>
                  <a:lnTo>
                    <a:pt x="43" y="0"/>
                  </a:lnTo>
                  <a:lnTo>
                    <a:pt x="83" y="60"/>
                  </a:lnTo>
                  <a:lnTo>
                    <a:pt x="66" y="60"/>
                  </a:lnTo>
                  <a:lnTo>
                    <a:pt x="66" y="1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153981" y="5479845"/>
              <a:ext cx="160877" cy="180022"/>
            </a:xfrm>
            <a:custGeom>
              <a:rect l="l" t="t" r="r" b="b"/>
              <a:pathLst>
                <a:path w="83" h="93">
                  <a:moveTo>
                    <a:pt x="17" y="57"/>
                  </a:moveTo>
                  <a:lnTo>
                    <a:pt x="0" y="57"/>
                  </a:lnTo>
                  <a:lnTo>
                    <a:pt x="43" y="0"/>
                  </a:lnTo>
                  <a:lnTo>
                    <a:pt x="83" y="57"/>
                  </a:lnTo>
                  <a:lnTo>
                    <a:pt x="66" y="57"/>
                  </a:lnTo>
                  <a:lnTo>
                    <a:pt x="66" y="93"/>
                  </a:lnTo>
                  <a:lnTo>
                    <a:pt x="17" y="93"/>
                  </a:lnTo>
                  <a:lnTo>
                    <a:pt x="17" y="5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Freeform 8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462335" y="2645872"/>
            <a:ext cx="1139476" cy="1139476"/>
            <a:chOff x="5462335" y="2645872"/>
            <a:chExt cx="1139476" cy="1139476"/>
          </a:xfrm>
        </p:grpSpPr>
        <p:sp>
          <p:nvSpPr>
            <p:cNvPr id="10" name="AutoShape 10"/>
            <p:cNvSpPr/>
            <p:nvPr/>
          </p:nvSpPr>
          <p:spPr>
            <a:xfrm>
              <a:off x="5462335" y="2645872"/>
              <a:ext cx="1139476" cy="113947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730273" y="3007155"/>
              <a:ext cx="626173" cy="417004"/>
            </a:xfrm>
            <a:custGeom>
              <a:rect l="l" t="t" r="r" b="b"/>
              <a:pathLst>
                <a:path w="21547" h="21600">
                  <a:moveTo>
                    <a:pt x="18847" y="15749"/>
                  </a:moveTo>
                  <a:lnTo>
                    <a:pt x="2701" y="15749"/>
                  </a:lnTo>
                  <a:lnTo>
                    <a:pt x="2701" y="1346"/>
                  </a:lnTo>
                  <a:lnTo>
                    <a:pt x="18847" y="1346"/>
                  </a:lnTo>
                  <a:cubicBezTo>
                    <a:pt x="18847" y="1346"/>
                    <a:pt x="18847" y="15749"/>
                    <a:pt x="18847" y="15749"/>
                  </a:cubicBezTo>
                  <a:close/>
                  <a:moveTo>
                    <a:pt x="0" y="20510"/>
                  </a:moveTo>
                  <a:cubicBezTo>
                    <a:pt x="0" y="20510"/>
                    <a:pt x="-26" y="21600"/>
                    <a:pt x="1603" y="21600"/>
                  </a:cubicBezTo>
                  <a:cubicBezTo>
                    <a:pt x="2568" y="21600"/>
                    <a:pt x="6216" y="21600"/>
                    <a:pt x="9032" y="21600"/>
                  </a:cubicBezTo>
                  <a:cubicBezTo>
                    <a:pt x="9032" y="21600"/>
                    <a:pt x="10576" y="21600"/>
                    <a:pt x="12515" y="21600"/>
                  </a:cubicBezTo>
                  <a:cubicBezTo>
                    <a:pt x="15331" y="21600"/>
                    <a:pt x="18979" y="21600"/>
                    <a:pt x="19943" y="21600"/>
                  </a:cubicBezTo>
                  <a:cubicBezTo>
                    <a:pt x="21574" y="21600"/>
                    <a:pt x="21547" y="20510"/>
                    <a:pt x="21547" y="20510"/>
                  </a:cubicBezTo>
                  <a:lnTo>
                    <a:pt x="19418" y="16436"/>
                  </a:lnTo>
                  <a:cubicBezTo>
                    <a:pt x="19512" y="16224"/>
                    <a:pt x="19569" y="15977"/>
                    <a:pt x="19569" y="15711"/>
                  </a:cubicBezTo>
                  <a:lnTo>
                    <a:pt x="19569" y="1384"/>
                  </a:lnTo>
                  <a:cubicBezTo>
                    <a:pt x="19569" y="621"/>
                    <a:pt x="19123" y="0"/>
                    <a:pt x="18571" y="0"/>
                  </a:cubicBezTo>
                  <a:lnTo>
                    <a:pt x="2977" y="0"/>
                  </a:lnTo>
                  <a:cubicBezTo>
                    <a:pt x="2425" y="0"/>
                    <a:pt x="1979" y="621"/>
                    <a:pt x="1979" y="1384"/>
                  </a:cubicBezTo>
                  <a:lnTo>
                    <a:pt x="1979" y="15711"/>
                  </a:lnTo>
                  <a:cubicBezTo>
                    <a:pt x="1979" y="15978"/>
                    <a:pt x="2035" y="16224"/>
                    <a:pt x="2129" y="16436"/>
                  </a:cubicBezTo>
                  <a:cubicBezTo>
                    <a:pt x="2129" y="16436"/>
                    <a:pt x="0" y="20510"/>
                    <a:pt x="0" y="2051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771927" y="3559605"/>
            <a:ext cx="1141000" cy="1139476"/>
            <a:chOff x="6771927" y="3559605"/>
            <a:chExt cx="1141000" cy="1139476"/>
          </a:xfrm>
        </p:grpSpPr>
        <p:sp>
          <p:nvSpPr>
            <p:cNvPr id="13" name="AutoShape 13"/>
            <p:cNvSpPr/>
            <p:nvPr/>
          </p:nvSpPr>
          <p:spPr>
            <a:xfrm>
              <a:off x="6771927" y="3559605"/>
              <a:ext cx="1141000" cy="113947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7109969" y="3904315"/>
              <a:ext cx="524732" cy="433769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7209887" y="4918823"/>
            <a:ext cx="1141000" cy="1139476"/>
            <a:chOff x="7209887" y="4918823"/>
            <a:chExt cx="1141000" cy="1139476"/>
          </a:xfrm>
        </p:grpSpPr>
        <p:sp>
          <p:nvSpPr>
            <p:cNvPr id="16" name="AutoShape 16"/>
            <p:cNvSpPr/>
            <p:nvPr/>
          </p:nvSpPr>
          <p:spPr>
            <a:xfrm>
              <a:off x="7209887" y="4918823"/>
              <a:ext cx="1141000" cy="1139476"/>
            </a:xfrm>
            <a:prstGeom prst="ellipse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7551358" y="5262199"/>
            <a:ext cx="467582" cy="452819"/>
            <a:chOff x="7551358" y="5262199"/>
            <a:chExt cx="467582" cy="452819"/>
          </a:xfrm>
        </p:grpSpPr>
        <p:sp>
          <p:nvSpPr>
            <p:cNvPr id="18" name="Freeform 18"/>
            <p:cNvSpPr/>
            <p:nvPr/>
          </p:nvSpPr>
          <p:spPr>
            <a:xfrm>
              <a:off x="7551358" y="5309253"/>
              <a:ext cx="418814" cy="405765"/>
            </a:xfrm>
            <a:custGeom>
              <a:rect l="l" t="t" r="r" b="b"/>
              <a:pathLst>
                <a:path w="21600" h="21600">
                  <a:moveTo>
                    <a:pt x="18424" y="4659"/>
                  </a:moveTo>
                  <a:cubicBezTo>
                    <a:pt x="16941" y="2965"/>
                    <a:pt x="16941" y="2965"/>
                    <a:pt x="16941" y="2965"/>
                  </a:cubicBezTo>
                  <a:cubicBezTo>
                    <a:pt x="13976" y="0"/>
                    <a:pt x="13976" y="0"/>
                    <a:pt x="13976" y="0"/>
                  </a:cubicBezTo>
                  <a:cubicBezTo>
                    <a:pt x="13976" y="0"/>
                    <a:pt x="13976" y="0"/>
                    <a:pt x="12494" y="1482"/>
                  </a:cubicBezTo>
                  <a:cubicBezTo>
                    <a:pt x="11012" y="2965"/>
                    <a:pt x="6565" y="4659"/>
                    <a:pt x="6565" y="4659"/>
                  </a:cubicBezTo>
                  <a:cubicBezTo>
                    <a:pt x="0" y="21176"/>
                    <a:pt x="0" y="21176"/>
                    <a:pt x="0" y="21176"/>
                  </a:cubicBezTo>
                  <a:cubicBezTo>
                    <a:pt x="8047" y="12071"/>
                    <a:pt x="8047" y="12071"/>
                    <a:pt x="8047" y="12071"/>
                  </a:cubicBezTo>
                  <a:cubicBezTo>
                    <a:pt x="7624" y="10800"/>
                    <a:pt x="7835" y="9318"/>
                    <a:pt x="8682" y="8259"/>
                  </a:cubicBezTo>
                  <a:cubicBezTo>
                    <a:pt x="9953" y="6988"/>
                    <a:pt x="12071" y="6988"/>
                    <a:pt x="13341" y="8259"/>
                  </a:cubicBezTo>
                  <a:cubicBezTo>
                    <a:pt x="14400" y="9529"/>
                    <a:pt x="14400" y="11647"/>
                    <a:pt x="13341" y="12918"/>
                  </a:cubicBezTo>
                  <a:cubicBezTo>
                    <a:pt x="12282" y="13765"/>
                    <a:pt x="10800" y="13976"/>
                    <a:pt x="9529" y="13553"/>
                  </a:cubicBezTo>
                  <a:cubicBezTo>
                    <a:pt x="424" y="21600"/>
                    <a:pt x="424" y="21600"/>
                    <a:pt x="424" y="21600"/>
                  </a:cubicBezTo>
                  <a:cubicBezTo>
                    <a:pt x="16941" y="15035"/>
                    <a:pt x="16941" y="15035"/>
                    <a:pt x="16941" y="15035"/>
                  </a:cubicBezTo>
                  <a:cubicBezTo>
                    <a:pt x="16941" y="15035"/>
                    <a:pt x="18424" y="10588"/>
                    <a:pt x="19906" y="9106"/>
                  </a:cubicBezTo>
                  <a:cubicBezTo>
                    <a:pt x="21600" y="7624"/>
                    <a:pt x="21600" y="7624"/>
                    <a:pt x="21600" y="7624"/>
                  </a:cubicBezTo>
                  <a:lnTo>
                    <a:pt x="18424" y="4659"/>
                  </a:lnTo>
                  <a:close/>
                  <a:moveTo>
                    <a:pt x="18424" y="4659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851109" y="5262199"/>
              <a:ext cx="167831" cy="162496"/>
            </a:xfrm>
            <a:custGeom>
              <a:rect l="l" t="t" r="r" b="b"/>
              <a:pathLst>
                <a:path w="21600" h="21600">
                  <a:moveTo>
                    <a:pt x="2667" y="0"/>
                  </a:moveTo>
                  <a:lnTo>
                    <a:pt x="21600" y="18933"/>
                  </a:lnTo>
                  <a:lnTo>
                    <a:pt x="18933" y="21600"/>
                  </a:lnTo>
                  <a:lnTo>
                    <a:pt x="0" y="2667"/>
                  </a:lnTo>
                  <a:lnTo>
                    <a:pt x="2667" y="0"/>
                  </a:lnTo>
                  <a:close/>
                  <a:moveTo>
                    <a:pt x="2667" y="0"/>
                  </a:moveTo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231038" y="3559605"/>
            <a:ext cx="1139476" cy="1139476"/>
            <a:chOff x="4231038" y="3559605"/>
            <a:chExt cx="1139476" cy="1139476"/>
          </a:xfrm>
        </p:grpSpPr>
        <p:sp>
          <p:nvSpPr>
            <p:cNvPr id="21" name="AutoShape 21"/>
            <p:cNvSpPr/>
            <p:nvPr/>
          </p:nvSpPr>
          <p:spPr>
            <a:xfrm>
              <a:off x="4231038" y="3559605"/>
              <a:ext cx="1139476" cy="113947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4315" y="3838497"/>
            <a:ext cx="536639" cy="596075"/>
            <a:chOff x="4544315" y="3838497"/>
            <a:chExt cx="536639" cy="596075"/>
          </a:xfrm>
        </p:grpSpPr>
        <p:sp>
          <p:nvSpPr>
            <p:cNvPr id="23" name="Freeform 23"/>
            <p:cNvSpPr/>
            <p:nvPr/>
          </p:nvSpPr>
          <p:spPr>
            <a:xfrm>
              <a:off x="4911504" y="3838497"/>
              <a:ext cx="169450" cy="160972"/>
            </a:xfrm>
            <a:custGeom>
              <a:rect l="l" t="t" r="r" b="b"/>
              <a:pathLst>
                <a:path w="25" h="24">
                  <a:moveTo>
                    <a:pt x="19" y="24"/>
                  </a:moveTo>
                  <a:cubicBezTo>
                    <a:pt x="20" y="23"/>
                    <a:pt x="20" y="23"/>
                    <a:pt x="21" y="22"/>
                  </a:cubicBezTo>
                  <a:cubicBezTo>
                    <a:pt x="25" y="17"/>
                    <a:pt x="24" y="8"/>
                    <a:pt x="19" y="4"/>
                  </a:cubicBezTo>
                  <a:cubicBezTo>
                    <a:pt x="13" y="0"/>
                    <a:pt x="5" y="1"/>
                    <a:pt x="0" y="7"/>
                  </a:cubicBezTo>
                  <a:cubicBezTo>
                    <a:pt x="0" y="7"/>
                    <a:pt x="0" y="7"/>
                    <a:pt x="0" y="8"/>
                  </a:cubicBezTo>
                  <a:cubicBezTo>
                    <a:pt x="8" y="11"/>
                    <a:pt x="15" y="17"/>
                    <a:pt x="19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572604" y="3897838"/>
              <a:ext cx="488632" cy="536734"/>
            </a:xfrm>
            <a:custGeom>
              <a:rect l="l" t="t" r="r" b="b"/>
              <a:pathLst>
                <a:path w="73" h="80">
                  <a:moveTo>
                    <a:pt x="43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42" y="0"/>
                    <a:pt x="41" y="0"/>
                    <a:pt x="41" y="0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41" y="0"/>
                    <a:pt x="40" y="0"/>
                    <a:pt x="40" y="0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9" y="0"/>
                    <a:pt x="39" y="0"/>
                  </a:cubicBezTo>
                  <a:cubicBezTo>
                    <a:pt x="39" y="0"/>
                    <a:pt x="39" y="0"/>
                    <a:pt x="39" y="0"/>
                  </a:cubicBezTo>
                  <a:cubicBezTo>
                    <a:pt x="39" y="0"/>
                    <a:pt x="38" y="0"/>
                    <a:pt x="38" y="0"/>
                  </a:cubicBezTo>
                  <a:cubicBezTo>
                    <a:pt x="38" y="0"/>
                    <a:pt x="38" y="0"/>
                    <a:pt x="38" y="0"/>
                  </a:cubicBezTo>
                  <a:cubicBezTo>
                    <a:pt x="38" y="0"/>
                    <a:pt x="38" y="0"/>
                    <a:pt x="37" y="0"/>
                  </a:cubicBezTo>
                  <a:cubicBezTo>
                    <a:pt x="37" y="0"/>
                    <a:pt x="37" y="0"/>
                    <a:pt x="36" y="0"/>
                  </a:cubicBezTo>
                  <a:cubicBezTo>
                    <a:pt x="36" y="0"/>
                    <a:pt x="36" y="0"/>
                    <a:pt x="35" y="0"/>
                  </a:cubicBezTo>
                  <a:cubicBezTo>
                    <a:pt x="35" y="0"/>
                    <a:pt x="35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33" y="0"/>
                    <a:pt x="33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13" y="4"/>
                    <a:pt x="0" y="19"/>
                    <a:pt x="0" y="37"/>
                  </a:cubicBezTo>
                  <a:cubicBezTo>
                    <a:pt x="0" y="47"/>
                    <a:pt x="4" y="57"/>
                    <a:pt x="12" y="64"/>
                  </a:cubicBezTo>
                  <a:cubicBezTo>
                    <a:pt x="7" y="69"/>
                    <a:pt x="7" y="69"/>
                    <a:pt x="7" y="69"/>
                  </a:cubicBezTo>
                  <a:cubicBezTo>
                    <a:pt x="4" y="71"/>
                    <a:pt x="5" y="77"/>
                    <a:pt x="7" y="77"/>
                  </a:cubicBezTo>
                  <a:cubicBezTo>
                    <a:pt x="9" y="79"/>
                    <a:pt x="12" y="79"/>
                    <a:pt x="14" y="77"/>
                  </a:cubicBezTo>
                  <a:cubicBezTo>
                    <a:pt x="16" y="75"/>
                    <a:pt x="20" y="72"/>
                    <a:pt x="21" y="70"/>
                  </a:cubicBezTo>
                  <a:cubicBezTo>
                    <a:pt x="25" y="72"/>
                    <a:pt x="31" y="73"/>
                    <a:pt x="36" y="73"/>
                  </a:cubicBezTo>
                  <a:cubicBezTo>
                    <a:pt x="42" y="73"/>
                    <a:pt x="47" y="72"/>
                    <a:pt x="52" y="70"/>
                  </a:cubicBezTo>
                  <a:cubicBezTo>
                    <a:pt x="53" y="72"/>
                    <a:pt x="57" y="75"/>
                    <a:pt x="58" y="77"/>
                  </a:cubicBezTo>
                  <a:cubicBezTo>
                    <a:pt x="62" y="80"/>
                    <a:pt x="65" y="77"/>
                    <a:pt x="66" y="77"/>
                  </a:cubicBezTo>
                  <a:cubicBezTo>
                    <a:pt x="68" y="74"/>
                    <a:pt x="68" y="71"/>
                    <a:pt x="66" y="69"/>
                  </a:cubicBezTo>
                  <a:cubicBezTo>
                    <a:pt x="61" y="64"/>
                    <a:pt x="61" y="64"/>
                    <a:pt x="61" y="64"/>
                  </a:cubicBezTo>
                  <a:cubicBezTo>
                    <a:pt x="68" y="57"/>
                    <a:pt x="73" y="47"/>
                    <a:pt x="73" y="37"/>
                  </a:cubicBezTo>
                  <a:cubicBezTo>
                    <a:pt x="73" y="19"/>
                    <a:pt x="60" y="4"/>
                    <a:pt x="43" y="0"/>
                  </a:cubicBezTo>
                  <a:close/>
                  <a:moveTo>
                    <a:pt x="36" y="65"/>
                  </a:moveTo>
                  <a:cubicBezTo>
                    <a:pt x="21" y="65"/>
                    <a:pt x="8" y="52"/>
                    <a:pt x="8" y="37"/>
                  </a:cubicBezTo>
                  <a:cubicBezTo>
                    <a:pt x="8" y="21"/>
                    <a:pt x="21" y="8"/>
                    <a:pt x="36" y="8"/>
                  </a:cubicBezTo>
                  <a:cubicBezTo>
                    <a:pt x="52" y="8"/>
                    <a:pt x="64" y="21"/>
                    <a:pt x="64" y="37"/>
                  </a:cubicBezTo>
                  <a:cubicBezTo>
                    <a:pt x="64" y="52"/>
                    <a:pt x="52" y="65"/>
                    <a:pt x="36" y="65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544315" y="3838497"/>
              <a:ext cx="175165" cy="160972"/>
            </a:xfrm>
            <a:custGeom>
              <a:rect l="l" t="t" r="r" b="b"/>
              <a:pathLst>
                <a:path w="26" h="24">
                  <a:moveTo>
                    <a:pt x="6" y="24"/>
                  </a:moveTo>
                  <a:cubicBezTo>
                    <a:pt x="11" y="17"/>
                    <a:pt x="18" y="11"/>
                    <a:pt x="26" y="8"/>
                  </a:cubicBezTo>
                  <a:cubicBezTo>
                    <a:pt x="26" y="7"/>
                    <a:pt x="25" y="7"/>
                    <a:pt x="25" y="7"/>
                  </a:cubicBezTo>
                  <a:cubicBezTo>
                    <a:pt x="21" y="1"/>
                    <a:pt x="13" y="0"/>
                    <a:pt x="7" y="4"/>
                  </a:cubicBezTo>
                  <a:cubicBezTo>
                    <a:pt x="1" y="8"/>
                    <a:pt x="0" y="17"/>
                    <a:pt x="5" y="22"/>
                  </a:cubicBezTo>
                  <a:cubicBezTo>
                    <a:pt x="5" y="23"/>
                    <a:pt x="6" y="23"/>
                    <a:pt x="6" y="2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07015" y="3965656"/>
              <a:ext cx="19812" cy="79058"/>
            </a:xfrm>
            <a:custGeom>
              <a:rect l="l" t="t" r="r" b="b"/>
              <a:pathLst>
                <a:path w="3" h="12">
                  <a:moveTo>
                    <a:pt x="1" y="12"/>
                  </a:moveTo>
                  <a:cubicBezTo>
                    <a:pt x="2" y="12"/>
                    <a:pt x="3" y="11"/>
                    <a:pt x="3" y="10"/>
                  </a:cubicBezTo>
                  <a:cubicBezTo>
                    <a:pt x="3" y="2"/>
                    <a:pt x="3" y="2"/>
                    <a:pt x="3" y="2"/>
                  </a:cubicBezTo>
                  <a:cubicBezTo>
                    <a:pt x="3" y="1"/>
                    <a:pt x="2" y="0"/>
                    <a:pt x="1" y="0"/>
                  </a:cubicBezTo>
                  <a:cubicBezTo>
                    <a:pt x="0" y="0"/>
                    <a:pt x="0" y="1"/>
                    <a:pt x="0" y="2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631945" y="4132248"/>
              <a:ext cx="79058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911504" y="4132248"/>
              <a:ext cx="81915" cy="19812"/>
            </a:xfrm>
            <a:custGeom>
              <a:rect l="l" t="t" r="r" b="b"/>
              <a:pathLst>
                <a:path w="12" h="3">
                  <a:moveTo>
                    <a:pt x="10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0"/>
                    <a:pt x="0" y="1"/>
                    <a:pt x="0" y="2"/>
                  </a:cubicBezTo>
                  <a:cubicBezTo>
                    <a:pt x="0" y="3"/>
                    <a:pt x="1" y="3"/>
                    <a:pt x="2" y="3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2" y="3"/>
                    <a:pt x="12" y="2"/>
                  </a:cubicBezTo>
                  <a:cubicBezTo>
                    <a:pt x="12" y="1"/>
                    <a:pt x="11" y="0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07015" y="4245310"/>
              <a:ext cx="19812" cy="81915"/>
            </a:xfrm>
            <a:custGeom>
              <a:rect l="l" t="t" r="r" b="b"/>
              <a:pathLst>
                <a:path w="3" h="12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0" y="11"/>
                    <a:pt x="0" y="12"/>
                    <a:pt x="1" y="12"/>
                  </a:cubicBezTo>
                  <a:cubicBezTo>
                    <a:pt x="2" y="12"/>
                    <a:pt x="3" y="11"/>
                    <a:pt x="3" y="10"/>
                  </a:cubicBezTo>
                  <a:cubicBezTo>
                    <a:pt x="3" y="1"/>
                    <a:pt x="3" y="1"/>
                    <a:pt x="3" y="1"/>
                  </a:cubicBezTo>
                  <a:cubicBezTo>
                    <a:pt x="3" y="1"/>
                    <a:pt x="2" y="0"/>
                    <a:pt x="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05383" y="4019282"/>
              <a:ext cx="228791" cy="152495"/>
            </a:xfrm>
            <a:custGeom>
              <a:rect l="l" t="t" r="r" b="b"/>
              <a:pathLst>
                <a:path w="34" h="23">
                  <a:moveTo>
                    <a:pt x="18" y="18"/>
                  </a:moveTo>
                  <a:cubicBezTo>
                    <a:pt x="33" y="3"/>
                    <a:pt x="33" y="3"/>
                    <a:pt x="33" y="3"/>
                  </a:cubicBezTo>
                  <a:cubicBezTo>
                    <a:pt x="33" y="3"/>
                    <a:pt x="34" y="2"/>
                    <a:pt x="34" y="2"/>
                  </a:cubicBezTo>
                  <a:cubicBezTo>
                    <a:pt x="34" y="2"/>
                    <a:pt x="33" y="1"/>
                    <a:pt x="33" y="1"/>
                  </a:cubicBezTo>
                  <a:cubicBezTo>
                    <a:pt x="33" y="1"/>
                    <a:pt x="32" y="0"/>
                    <a:pt x="32" y="0"/>
                  </a:cubicBezTo>
                  <a:cubicBezTo>
                    <a:pt x="32" y="0"/>
                    <a:pt x="31" y="1"/>
                    <a:pt x="31" y="1"/>
                  </a:cubicBezTo>
                  <a:cubicBezTo>
                    <a:pt x="20" y="12"/>
                    <a:pt x="20" y="12"/>
                    <a:pt x="20" y="12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6" y="16"/>
                    <a:pt x="16" y="16"/>
                    <a:pt x="16" y="16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15" y="15"/>
                    <a:pt x="15" y="15"/>
                    <a:pt x="15" y="15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3" y="6"/>
                    <a:pt x="3" y="6"/>
                    <a:pt x="2" y="6"/>
                  </a:cubicBezTo>
                  <a:cubicBezTo>
                    <a:pt x="2" y="6"/>
                    <a:pt x="1" y="7"/>
                    <a:pt x="1" y="7"/>
                  </a:cubicBezTo>
                  <a:cubicBezTo>
                    <a:pt x="0" y="8"/>
                    <a:pt x="0" y="8"/>
                    <a:pt x="0" y="9"/>
                  </a:cubicBezTo>
                  <a:cubicBezTo>
                    <a:pt x="0" y="9"/>
                    <a:pt x="1" y="10"/>
                    <a:pt x="1" y="10"/>
                  </a:cubicBezTo>
                  <a:cubicBezTo>
                    <a:pt x="13" y="19"/>
                    <a:pt x="13" y="19"/>
                    <a:pt x="13" y="19"/>
                  </a:cubicBezTo>
                  <a:cubicBezTo>
                    <a:pt x="12" y="20"/>
                    <a:pt x="12" y="20"/>
                    <a:pt x="12" y="20"/>
                  </a:cubicBezTo>
                  <a:cubicBezTo>
                    <a:pt x="11" y="21"/>
                    <a:pt x="11" y="21"/>
                    <a:pt x="11" y="21"/>
                  </a:cubicBezTo>
                  <a:cubicBezTo>
                    <a:pt x="11" y="22"/>
                    <a:pt x="11" y="22"/>
                    <a:pt x="12" y="23"/>
                  </a:cubicBezTo>
                  <a:cubicBezTo>
                    <a:pt x="12" y="23"/>
                    <a:pt x="12" y="23"/>
                    <a:pt x="13" y="23"/>
                  </a:cubicBezTo>
                  <a:cubicBezTo>
                    <a:pt x="16" y="21"/>
                    <a:pt x="16" y="21"/>
                    <a:pt x="16" y="21"/>
                  </a:cubicBezTo>
                  <a:cubicBezTo>
                    <a:pt x="17" y="22"/>
                    <a:pt x="17" y="22"/>
                    <a:pt x="17" y="22"/>
                  </a:cubicBezTo>
                  <a:cubicBezTo>
                    <a:pt x="18" y="23"/>
                    <a:pt x="18" y="23"/>
                    <a:pt x="18" y="23"/>
                  </a:cubicBezTo>
                  <a:cubicBezTo>
                    <a:pt x="18" y="23"/>
                    <a:pt x="19" y="23"/>
                    <a:pt x="20" y="23"/>
                  </a:cubicBezTo>
                  <a:cubicBezTo>
                    <a:pt x="21" y="23"/>
                    <a:pt x="22" y="22"/>
                    <a:pt x="21" y="21"/>
                  </a:cubicBezTo>
                  <a:cubicBezTo>
                    <a:pt x="21" y="20"/>
                    <a:pt x="21" y="20"/>
                    <a:pt x="21" y="19"/>
                  </a:cubicBezTo>
                  <a:lnTo>
                    <a:pt x="18" y="18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虚拟现实/增强现实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工业物联网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智慧城市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自动驾驶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远程医疗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7" name="AutoShape 3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TextBox 5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NIA基站应用场景</a:t>
              </a: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为VR/AR设备提供高速、低时延的无线连接，确保用户获得沉浸式的体验。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为工业领域的自动化设备提供可靠的无线连接服务，实现远程监控、数据收集与分析等功能。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为城市各项公共服务提供无线连接支持，如智能交通、智能电网、智慧安防等。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为自动驾驶汽车提供实时、准确的无线通信服务，确保行车安全。</a:t>
            </a:r>
          </a:p>
        </p:txBody>
      </p:sp>
      <p:sp>
        <p:nvSpPr>
          <p:cNvPr id="62" name="TextBox 62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为远程医疗应用提供稳定的无线连接支持，如远程手术指导、在线医疗咨询等。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NIA基站硬件组成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射频收发器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功放模块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天线系统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负责接收和发送无线信号，实现与移动设备的通信。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对发射信号进行放大，以确保信号能够覆盖更广泛的区域。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用于接收和发送无线信号，可根据需求进行定向或全向通信。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射频部分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基带部分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负责处理基带信号，包括调制、解调、编码、解码等操作。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对接收到的信号进行数字信号处理，以提取有用信息并降低干扰。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提供与其他设备或网络的连接接口，如光纤、以太网等。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基带处理器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数字信号处理模块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接口模块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控制单元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操作维护接口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告警处理模块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控制部分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提供人机交互界面，方便操作人员进行设备配置和维护操作。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对设备故障或异常情况进行告警处理，保障设备的稳定运行。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负责整个基站的运行控制，包括设备启动、配置、监控等功能。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为基站提供稳定可靠的电源供应，确保设备的正常运行。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电源模块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冷却系统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环境监控模块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042" b="1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对基站设备进行散热处理，防止设备过热导致性能下降或损坏。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监测基站环境的温度、湿度等参数，确保设备在适宜的环境中运行。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电源及冷却系统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NIA基站软件架构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物理层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数据链路层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网络层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传输层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负责信号处理、调制解调、信道编码等物理层功能。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实现MAC协议，处理数据帧的封装、解封装、传输等。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实现路由协议，负责数据包的路由和转发。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提供可靠的传输服务，如TCP和UDP协议。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提供基站业务应用功能，如基站管理、用户管理等。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软件层次结构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关键功能模块介绍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基站控制模块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负责基站的整体控制和管理，包括启动、配置、监控等功能。</a:t>
            </a:r>
          </a:p>
        </p:txBody>
      </p:sp>
      <p:sp>
        <p:nvSpPr>
          <p:cNvPr id="29" name="AutoShape 29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射频模块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实现射频信号的收发和处理，包括信号调制、解调、放大等功能。</a:t>
            </a:r>
          </a:p>
        </p:txBody>
      </p:sp>
      <p:sp>
        <p:nvSpPr>
          <p:cNvPr id="35" name="AutoShape 35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基带处理模块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负责基带信号的处理，包括信道编码、解码、交织、解交织等功能。</a:t>
            </a:r>
          </a:p>
        </p:txBody>
      </p:sp>
      <p:sp>
        <p:nvSpPr>
          <p:cNvPr id="40" name="AutoShape 40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协议栈模块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实现通信协议栈，包括物理层、数据链路层、网络层、传输层和应用层的协议处理。</a:t>
            </a:r>
          </a:p>
        </p:txBody>
      </p:sp>
      <p:sp>
        <p:nvSpPr>
          <p:cNvPr id="45" name="AutoShape 45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管理模块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提供基站管理功能，包括设备管理、配置管理、性能管理、安全管理等。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32" r="309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50" r="302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26" r="269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从指定服务器或本地存储获取升级软件包。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获取升级软件包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对获取的软件包进行验证，确保其完整性和正确性。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验证软件包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软件升级与维护流程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https://d.book118.com/448105075006006032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2024-09-09T06:12:39.916</cp:lastPrinted>
  <dcterms:created xsi:type="dcterms:W3CDTF">2024-09-08T22:12:39Z</dcterms:created>
  <dcterms:modified xsi:type="dcterms:W3CDTF">2024-09-08T22:12:42Z</dcterms:modified>
</cp:coreProperties>
</file>