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D748F2-7DCC-409A-862E-7939B131B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641985-82C2-41F3-BBD0-7470BECE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DC505-61E7-4785-89DB-FA9D91D12D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75B20D-3E48-476C-9A3F-E64861679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A86720-82BA-4CFB-97FD-82AB86387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F59E75-87D2-4465-A030-EA50FE94F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CA3A7B-CFE8-4A21-9CFF-3F76A08DAC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01D0D8-584B-4344-8067-C0E61DBA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CA384-A4FF-477F-9D40-91D9C2B36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A4F50-7DA5-4244-B488-06C334B20F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3466AB-873D-40B4-BF2F-FE6C86531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511610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社会心理学侵犯与利他行为研究\n## 1. 社会心理学的基本概念与理论\n### 1.1 社会心理学定义及其研究范畴\n### 1.2 社会心理学的主要理论及其发展\n### 1.3 社会心理学的研究方法及其应用\n## 2. 侵犯行为的心理机制与影响因素\n### 2.1 侵犯行为的概念及其类型\n### 2.2 侵犯行为的心理机制：从认知到行为\n### 2.3 侵犯行为的影响因素：个体、社会与环境\n## 3. 利他行为的心理机制与影响因素\n### 3.1 利他行为的概念及其类型\n### 3.2 利他行为的心理机制：同理心与道德推理\n### 3.3 利他行为的影响因素：个体、社会与文化\n## 4. 侵犯与利他行为的关系及其研究\n### 4.1 侵犯与利他行为的关系：冲突与互补\n### 4.2 侵犯与利他行为的实证研究：实验与观察\n### 4.3 侵犯与利他行为的干预策略与实践应用\n## 5. 社会心理学在侵犯与利他行为研究中的应用\n### 5.1 社会认知与归因理论在侵犯与利他行为研究中的应用\n### 5.2 社会影响理论在侵犯与利他行为研究中的应用\n### 5.3 社会心理学研究在犯罪预防与心理健康领域的应用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600"/>
              <a:t>社会心理学侵犯与利他行为研究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700"/>
              <a:t> 社会心理学的基本概念与理论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58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59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60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6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研究个体与他人的互动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探讨个体在社会环境中的认知、情感和行为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分析社会因素影响个体心理的过程</a:t>
                </a:r>
                <a:endParaRPr/>
              </a:p>
            </p:txBody>
          </p:sp>
          <p:sp>
            <p:nvSpPr>
              <p:cNvPr id="1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社会心理学关注个体在社会环境中的心理活动</a:t>
                </a:r>
                <a:endParaRPr/>
              </a:p>
            </p:txBody>
          </p:sp>
        </p:grpSp>
        <p:grpSp>
          <p:nvGrpSpPr>
            <p:cNvPr id="163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社会认知：个体对社会信息的加工、理解和记忆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社会情感：个体在社会互动中的情感体验和表达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社会行为：个体在社会环境中的行为反应和调节</a:t>
                </a:r>
                <a:endParaRPr/>
              </a:p>
            </p:txBody>
          </p:sp>
          <p:sp>
            <p:nvSpPr>
              <p:cNvPr id="16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社会心理学的研究范畴包括：</a:t>
                </a:r>
                <a:endParaRPr/>
              </a:p>
            </p:txBody>
          </p:sp>
        </p:grpSp>
        <p:grpSp>
          <p:nvGrpSpPr>
            <p:cNvPr id="166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1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实验法：通过实验操作研究因果关系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观察法：观察自然情境下的社会行为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调查法：通过问卷调查收集数据</a:t>
                </a:r>
                <a:endParaRPr/>
              </a:p>
            </p:txBody>
          </p:sp>
          <p:sp>
            <p:nvSpPr>
              <p:cNvPr id="16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社会心理学的研究方法包括：</a:t>
                </a:r>
                <a:endParaRPr/>
              </a:p>
            </p:txBody>
          </p:sp>
        </p:grpSp>
      </p:grpSp>
      <p:pic>
        <p:nvPicPr>
          <p:cNvPr id="169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70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171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172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社会心理学定义及其研究范畴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7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社会认知理论：关注个体如何获取、加工和运用社会信息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阿尔班迪尤拉的社会认知模型：包括信息输入、信息加工和信息输出三个阶段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社会认同理论：解释个体如何从社会群体中获得自我认同</a:t>
                </a:r>
                <a:endParaRPr/>
              </a:p>
            </p:txBody>
          </p:sp>
          <p:pic>
            <p:nvPicPr>
              <p:cNvPr id="18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社会影响理论：探讨个体在社会影响下的行为改变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从众行为：个体在群体压力下改变态度或行为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顺从行为：个体在权威压力下改变态度或行为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社会网络理论：分析个体在社会网络中的地位和对行为的影响</a:t>
                </a:r>
                <a:endParaRPr/>
              </a:p>
            </p:txBody>
          </p:sp>
          <p:pic>
            <p:nvPicPr>
              <p:cNvPr id="18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8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社会心理学理论的发展：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20世纪初：关注个体心理活动与社会环境的关系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20世纪中叶：强调社会因素对个体心理的影响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20世纪末至今：关注个体与环境的互动过程</a:t>
                </a:r>
                <a:endParaRPr/>
              </a:p>
            </p:txBody>
          </p:sp>
          <p:pic>
            <p:nvPicPr>
              <p:cNvPr id="19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社会心理学的主要理论及其发展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社会心理学的研究方法包括：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实验法：通过实验操作研究因果关系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观察法：观察自然情境下的社会行为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调查法：通过问卷调查收集数据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社会心理学研究方法的应用：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研究侵犯与利他行为：通过实验和观察了解个体的行为特点和影响因素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研究群体行为：通过观察法分析群体互动和决策过程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研究社会心理问题：通过调查法了解社会问题的现状和影响因素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社会心理学的研究方法及其应用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300"/>
              <a:t> 侵犯行为的心理机制与影响因素</a:t>
            </a:r>
            <a:endParaRPr/>
          </a:p>
        </p:txBody>
      </p:sp>
      <p:sp>
        <p:nvSpPr>
          <p:cNvPr id="21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侵犯行为：有意伤害他人或破坏他人财物的行为</a:t>
                </a:r>
                <a:endParaRPr/>
              </a:p>
            </p:txBody>
          </p:sp>
          <p:sp>
            <p:nvSpPr>
              <p:cNvPr id="21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暴力行为：如殴打、抢劫等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言语侵犯：如侮辱、谩骂等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侵犯他人权益：如侵犯隐私、歧视等</a:t>
                </a:r>
                <a:endParaRPr/>
              </a:p>
            </p:txBody>
          </p:sp>
          <p:sp>
            <p:nvSpPr>
              <p:cNvPr id="21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侵犯行为的类型：</a:t>
                </a:r>
                <a:endParaRPr/>
              </a:p>
            </p:txBody>
          </p:sp>
          <p:sp>
            <p:nvSpPr>
              <p:cNvPr id="22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个体侵犯：如个人恩怨、暴力行为等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集体侵犯：如群体冲突、民族仇恨等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结构侵犯：如制度不公、歧视等</a:t>
                </a:r>
                <a:endParaRPr/>
              </a:p>
            </p:txBody>
          </p:sp>
          <p:sp>
            <p:nvSpPr>
              <p:cNvPr id="22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侵犯行为的概念及其类型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33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34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5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侵犯行为的认知机制：</a:t>
                </a:r>
                <a:endParaRPr/>
              </a:p>
            </p:txBody>
          </p:sp>
          <p:sp>
            <p:nvSpPr>
              <p:cNvPr id="236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敌意归因偏差：倾向于将他人的行为归因于敌意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自我服务偏差：为自己的行为找借口，将责任归咎于他人</a:t>
                </a:r>
                <a:endParaRPr/>
              </a:p>
            </p:txBody>
          </p:sp>
        </p:grpSp>
        <p:grpSp>
          <p:nvGrpSpPr>
            <p:cNvPr id="237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侵犯行为的社会认知因素：</a:t>
                </a:r>
                <a:endParaRPr/>
              </a:p>
            </p:txBody>
          </p:sp>
          <p:sp>
            <p:nvSpPr>
              <p:cNvPr id="23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社会认同理论：认为个体通过社会群体获得自我认同，可能导致群体冲突和侵犯行为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社会影响理论：认为个体在群体压力下可能产生从众行为，导致侵犯行为的发生</a:t>
                </a:r>
                <a:endParaRPr/>
              </a:p>
            </p:txBody>
          </p:sp>
        </p:grpSp>
        <p:grpSp>
          <p:nvGrpSpPr>
            <p:cNvPr id="240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4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侵犯行为的行为调节机制：</a:t>
                </a:r>
                <a:endParaRPr/>
              </a:p>
            </p:txBody>
          </p:sp>
          <p:sp>
            <p:nvSpPr>
              <p:cNvPr id="242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情绪调节：个体在情绪激动时可能产生侵犯行为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自我控制：个体在自我控制能力较弱时可能产生侵犯行为</a:t>
                </a:r>
                <a:endParaRPr/>
              </a:p>
            </p:txBody>
          </p:sp>
        </p:grpSp>
      </p:grpSp>
      <p:sp>
        <p:nvSpPr>
          <p:cNvPr id="24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侵犯行为的心理机制：从认知到行为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5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4" r="21874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grpSp>
        <p:nvGrpSpPr>
          <p:cNvPr id="246" name="Group 364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63829" y="1509487"/>
            <a:ext cx="4625399" cy="4790307"/>
            <a:chOff x="763829" y="1509487"/>
            <a:chExt cx="4625399" cy="4790307"/>
          </a:xfrm>
        </p:grpSpPr>
        <p:grpSp>
          <p:nvGrpSpPr>
            <p:cNvPr id="247" name="Group 365"/>
            <p:cNvGrpSpPr/>
            <p:nvPr/>
          </p:nvGrpSpPr>
          <p:grpSpPr>
            <a:xfrm>
              <a:off x="763829" y="1509487"/>
              <a:ext cx="4625399" cy="1544525"/>
              <a:chOff x="763829" y="1509487"/>
              <a:chExt cx="4625399" cy="1544525"/>
            </a:xfrm>
          </p:grpSpPr>
          <p:sp>
            <p:nvSpPr>
              <p:cNvPr id="248" name="AutoShape 2"/>
              <p:cNvSpPr/>
              <p:nvPr/>
            </p:nvSpPr>
            <p:spPr>
              <a:xfrm>
                <a:off x="763829" y="1628258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2028557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个性特征：如攻击性、冲动性等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心理健康状况：如抑郁、焦虑等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认知能力：如判断力、决策能力等</a:t>
                </a:r>
                <a:endParaRPr/>
              </a:p>
            </p:txBody>
          </p:sp>
          <p:sp>
            <p:nvSpPr>
              <p:cNvPr id="25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1509487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个体因素：</a:t>
                </a:r>
                <a:endParaRPr/>
              </a:p>
            </p:txBody>
          </p:sp>
        </p:grpSp>
        <p:grpSp>
          <p:nvGrpSpPr>
            <p:cNvPr id="251" name="Group 369"/>
            <p:cNvGrpSpPr/>
            <p:nvPr/>
          </p:nvGrpSpPr>
          <p:grpSpPr>
            <a:xfrm>
              <a:off x="763829" y="3118831"/>
              <a:ext cx="4625399" cy="1544525"/>
              <a:chOff x="763829" y="3118831"/>
              <a:chExt cx="4625399" cy="1544525"/>
            </a:xfrm>
          </p:grpSpPr>
          <p:sp>
            <p:nvSpPr>
              <p:cNvPr id="252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3637901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社会文化：如文化传统、价值观念等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社会环境：如社会经济水平、法制环境等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社会互动：如社会网络、群体互动等</a:t>
                </a:r>
                <a:endParaRPr/>
              </a:p>
            </p:txBody>
          </p:sp>
          <p:sp>
            <p:nvSpPr>
              <p:cNvPr id="253" name="TextBox 7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3118831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社会因素：</a:t>
                </a:r>
                <a:endParaRPr/>
              </a:p>
            </p:txBody>
          </p:sp>
          <p:sp>
            <p:nvSpPr>
              <p:cNvPr id="254" name="AutoShape 10"/>
              <p:cNvSpPr/>
              <p:nvPr/>
            </p:nvSpPr>
            <p:spPr>
              <a:xfrm>
                <a:off x="763829" y="3237602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5" name="Group 373"/>
            <p:cNvGrpSpPr/>
            <p:nvPr/>
          </p:nvGrpSpPr>
          <p:grpSpPr>
            <a:xfrm>
              <a:off x="763829" y="4755268"/>
              <a:ext cx="4625399" cy="1544526"/>
              <a:chOff x="763829" y="4755268"/>
              <a:chExt cx="4625399" cy="1544526"/>
            </a:xfrm>
          </p:grpSpPr>
          <p:sp>
            <p:nvSpPr>
              <p:cNvPr id="256" name="TextBox 8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94345" y="5274339"/>
                <a:ext cx="4394883" cy="1025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家庭环境：如家庭教育、家庭氛围等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学校环境：如学校制度、同伴关系等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社区环境：如社区治安、社区资源等</a:t>
                </a:r>
                <a:endParaRPr/>
              </a:p>
            </p:txBody>
          </p:sp>
          <p:sp>
            <p:nvSpPr>
              <p:cNvPr id="257" name="TextBox 9" descr="{&quot;isTemplate&quot;:true,&quot;type&quot;:&quot;title&quot;,&quot;canOmit&quot;:false,&quot;range&quot;:0}"/>
              <p:cNvSpPr txBox="1"/>
              <p:nvPr/>
            </p:nvSpPr>
            <p:spPr>
              <a:xfrm>
                <a:off x="994345" y="4755268"/>
                <a:ext cx="4152900" cy="45720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环境因素：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763829" y="4874039"/>
                <a:ext cx="230516" cy="230516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5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侵犯行为的影响因素：个体、社会与环境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300"/>
              <a:t> 利他行为的心理机制与影响因素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利他行为：有意帮助他人或为他人的利益付出的行为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志愿服务：如敬老院服务、环保活动等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捐赠行为：如捐款、捐物等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互助行为：如邻里互助、同事互助等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利他行为的类型：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个体利他：如个人善举、见义勇为等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集体利他：如群体互助、民族团结等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结构利他：如社会公益、政策扶持等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 利他行为的概念及其类型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https://d.book118.com/448105116106006041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社会心理学侵犯与利他行为研究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2024-09-20T13:46:45.508</cp:lastPrinted>
  <dcterms:created xsi:type="dcterms:W3CDTF">2024-09-20T05:46:45Z</dcterms:created>
  <dcterms:modified xsi:type="dcterms:W3CDTF">2024-09-20T05:46:47Z</dcterms:modified>
</cp:coreProperties>
</file>