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0693400" cy="756285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7D62-3DCE-4F04-9618-684C1198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E4D18-30D0-4005-B5AB-398C91E14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8F70F-9249-4B7E-9482-657E3575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25254-B021-4692-B8F8-4C5645732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F27BB-F249-4202-9228-A21CACB2F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6EACC-3808-4B27-9C99-6C5FB93FA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9AF59-1ED3-45B1-A697-B66E9FEB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2F85F-A779-4148-87E1-D257CF298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6F15C-9647-4CF0-9A86-0BD17FFC8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43C86-ADE1-4E6C-93FA-DBFE57E4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958A5-B5AE-407F-AA20-1A2264455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slide" Target="slide1.xml" TargetMode="Internal" /><Relationship Id="rId4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0062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802714" y="2630387"/>
            <a:ext cx="6877050" cy="2007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1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Simple &amp;Creative</a:t>
            </a:r>
            <a:endParaRPr lang="Times New Roman" altLang="Times New Roman" sz="2500"/>
          </a:p>
          <a:p>
            <a:pPr algn="l" rtl="0" eaLnBrk="0">
              <a:lnSpc>
                <a:spcPct val="100000"/>
              </a:lnSpc>
            </a:pPr>
            <a:endParaRPr lang="Arial" altLang="Arial" sz="1500"/>
          </a:p>
          <a:p>
            <a:pPr marL="3764915" indent="-3752215" algn="l" rtl="0" eaLnBrk="0">
              <a:lnSpc>
                <a:spcPct val="99000"/>
              </a:lnSpc>
              <a:spcBef>
                <a:spcPts val="2"/>
              </a:spcBef>
            </a:pPr>
            <a:r>
              <a:rPr sz="4800" b="1" kern="0" spc="6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风湿关节炎患者教育：普</a:t>
            </a:r>
            <a:r>
              <a:rPr sz="4800" kern="0" spc="6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4800" b="1" kern="0" spc="4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及疾病知识</a:t>
            </a:r>
            <a:endParaRPr lang="SimSun" altLang="SimSun" sz="4800"/>
          </a:p>
        </p:txBody>
      </p:sp>
      <p:sp>
        <p:nvSpPr>
          <p:cNvPr id="6" name="textbox 6"/>
          <p:cNvSpPr/>
          <p:nvPr/>
        </p:nvSpPr>
        <p:spPr>
          <a:xfrm>
            <a:off x="8667774" y="5817612"/>
            <a:ext cx="99631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kern="0" spc="-180">
                <a:solidFill>
                  <a:srgbClr val="3166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汇报人：</a:t>
            </a:r>
            <a:r>
              <a:rPr sz="1400" kern="0" spc="90">
                <a:solidFill>
                  <a:srgbClr val="3166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40" baseline="-4006">
                <a:solidFill>
                  <a:srgbClr val="3166F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1300" baseline="-4006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286784" y="2165509"/>
            <a:ext cx="5764529" cy="3337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7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什么是风湿关节炎</a:t>
            </a: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</a:t>
            </a:r>
            <a:r>
              <a:rPr sz="2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3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01</a:t>
            </a:r>
            <a:endParaRPr lang="SimSun" altLang="SimSun" sz="18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70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风湿关节炎的常见类型及特点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2800" kern="0" spc="11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4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02</a:t>
            </a:r>
            <a:endParaRPr lang="SimSun" altLang="SimSun" sz="2800" baseline="-372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67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风湿关节炎的治疗及</a:t>
            </a:r>
            <a:r>
              <a:rPr sz="22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2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kern="0" spc="10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800" baseline="-372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6"/>
              </a:spcBef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风湿关节炎的预防及控制</a:t>
            </a: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800" kern="0" spc="8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800" baseline="-558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2200" b="1" kern="0" spc="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风湿关节炎患者的生活质量及注意</a:t>
            </a:r>
            <a:r>
              <a:rPr sz="22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事项</a:t>
            </a:r>
            <a:r>
              <a:rPr sz="22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2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05</a:t>
            </a:r>
            <a:endParaRPr lang="Times New Roman" altLang="Times New Roman" sz="2200"/>
          </a:p>
        </p:txBody>
      </p:sp>
      <p:sp>
        <p:nvSpPr>
          <p:cNvPr id="12" name="textbox 12"/>
          <p:cNvSpPr/>
          <p:nvPr/>
        </p:nvSpPr>
        <p:spPr>
          <a:xfrm>
            <a:off x="8803668" y="1855762"/>
            <a:ext cx="1176655" cy="1046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4"/>
              </a:lnSpc>
            </a:pPr>
            <a:endParaRPr lang="Arial" altLang="Arial" sz="100"/>
          </a:p>
          <a:p>
            <a:pPr marL="372109" algn="l" rtl="0" eaLnBrk="0">
              <a:lnSpc>
                <a:spcPct val="84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400"/>
          </a:p>
          <a:p>
            <a:pPr algn="r" rtl="0" eaLnBrk="0">
              <a:lnSpc>
                <a:spcPct val="98000"/>
              </a:lnSpc>
              <a:spcBef>
                <a:spcPts val="867"/>
              </a:spcBef>
            </a:pPr>
            <a:r>
              <a:rPr sz="4900" b="1" kern="0" spc="-5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4900" b="1" kern="0" spc="-2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3545600" y="3258578"/>
            <a:ext cx="5817870" cy="718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30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47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4700" kern="0" spc="94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7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什么是风湿关节炎</a:t>
            </a:r>
            <a:endParaRPr lang="SimHei" altLang="SimHei" sz="4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608688" y="1391450"/>
            <a:ext cx="1936114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-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定义及症状</a:t>
            </a:r>
            <a:endParaRPr lang="SimHei" altLang="SimHei" sz="3000"/>
          </a:p>
        </p:txBody>
      </p:sp>
      <p:sp>
        <p:nvSpPr>
          <p:cNvPr id="22" name="textbox 22"/>
          <p:cNvSpPr/>
          <p:nvPr/>
        </p:nvSpPr>
        <p:spPr>
          <a:xfrm>
            <a:off x="539721" y="2595831"/>
            <a:ext cx="3609340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●定义：风湿性关节炎是一种免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疫系统攻击关节的疾病</a:t>
            </a:r>
            <a:endParaRPr lang="SimHei" altLang="SimHei" sz="1200"/>
          </a:p>
        </p:txBody>
      </p:sp>
      <p:sp>
        <p:nvSpPr>
          <p:cNvPr id="24" name="textbox 24"/>
          <p:cNvSpPr/>
          <p:nvPr/>
        </p:nvSpPr>
        <p:spPr>
          <a:xfrm>
            <a:off x="533411" y="4342093"/>
            <a:ext cx="2699385" cy="200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●症状：关节疼痛、肿胀、僵硬和发热等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2012925" y="2025633"/>
            <a:ext cx="6673857" cy="4254481"/>
            <a:chExt cx="6673857" cy="4254481"/>
          </a:xfrm>
        </p:grpSpPr>
        <p:pic>
          <p:nvPicPr>
            <p:cNvPr id="26" name="picture 2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673857" cy="4254481"/>
            </a:xfrm>
            <a:prstGeom prst="rect">
              <a:avLst/>
            </a:prstGeom>
          </p:spPr>
        </p:pic>
        <p:sp>
          <p:nvSpPr>
            <p:cNvPr id="28" name="textbox 28"/>
            <p:cNvSpPr/>
            <p:nvPr/>
          </p:nvSpPr>
          <p:spPr>
            <a:xfrm>
              <a:off x="-12700" y="-12700"/>
              <a:ext cx="6699884" cy="42983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344804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1100" b="1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遗传因素：多基因遗传病，与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HLA</a:t>
              </a: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-</a:t>
              </a:r>
              <a:r>
                <a:rPr sz="1100" kern="0" spc="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DR</a:t>
              </a: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4 </a:t>
              </a: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基</a:t>
              </a:r>
              <a:r>
                <a:rPr sz="1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因有关</a:t>
              </a:r>
              <a:endParaRPr lang="SimHei" altLang="SimHei" sz="11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342900" algn="l" rtl="0" eaLnBrk="0">
                <a:lnSpc>
                  <a:spcPct val="99000"/>
                </a:lnSpc>
                <a:spcBef>
                  <a:spcPts val="333"/>
                </a:spcBef>
              </a:pP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感染因素：如细菌、病毒等感染可能诱发或加重病</a:t>
              </a:r>
              <a:r>
                <a:rPr sz="1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情</a:t>
              </a:r>
              <a:endParaRPr lang="SimHei" altLang="SimHei" sz="11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342900" algn="l" rtl="0" eaLnBrk="0">
                <a:lnSpc>
                  <a:spcPct val="99000"/>
                </a:lnSpc>
                <a:spcBef>
                  <a:spcPts val="342"/>
                </a:spcBef>
              </a:pP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自身免疫因素：身体产生抗体攻击自身组织导致炎</a:t>
              </a:r>
              <a:r>
                <a:rPr sz="1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症和疼痛</a:t>
              </a:r>
              <a:endParaRPr lang="SimHei" altLang="SimHei" sz="11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38000"/>
                </a:lnSpc>
              </a:pPr>
              <a:endParaRPr lang="Arial" altLang="Arial" sz="200"/>
            </a:p>
            <a:p>
              <a:pPr marL="342900" algn="l" rtl="0" eaLnBrk="0">
                <a:lnSpc>
                  <a:spcPct val="99000"/>
                </a:lnSpc>
                <a:spcBef>
                  <a:spcPts val="1"/>
                </a:spcBef>
              </a:pPr>
              <a:r>
                <a:rPr sz="11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环境因素：如气候、季节、职业等可能影响病情发作和</a:t>
              </a:r>
              <a:r>
                <a:rPr sz="11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加重</a:t>
              </a:r>
              <a:endParaRPr lang="SimHei" altLang="SimHei" sz="1100"/>
            </a:p>
          </p:txBody>
        </p:sp>
      </p:grpSp>
      <p:sp>
        <p:nvSpPr>
          <p:cNvPr id="30" name="textbox 30"/>
          <p:cNvSpPr/>
          <p:nvPr/>
        </p:nvSpPr>
        <p:spPr>
          <a:xfrm>
            <a:off x="608597" y="1391329"/>
            <a:ext cx="2712720" cy="454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10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病因及发病机制</a:t>
            </a:r>
            <a:endParaRPr lang="SimHei" altLang="SimHei" sz="2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608597" y="1391329"/>
            <a:ext cx="5328920" cy="4639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10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诊断与鉴别诊断</a:t>
            </a:r>
            <a:endParaRPr lang="SimHei" altLang="SimHei" sz="29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r" rtl="0" eaLnBrk="0">
              <a:lnSpc>
                <a:spcPct val="98000"/>
              </a:lnSpc>
              <a:spcBef>
                <a:spcPts val="48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常见症状：关节疼痛、肿胀、僵硬和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活动受限</a:t>
            </a:r>
            <a:endParaRPr lang="SimHei" altLang="SimHe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308735" algn="l" rtl="0" eaLnBrk="0">
              <a:lnSpc>
                <a:spcPct val="98000"/>
              </a:lnSpc>
              <a:spcBef>
                <a:spcPts val="48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伴随症状：发热、疲劳、食欲不振等</a:t>
            </a:r>
            <a:endParaRPr lang="SimHei" altLang="Sim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308735" algn="l" rtl="0" eaLnBrk="0">
              <a:lnSpc>
                <a:spcPct val="98000"/>
              </a:lnSpc>
              <a:spcBef>
                <a:spcPts val="490"/>
              </a:spcBef>
            </a:pPr>
            <a:r>
              <a:rPr sz="16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诊断方法：血液检查</a:t>
            </a:r>
            <a:r>
              <a:rPr sz="16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</a:t>
            </a:r>
            <a:r>
              <a:rPr sz="1600" kern="0" spc="10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光检查、关节穿刺等</a:t>
            </a:r>
            <a:endParaRPr lang="SimHei" altLang="Sim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marL="1308735" algn="l" rtl="0" eaLnBrk="0">
              <a:lnSpc>
                <a:spcPct val="98000"/>
              </a:lnSpc>
              <a:spcBef>
                <a:spcPts val="4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鉴别诊断：骨关节炎、强直性脊柱炎等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3518152" y="2875149"/>
            <a:ext cx="5937250" cy="1458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28"/>
              </a:lnSpc>
            </a:pPr>
            <a:endParaRPr lang="Arial" altLang="Arial" sz="100"/>
          </a:p>
          <a:p>
            <a:pPr marL="12700" indent="1036955" algn="l" rtl="0" eaLnBrk="0">
              <a:lnSpc>
                <a:spcPct val="100000"/>
              </a:lnSpc>
            </a:pPr>
            <a:r>
              <a:rPr sz="4700" b="1" kern="0" spc="7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风湿关节炎的常见</a:t>
            </a:r>
            <a:r>
              <a:rPr sz="4700" kern="0" spc="4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30" baseline="41856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3600" kern="0" spc="54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4700" b="1" kern="0" spc="-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类型及特点</a:t>
            </a:r>
            <a:endParaRPr lang="SimHei" altLang="SimHei" sz="4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608688" y="1386621"/>
            <a:ext cx="5421629" cy="4566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弥漫性结缔组织病</a:t>
            </a:r>
            <a:endParaRPr lang="SimHei" altLang="SimHei" sz="3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98000"/>
              </a:lnSpc>
              <a:spcBef>
                <a:spcPts val="545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包括系统性红斑狼疮、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硬皮病、皮肌炎等</a:t>
            </a:r>
            <a:endParaRPr lang="SimHei" altLang="SimHei" sz="18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118235" algn="l" rtl="0" eaLnBrk="0">
              <a:lnSpc>
                <a:spcPct val="98000"/>
              </a:lnSpc>
              <a:spcBef>
                <a:spcPts val="542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通常有多系统受累表现</a:t>
            </a:r>
            <a:endParaRPr lang="SimHei" altLang="SimHei" sz="18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118235" algn="l" rtl="0" eaLnBrk="0">
              <a:lnSpc>
                <a:spcPct val="94000"/>
              </a:lnSpc>
              <a:spcBef>
                <a:spcPts val="546"/>
              </a:spcBef>
            </a:pP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抗核抗体阳性，类风湿因子阴性</a:t>
            </a:r>
            <a:endParaRPr lang="SimHei" altLang="SimHei" sz="18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118235" algn="l" rtl="0" eaLnBrk="0">
              <a:lnSpc>
                <a:spcPct val="98000"/>
              </a:lnSpc>
              <a:spcBef>
                <a:spcPts val="3"/>
              </a:spcBef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诊断需要满足特定的分类标准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608597" y="1397682"/>
            <a:ext cx="9340215" cy="4793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3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9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脊柱关节病</a:t>
            </a:r>
            <a:endParaRPr lang="SimHei" altLang="SimHei" sz="2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394334" algn="l" rtl="0" eaLnBrk="0">
              <a:lnSpc>
                <a:spcPct val="92000"/>
              </a:lnSpc>
              <a:spcBef>
                <a:spcPts val="692"/>
              </a:spcBef>
            </a:pPr>
            <a:r>
              <a:rPr sz="23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 一种慢性炎症性疾病，影响脊柱和关节的健康</a:t>
            </a:r>
            <a:r>
              <a:rPr sz="23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394334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症状：关节疼痛、僵硬、肿胀，以及肌肉疼痛和无力。</a:t>
            </a:r>
            <a:endParaRPr lang="SimHei" altLang="SimHei" sz="23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394334" algn="l" rtl="0" eaLnBrk="0">
              <a:lnSpc>
                <a:spcPct val="92000"/>
              </a:lnSpc>
              <a:spcBef>
                <a:spcPts val="700"/>
              </a:spcBef>
            </a:pPr>
            <a:r>
              <a:rPr sz="23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原因：尚不明确，可能与遗传、感染、免疫系统异常等因素有关。</a:t>
            </a:r>
            <a:endParaRPr lang="SimHei" altLang="SimHei" sz="23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394334" algn="l" rtl="0" eaLnBrk="0">
              <a:lnSpc>
                <a:spcPct val="99000"/>
              </a:lnSpc>
            </a:pPr>
            <a:r>
              <a:rPr sz="2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治疗：药物治疗、物理治疗、手术治疗等，具体治疗方案需</a:t>
            </a:r>
            <a:r>
              <a:rPr sz="2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根据病情制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定。</a:t>
            </a:r>
            <a:endParaRPr lang="SimHei" altLang="SimHei" sz="2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2330437" y="3470247"/>
            <a:ext cx="3020060" cy="2524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31"/>
              </a:lnSpc>
            </a:pP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常见类型：痛风、假性痛风</a:t>
            </a:r>
            <a:endParaRPr lang="YouYuan" altLang="YouYuan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42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特点：发病急骤，关节剧痛、肿胀、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皮温升高</a:t>
            </a:r>
            <a:endParaRPr lang="SimHei" altLang="SimHei" sz="11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治疗方法：饮食控制、药物治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疗、手术治疗等</a:t>
            </a:r>
            <a:endParaRPr lang="SimHei" altLang="SimHei" sz="1100"/>
          </a:p>
        </p:txBody>
      </p:sp>
      <p:sp>
        <p:nvSpPr>
          <p:cNvPr id="52" name="textbox 52"/>
          <p:cNvSpPr/>
          <p:nvPr/>
        </p:nvSpPr>
        <p:spPr>
          <a:xfrm>
            <a:off x="2235241" y="2120925"/>
            <a:ext cx="6299200" cy="565150"/>
          </a:xfrm>
          <a:prstGeom prst="rect">
            <a:avLst/>
          </a:prstGeom>
          <a:solidFill>
            <a:srgbClr val="EDF0F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09854" algn="l" rtl="0" eaLnBrk="0">
              <a:lnSpc>
                <a:spcPct val="99000"/>
              </a:lnSpc>
            </a:pPr>
            <a:r>
              <a:rPr sz="11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定义：由尿酸盐沉积引起的</a:t>
            </a:r>
            <a:r>
              <a:rPr sz="11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关节炎</a:t>
            </a:r>
            <a:endParaRPr lang="SimHei" altLang="SimHei" sz="1100"/>
          </a:p>
        </p:txBody>
      </p:sp>
      <p:sp>
        <p:nvSpPr>
          <p:cNvPr id="54" name="textbox 54"/>
          <p:cNvSpPr/>
          <p:nvPr/>
        </p:nvSpPr>
        <p:spPr>
          <a:xfrm>
            <a:off x="614997" y="1389289"/>
            <a:ext cx="2313939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晶体性关节炎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2349471" y="2125951"/>
            <a:ext cx="3004185" cy="3463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●定义：由细菌、病毒等感染引起的关节炎症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66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●症状：关节疼痛、肿胀、活动受限等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67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●类型：化脓性关节炎、结核性关节炎等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3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●治疗：抗生素治疗、对症治疗等</a:t>
            </a:r>
            <a:endParaRPr lang="SimHei" altLang="SimHei" sz="1200"/>
          </a:p>
        </p:txBody>
      </p:sp>
      <p:sp>
        <p:nvSpPr>
          <p:cNvPr id="60" name="textbox 60"/>
          <p:cNvSpPr/>
          <p:nvPr/>
        </p:nvSpPr>
        <p:spPr>
          <a:xfrm>
            <a:off x="602379" y="1389289"/>
            <a:ext cx="2326639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0">
                <a:solidFill>
                  <a:srgbClr val="004BF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感染性关节炎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1352501" y="4235422"/>
            <a:ext cx="8319134" cy="915035"/>
          </a:xfrm>
          <a:prstGeom prst="rect">
            <a:avLst/>
          </a:prstGeom>
          <a:solidFill>
            <a:srgbClr val="F0F5F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9825"/>
              </a:lnSpc>
            </a:pPr>
            <a:endParaRPr lang="Arial" altLang="Arial" sz="100"/>
          </a:p>
          <a:p>
            <a:pPr marL="381000" algn="l" rtl="0" eaLnBrk="0">
              <a:lnSpc>
                <a:spcPct val="98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恶性表现：进行性、对称性、多发性</a:t>
            </a:r>
            <a:endParaRPr lang="SimHei" altLang="SimHei" sz="18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377951" y="2057398"/>
            <a:ext cx="8312193" cy="901718"/>
            <a:chExt cx="8312193" cy="901718"/>
          </a:xfrm>
        </p:grpSpPr>
        <p:pic>
          <p:nvPicPr>
            <p:cNvPr id="66" name="picture 6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312193" cy="901718"/>
            </a:xfrm>
            <a:prstGeom prst="rect">
              <a:avLst/>
            </a:prstGeom>
          </p:spPr>
        </p:pic>
        <p:sp>
          <p:nvSpPr>
            <p:cNvPr id="68" name="textbox 68"/>
            <p:cNvSpPr/>
            <p:nvPr/>
          </p:nvSpPr>
          <p:spPr>
            <a:xfrm>
              <a:off x="-12700" y="-12700"/>
              <a:ext cx="8338184" cy="9575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marL="367665" algn="l" rtl="0" eaLnBrk="0">
                <a:lnSpc>
                  <a:spcPct val="98000"/>
                </a:lnSpc>
                <a:spcBef>
                  <a:spcPts val="4"/>
                </a:spcBef>
              </a:pPr>
              <a:r>
                <a:rPr sz="18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定义：与肿瘤密切相关的关节炎</a:t>
              </a:r>
              <a:endParaRPr lang="SimHei" altLang="SimHei" sz="1800"/>
            </a:p>
          </p:txBody>
        </p:sp>
      </p:grpSp>
      <p:sp>
        <p:nvSpPr>
          <p:cNvPr id="70" name="textbox 70"/>
          <p:cNvSpPr/>
          <p:nvPr/>
        </p:nvSpPr>
        <p:spPr>
          <a:xfrm>
            <a:off x="614906" y="1392828"/>
            <a:ext cx="2313939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80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900" b="1" kern="0" spc="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肿瘤性关节炎</a:t>
            </a:r>
            <a:endParaRPr lang="SimHei" altLang="SimHei" sz="2900"/>
          </a:p>
        </p:txBody>
      </p:sp>
      <p:sp>
        <p:nvSpPr>
          <p:cNvPr id="72" name="textbox 72"/>
          <p:cNvSpPr/>
          <p:nvPr/>
        </p:nvSpPr>
        <p:spPr>
          <a:xfrm>
            <a:off x="1720806" y="5660217"/>
            <a:ext cx="3582670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6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良性表现：通常为单</a:t>
            </a: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侧、非对称性</a:t>
            </a:r>
            <a:endParaRPr lang="SimHei" altLang="SimHei" sz="1800"/>
          </a:p>
        </p:txBody>
      </p:sp>
      <p:sp>
        <p:nvSpPr>
          <p:cNvPr id="74" name="textbox 74"/>
          <p:cNvSpPr/>
          <p:nvPr/>
        </p:nvSpPr>
        <p:spPr>
          <a:xfrm>
            <a:off x="1720807" y="3487530"/>
            <a:ext cx="2878454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0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类型：分为恶性、良性两种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8140696" y="3646976"/>
            <a:ext cx="1824354" cy="599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87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变态反应性亚败血</a:t>
            </a:r>
            <a:endParaRPr lang="SimHei" altLang="SimHei" sz="1800"/>
          </a:p>
          <a:p>
            <a:pPr marL="12700" algn="l" rtl="0" eaLnBrk="0">
              <a:lnSpc>
                <a:spcPts val="2692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症</a:t>
            </a:r>
            <a:endParaRPr lang="SimHei" altLang="SimHei" sz="1800"/>
          </a:p>
        </p:txBody>
      </p:sp>
      <p:sp>
        <p:nvSpPr>
          <p:cNvPr id="80" name="textbox 80"/>
          <p:cNvSpPr/>
          <p:nvPr/>
        </p:nvSpPr>
        <p:spPr>
          <a:xfrm>
            <a:off x="602379" y="1385098"/>
            <a:ext cx="233108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其他少见类型</a:t>
            </a:r>
            <a:endParaRPr lang="SimHei" altLang="SimHei" sz="3000"/>
          </a:p>
        </p:txBody>
      </p:sp>
      <p:sp>
        <p:nvSpPr>
          <p:cNvPr id="82" name="textbox 82"/>
          <p:cNvSpPr/>
          <p:nvPr/>
        </p:nvSpPr>
        <p:spPr>
          <a:xfrm>
            <a:off x="5695971" y="3622326"/>
            <a:ext cx="1389380" cy="28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2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坏死性血管炎</a:t>
            </a:r>
            <a:endParaRPr lang="SimHei" altLang="SimHei" sz="1800"/>
          </a:p>
        </p:txBody>
      </p:sp>
      <p:sp>
        <p:nvSpPr>
          <p:cNvPr id="84" name="textbox 84"/>
          <p:cNvSpPr/>
          <p:nvPr/>
        </p:nvSpPr>
        <p:spPr>
          <a:xfrm>
            <a:off x="3270280" y="3620725"/>
            <a:ext cx="1373505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结节性脂膜炎</a:t>
            </a:r>
            <a:endParaRPr lang="SimHei" altLang="SimHei" sz="1800"/>
          </a:p>
        </p:txBody>
      </p:sp>
      <p:sp>
        <p:nvSpPr>
          <p:cNvPr id="86" name="textbox 86"/>
          <p:cNvSpPr/>
          <p:nvPr/>
        </p:nvSpPr>
        <p:spPr>
          <a:xfrm>
            <a:off x="704827" y="3621640"/>
            <a:ext cx="137160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局灶性风湿病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3530877" y="2896474"/>
            <a:ext cx="5941695" cy="1443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indent="1030605" algn="l" rtl="0" eaLnBrk="0">
              <a:lnSpc>
                <a:spcPct val="99000"/>
              </a:lnSpc>
              <a:spcBef>
                <a:spcPts val="1"/>
              </a:spcBef>
            </a:pPr>
            <a:r>
              <a:rPr sz="4700" b="1" kern="0" spc="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风湿关节炎的治疗</a:t>
            </a:r>
            <a:r>
              <a:rPr sz="4700" kern="0" spc="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40" baseline="39066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3600" kern="0" spc="50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200" b="1" kern="0" spc="-40" baseline="-5787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及管理</a:t>
            </a:r>
            <a:endParaRPr lang="SimHei" altLang="SimHei" sz="7200" baseline="-5787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https://d.book118.com/448110062045006023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Times New Roman</vt:lpstr>
      <vt:lpstr>SimSun</vt:lpstr>
      <vt:lpstr>SimHei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2024-08-29T20:30:29.082</cp:lastPrinted>
  <dcterms:created xsi:type="dcterms:W3CDTF">2024-08-29T12:30:29Z</dcterms:created>
  <dcterms:modified xsi:type="dcterms:W3CDTF">2024-08-29T12:30:30Z</dcterms:modified>
</cp:coreProperties>
</file>