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F695A97-D4CF-4E1B-8B5B-1D1438AE75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A664A6-E438-4FC8-9847-8271637E30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D4B934-8D94-497B-A0E8-F6E4EA5A50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B9E19A-1D61-4625-9DFA-6E78FBE3FC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222E301-BF63-48F4-9858-45DE4992BB1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77BC63E-028C-4E17-B795-996DE9BDF15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5D6DEA-5401-4143-AF61-F17BEC5B66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EF2748-24D7-46EF-88FB-50516851D7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829ADD-0913-4261-A961-CACBFCC0C2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D0E397-770C-455C-813A-B03DB6DC4A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36F2EB-8F2C-4960-B9CA-CB3D2923D6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8110130113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食品安全管理体系评估的方法与技巧</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汇报人：XX</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食品安全管理体系概述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评估方法与技巧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评估流程与实施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评估中常见问题及解决方法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评估结果的应用与持续改进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060" b="906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通过对食品安全管理体系的评估，确保食品生产和加工过程符合相关法规和标准，从而保障消费者的健康和权益。</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完善的食品安全管理体系有助于提高企业的产品质量和信誉，增强消费者对企业的信任度，进而提升企业的市场竞争力。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提升企业竞争力</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保障食品安全</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评估的重要性和意义</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识别潜在风险</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通过对食品安全管理体系的评估，可以及时发现潜在的问题和风险，防止食品安全事故的发生。</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持续改进和优化</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评估结果可以为企业提供改进和优化食品安全管理体系的依据和建议，推动企业不断完善和提高食品安全管理水平。</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增强监管力度</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对食品安全管理体系的评估也是监管部门对企业进行监督和管理的重要手段，有助于确保食品市场的公平、公正和有序竞争。</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促进国际贸易</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在国际贸易中，对食品安全管理体系的评估是消除贸易壁垒、促进食品贸易顺利进行的关键因素之一。</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食品安全管理体系概述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食品安全管理体系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指为确保食品在生产、加工、运输、销售等全过程中符合安全卫生要求，预防和控制食品安全危害，保障消费者健康而建立的一套系统性的管理方法。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食品安全管理体系标准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国际标准化组织（ISO）制定的食品安全管理体系标准，即ISO22000，为各类组织提供了食品安全管理的通用框架和基本要求。</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食品安全管理体系的定义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962413" y="1498809"/>
            <a:ext cx="4267184" cy="4267182"/>
          </a:xfrm>
          <a:prstGeom prst="ellipse">
            <a:avLst/>
          </a:prstGeom>
          <a:noFill/>
          <a:ln w="3248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Freeform 3"/>
          <p:cNvSpPr/>
          <p:nvPr/>
        </p:nvSpPr>
        <p:spPr>
          <a:xfrm rot="16200000" flipH="1">
            <a:off x="6170371"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133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66133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036814"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4167489" y="2356670"/>
            <a:ext cx="1798884" cy="2551460"/>
          </a:xfrm>
          <a:custGeom>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887819" y="2426017"/>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22821" y="3330226"/>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887819" y="4234434"/>
            <a:ext cx="617410" cy="61741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5346287" y="2886646"/>
            <a:ext cx="1499330" cy="1499330"/>
            <a:chOff x="5346287" y="2886646"/>
            <a:chExt cx="1499330" cy="1499330"/>
          </a:xfrm>
        </p:grpSpPr>
        <p:sp>
          <p:nvSpPr>
            <p:cNvPr id="12" name="AutoShape 12"/>
            <p:cNvSpPr/>
            <p:nvPr/>
          </p:nvSpPr>
          <p:spPr>
            <a:xfrm>
              <a:off x="5346287" y="2886646"/>
              <a:ext cx="1499330" cy="1499330"/>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a:off x="4445393"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flipH="1">
            <a:off x="7144249" y="3517200"/>
            <a:ext cx="623854" cy="250324"/>
          </a:xfrm>
          <a:prstGeom prst="rightArrow">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804254" y="3351841"/>
            <a:ext cx="583501" cy="561118"/>
            <a:chOff x="5804254" y="3351841"/>
            <a:chExt cx="583501" cy="561118"/>
          </a:xfrm>
        </p:grpSpPr>
        <p:sp>
          <p:nvSpPr>
            <p:cNvPr id="16" name="AutoShape 16"/>
            <p:cNvSpPr/>
            <p:nvPr/>
          </p:nvSpPr>
          <p:spPr>
            <a:xfrm>
              <a:off x="5964750" y="3351841"/>
              <a:ext cx="262604" cy="26593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804254" y="3659213"/>
              <a:ext cx="583501" cy="253746"/>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食品安全管理体系的构成</a:t>
              </a:r>
            </a:p>
          </p:txBody>
        </p:sp>
      </p:grpSp>
      <p:grpSp>
        <p:nvGrpSpPr>
          <p:cNvPr id="40" name="Group 40"/>
          <p:cNvGrpSpPr/>
          <p:nvPr/>
        </p:nvGrpSpPr>
        <p:grpSpPr>
          <a:xfrm>
            <a:off x="423838" y="1165012"/>
            <a:ext cx="3394996" cy="490334"/>
            <a:chOff x="423838" y="1165012"/>
            <a:chExt cx="3394996" cy="490334"/>
          </a:xfrm>
        </p:grpSpPr>
        <p:sp>
          <p:nvSpPr>
            <p:cNvPr id="41" name="TextBox 41"/>
            <p:cNvSpPr txBox="1"/>
            <p:nvPr/>
          </p:nvSpPr>
          <p:spPr>
            <a:xfrm>
              <a:off x="423838" y="116501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食品安全政策</a:t>
              </a:r>
            </a:p>
          </p:txBody>
        </p:sp>
      </p:grpSp>
      <p:grpSp>
        <p:nvGrpSpPr>
          <p:cNvPr id="42" name="Group 42"/>
          <p:cNvGrpSpPr/>
          <p:nvPr/>
        </p:nvGrpSpPr>
        <p:grpSpPr>
          <a:xfrm>
            <a:off x="532563" y="1542614"/>
            <a:ext cx="3286271" cy="949747"/>
            <a:chOff x="532563" y="1542614"/>
            <a:chExt cx="3286271" cy="949747"/>
          </a:xfrm>
        </p:grpSpPr>
        <p:sp>
          <p:nvSpPr>
            <p:cNvPr id="43" name="TextBox 43"/>
            <p:cNvSpPr txBox="1"/>
            <p:nvPr/>
          </p:nvSpPr>
          <p:spPr>
            <a:xfrm>
              <a:off x="532563" y="1542614"/>
              <a:ext cx="3286271" cy="94974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chemeClr val="dk1">
                      <a:alpha val="100000"/>
                    </a:schemeClr>
                  </a:solidFill>
                  <a:latin typeface="Microsoft Yahei"/>
                  <a:ea typeface="Microsoft Yahei"/>
                  <a:cs typeface="Microsoft Yahei"/>
                </a:rPr>
                <a:t>明确组织的食品安全目标和承诺，为食品安全管理提供方向。</a:t>
              </a:r>
            </a:p>
          </p:txBody>
        </p:sp>
      </p:grpSp>
      <p:grpSp>
        <p:nvGrpSpPr>
          <p:cNvPr id="44" name="Group 44"/>
          <p:cNvGrpSpPr/>
          <p:nvPr/>
        </p:nvGrpSpPr>
        <p:grpSpPr>
          <a:xfrm>
            <a:off x="110891" y="3013226"/>
            <a:ext cx="3394996" cy="490334"/>
            <a:chOff x="110891" y="3013226"/>
            <a:chExt cx="3394996" cy="490334"/>
          </a:xfrm>
        </p:grpSpPr>
        <p:sp>
          <p:nvSpPr>
            <p:cNvPr id="45" name="TextBox 45"/>
            <p:cNvSpPr txBox="1"/>
            <p:nvPr/>
          </p:nvSpPr>
          <p:spPr>
            <a:xfrm>
              <a:off x="110891" y="3013226"/>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组织结构和资源</a:t>
              </a:r>
            </a:p>
          </p:txBody>
        </p:sp>
      </p:grpSp>
      <p:grpSp>
        <p:nvGrpSpPr>
          <p:cNvPr id="46" name="Group 46"/>
          <p:cNvGrpSpPr/>
          <p:nvPr/>
        </p:nvGrpSpPr>
        <p:grpSpPr>
          <a:xfrm>
            <a:off x="219616" y="3447978"/>
            <a:ext cx="3286271" cy="937998"/>
            <a:chOff x="219616" y="3447978"/>
            <a:chExt cx="3286271" cy="937998"/>
          </a:xfrm>
        </p:grpSpPr>
        <p:sp>
          <p:nvSpPr>
            <p:cNvPr id="47" name="TextBox 47"/>
            <p:cNvSpPr txBox="1"/>
            <p:nvPr/>
          </p:nvSpPr>
          <p:spPr>
            <a:xfrm>
              <a:off x="219616" y="3447978"/>
              <a:ext cx="3286271" cy="93799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chemeClr val="dk1">
                      <a:alpha val="100000"/>
                    </a:schemeClr>
                  </a:solidFill>
                  <a:latin typeface="Microsoft Yahei"/>
                  <a:ea typeface="Microsoft Yahei"/>
                  <a:cs typeface="Microsoft Yahei"/>
                </a:rPr>
                <a:t>建立食品安全管理组织，明确职责和权限，提供必要的资源保障。</a:t>
              </a:r>
            </a:p>
          </p:txBody>
        </p:sp>
      </p:grpSp>
      <p:grpSp>
        <p:nvGrpSpPr>
          <p:cNvPr id="48" name="Group 48"/>
          <p:cNvGrpSpPr/>
          <p:nvPr/>
        </p:nvGrpSpPr>
        <p:grpSpPr>
          <a:xfrm>
            <a:off x="436531" y="4760442"/>
            <a:ext cx="3394996" cy="490334"/>
            <a:chOff x="436531" y="4760442"/>
            <a:chExt cx="3394996" cy="490334"/>
          </a:xfrm>
        </p:grpSpPr>
        <p:sp>
          <p:nvSpPr>
            <p:cNvPr id="49" name="TextBox 49"/>
            <p:cNvSpPr txBox="1"/>
            <p:nvPr/>
          </p:nvSpPr>
          <p:spPr>
            <a:xfrm>
              <a:off x="436531" y="476044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前提方案</a:t>
              </a:r>
            </a:p>
          </p:txBody>
        </p:sp>
      </p:grpSp>
      <p:grpSp>
        <p:nvGrpSpPr>
          <p:cNvPr id="50" name="Group 50"/>
          <p:cNvGrpSpPr/>
          <p:nvPr/>
        </p:nvGrpSpPr>
        <p:grpSpPr>
          <a:xfrm>
            <a:off x="545256" y="5195195"/>
            <a:ext cx="3286271" cy="936111"/>
            <a:chOff x="545256" y="5195195"/>
            <a:chExt cx="3286271" cy="936111"/>
          </a:xfrm>
        </p:grpSpPr>
        <p:sp>
          <p:nvSpPr>
            <p:cNvPr id="51" name="TextBox 51"/>
            <p:cNvSpPr txBox="1"/>
            <p:nvPr/>
          </p:nvSpPr>
          <p:spPr>
            <a:xfrm>
              <a:off x="545256" y="5195195"/>
              <a:ext cx="3286271" cy="93611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chemeClr val="dk1">
                      <a:alpha val="100000"/>
                    </a:schemeClr>
                  </a:solidFill>
                  <a:latin typeface="Microsoft Yahei"/>
                  <a:ea typeface="Microsoft Yahei"/>
                  <a:cs typeface="Microsoft Yahei"/>
                </a:rPr>
                <a:t>制定与食品生产、加工、运输等活动相关的卫生和安全方案。</a:t>
              </a:r>
            </a:p>
          </p:txBody>
        </p:sp>
      </p:grpSp>
      <p:grpSp>
        <p:nvGrpSpPr>
          <p:cNvPr id="52" name="Group 52"/>
          <p:cNvGrpSpPr/>
          <p:nvPr/>
        </p:nvGrpSpPr>
        <p:grpSpPr>
          <a:xfrm>
            <a:off x="8373176" y="1165012"/>
            <a:ext cx="3394996" cy="490334"/>
            <a:chOff x="8373176" y="1165012"/>
            <a:chExt cx="3394996" cy="490334"/>
          </a:xfrm>
        </p:grpSpPr>
        <p:sp>
          <p:nvSpPr>
            <p:cNvPr id="53" name="TextBox 53"/>
            <p:cNvSpPr txBox="1"/>
            <p:nvPr/>
          </p:nvSpPr>
          <p:spPr>
            <a:xfrm>
              <a:off x="8373176" y="116501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关键控制点（CCP）</a:t>
              </a:r>
            </a:p>
          </p:txBody>
        </p:sp>
      </p:grpSp>
      <p:grpSp>
        <p:nvGrpSpPr>
          <p:cNvPr id="54" name="Group 54"/>
          <p:cNvGrpSpPr/>
          <p:nvPr/>
        </p:nvGrpSpPr>
        <p:grpSpPr>
          <a:xfrm>
            <a:off x="8481901" y="1542614"/>
            <a:ext cx="3286271" cy="949747"/>
            <a:chOff x="8481901" y="1542614"/>
            <a:chExt cx="3286271" cy="949747"/>
          </a:xfrm>
        </p:grpSpPr>
        <p:sp>
          <p:nvSpPr>
            <p:cNvPr id="55" name="TextBox 55"/>
            <p:cNvSpPr txBox="1"/>
            <p:nvPr/>
          </p:nvSpPr>
          <p:spPr>
            <a:xfrm>
              <a:off x="8481901" y="1542614"/>
              <a:ext cx="3286271" cy="94974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chemeClr val="dk1">
                      <a:alpha val="100000"/>
                    </a:schemeClr>
                  </a:solidFill>
                  <a:latin typeface="Microsoft Yahei"/>
                  <a:ea typeface="Microsoft Yahei"/>
                  <a:cs typeface="Microsoft Yahei"/>
                </a:rPr>
                <a:t>确定食品生产过程中的关键控制点，制定控制措施，确保食品安全危害得到有效控制。</a:t>
              </a:r>
            </a:p>
          </p:txBody>
        </p:sp>
      </p:grpSp>
      <p:grpSp>
        <p:nvGrpSpPr>
          <p:cNvPr id="56" name="Group 56"/>
          <p:cNvGrpSpPr/>
          <p:nvPr/>
        </p:nvGrpSpPr>
        <p:grpSpPr>
          <a:xfrm>
            <a:off x="8654225" y="3013226"/>
            <a:ext cx="3394996" cy="490334"/>
            <a:chOff x="8654225" y="3013226"/>
            <a:chExt cx="3394996" cy="490334"/>
          </a:xfrm>
        </p:grpSpPr>
        <p:sp>
          <p:nvSpPr>
            <p:cNvPr id="57" name="TextBox 57"/>
            <p:cNvSpPr txBox="1"/>
            <p:nvPr/>
          </p:nvSpPr>
          <p:spPr>
            <a:xfrm>
              <a:off x="8654225" y="3013226"/>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监视和测量</a:t>
              </a:r>
            </a:p>
          </p:txBody>
        </p:sp>
      </p:grpSp>
      <p:grpSp>
        <p:nvGrpSpPr>
          <p:cNvPr id="58" name="Group 58"/>
          <p:cNvGrpSpPr/>
          <p:nvPr/>
        </p:nvGrpSpPr>
        <p:grpSpPr>
          <a:xfrm>
            <a:off x="8762949" y="3447978"/>
            <a:ext cx="3286271" cy="937998"/>
            <a:chOff x="8762949" y="3447978"/>
            <a:chExt cx="3286271" cy="937998"/>
          </a:xfrm>
        </p:grpSpPr>
        <p:sp>
          <p:nvSpPr>
            <p:cNvPr id="59" name="TextBox 59"/>
            <p:cNvSpPr txBox="1"/>
            <p:nvPr/>
          </p:nvSpPr>
          <p:spPr>
            <a:xfrm>
              <a:off x="8762949" y="3447978"/>
              <a:ext cx="3286271" cy="93799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chemeClr val="dk1">
                      <a:alpha val="100000"/>
                    </a:schemeClr>
                  </a:solidFill>
                  <a:latin typeface="Microsoft Yahei"/>
                  <a:ea typeface="Microsoft Yahei"/>
                  <a:cs typeface="Microsoft Yahei"/>
                </a:rPr>
                <a:t>对食品安全管理体系的运行情况进行监视和测量，及时发现和纠正问题。</a:t>
              </a:r>
            </a:p>
          </p:txBody>
        </p:sp>
      </p:grpSp>
      <p:grpSp>
        <p:nvGrpSpPr>
          <p:cNvPr id="60" name="Group 60"/>
          <p:cNvGrpSpPr/>
          <p:nvPr/>
        </p:nvGrpSpPr>
        <p:grpSpPr>
          <a:xfrm>
            <a:off x="8059705" y="4760442"/>
            <a:ext cx="3394996" cy="490334"/>
            <a:chOff x="8059705" y="4760442"/>
            <a:chExt cx="3394996" cy="490334"/>
          </a:xfrm>
        </p:grpSpPr>
        <p:sp>
          <p:nvSpPr>
            <p:cNvPr id="61" name="TextBox 61"/>
            <p:cNvSpPr txBox="1"/>
            <p:nvPr/>
          </p:nvSpPr>
          <p:spPr>
            <a:xfrm>
              <a:off x="8059705" y="476044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持续改进</a:t>
              </a:r>
            </a:p>
          </p:txBody>
        </p:sp>
      </p:grpSp>
      <p:grpSp>
        <p:nvGrpSpPr>
          <p:cNvPr id="62" name="Group 62"/>
          <p:cNvGrpSpPr/>
          <p:nvPr/>
        </p:nvGrpSpPr>
        <p:grpSpPr>
          <a:xfrm>
            <a:off x="8168429" y="5195195"/>
            <a:ext cx="3286271" cy="936111"/>
            <a:chOff x="8168429" y="5195195"/>
            <a:chExt cx="3286271" cy="936111"/>
          </a:xfrm>
        </p:grpSpPr>
        <p:sp>
          <p:nvSpPr>
            <p:cNvPr id="63" name="TextBox 63"/>
            <p:cNvSpPr txBox="1"/>
            <p:nvPr/>
          </p:nvSpPr>
          <p:spPr>
            <a:xfrm>
              <a:off x="8168429" y="5195195"/>
              <a:ext cx="3286271" cy="93611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chemeClr val="dk1">
                      <a:alpha val="100000"/>
                    </a:schemeClr>
                  </a:solidFill>
                  <a:latin typeface="Microsoft Yahei"/>
                  <a:ea typeface="Microsoft Yahei"/>
                  <a:cs typeface="Microsoft Yahei"/>
                </a:rPr>
                <a:t>通过内部审核、管理评审等手段，持续改进食品安全管理体系，提高食品安全水平。</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576" r="1757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通过建立完善的食品安全管理体系，确保食品在生产、加工、运输等全过程中的安全卫生，降低食品安全风险。</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确保食品安全</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通过实施食品安全管理体系，提高消费者对食品的信任度和满意度，增强品牌形象和市场竞争力。</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提高消费者信心</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符合国际标准的食品安全管理体系有助于打破国际贸易壁垒，促进食品出口。</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促进国际贸易</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食品安全管理体系的建立和实施有助于企业提高整体管理水平，实现可持续发展。</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提升企业管理水平</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食品安全管理体系的作用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评估方法与技巧</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3406" r="134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观察法</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通过直接观察食品生产、加工、储存等现场情况，评估食品安全管理体系的实际运行状况。</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检查法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对现场的设备、设施、工具、环境等进行检查，确认是否符合食品安全标准和要求。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现场评估法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333" r="1433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仔细审阅企业的食品安全管理文件、记录、计划等资料，评估其完整性和有效性。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审阅法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将企业的文件资料与相关法规、标准进行对比分析，评估其合规性和一致性。</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对比分析法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文件资料评估法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询问调查法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访谈法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与企业管理人员、员工等进行面对面交流，了解他们对食品安全管理体系的认知和态度。</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问卷调查法</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通过设计问卷，收集企业员工对食品安全管理体系的意见和建议，评估其实际运行效果。</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根据风险评估结果和抽样计划，对企业的原料、半成品、成品等进行抽样。</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检测方法</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采用国家认可的检测方法，对抽样产品进行检测，评估其安全性和卫生质量。</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抽样方法</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抽样检测法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https://d.book118.com/448110130113006030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2024-09-07T07:12:00.040</cp:lastPrinted>
  <dcterms:created xsi:type="dcterms:W3CDTF">2024-09-06T23:12:00Z</dcterms:created>
  <dcterms:modified xsi:type="dcterms:W3CDTF">2024-09-06T23:12:02Z</dcterms:modified>
</cp:coreProperties>
</file>