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6" r:id="rId19"/>
  </p:sldIdLst>
  <p:sldSz cx="12192000" cy="6858000"/>
  <p:notesSz cx="6858000" cy="9144000"/>
  <p:custDataLst>
    <p:tags r:id="rId20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tags" Target="tags/tag1.xml" /><Relationship Id="rId21" Type="http://schemas.openxmlformats.org/officeDocument/2006/relationships/presProps" Target="presProps.xml" /><Relationship Id="rId22" Type="http://schemas.openxmlformats.org/officeDocument/2006/relationships/viewProps" Target="viewProps.xml" /><Relationship Id="rId23" Type="http://schemas.openxmlformats.org/officeDocument/2006/relationships/theme" Target="theme/theme1.xml" /><Relationship Id="rId24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F00FF40-D2E8-475A-AB52-1CE912AD784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49AA6BA-85CD-495A-BA55-CE4F1FADFBA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5B77D81-55F4-44C1-A7F5-DB944E7873D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F1DE171-C34B-444A-AD2E-DA614DA353D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1E75B0C8-1955-41DF-B4AB-8611DF59771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8D762A73-B6BC-45FE-B9F6-BD0C63B6680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506685CB-ECB0-4F04-A276-BB38A4CF2DD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8A8AE6C-0C3C-4AD7-A7AF-CE244E6447C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F431B44-CF11-461F-AD9F-0B2B6645FFB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8773916-04B7-4EF3-94ED-84002B818E8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05A71BB-C291-4E7C-B07F-D1ABFB32D96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18.jpeg" /><Relationship Id="rId4" Type="http://schemas.openxmlformats.org/officeDocument/2006/relationships/image" Target="../media/image19.jpeg" /><Relationship Id="rId5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0.jpeg" /><Relationship Id="rId3" Type="http://schemas.openxmlformats.org/officeDocument/2006/relationships/image" Target="../media/image21.jpeg" /><Relationship Id="rId4" Type="http://schemas.openxmlformats.org/officeDocument/2006/relationships/image" Target="../media/image22.jpeg" /><Relationship Id="rId5" Type="http://schemas.openxmlformats.org/officeDocument/2006/relationships/image" Target="../media/image2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3.jpeg" /><Relationship Id="rId3" Type="http://schemas.openxmlformats.org/officeDocument/2006/relationships/image" Target="../media/image2.pn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4811013211300603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88386" y="1188770"/>
            <a:ext cx="8744102" cy="209214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企业合规管理实施方案合规风险管理与防范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90127" y="5145145"/>
            <a:ext cx="8024774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790127" y="5566988"/>
            <a:ext cx="7317638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2024-01-13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企业合规管理现状及挑战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合规风险识别与评估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合规风险防范措施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合规管理实施步骤与时间计划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合规管理效果评估与持续改进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结论与展望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812" y="1067255"/>
            <a:ext cx="12205122" cy="3616657"/>
          </a:xfrm>
          <a:prstGeom prst="rect">
            <a:avLst/>
          </a:prstGeom>
          <a:solidFill>
            <a:srgbClr val="1E242F">
              <a:alpha val="37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562455" y="2990347"/>
            <a:ext cx="9434404" cy="11045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62455" y="1656300"/>
            <a:ext cx="7680985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7901" b="7901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7523" b="7523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4289" b="14289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应对法律法规要求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随着国内外法律法规对企业合规要求的不断提高，企业需要加强合规管理，确保业务活动符合相关法律法规的要求。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防范合规风险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企业面临各种合规风险，如违反法律法规、商业道德风险等，通过实施合规管理，可以及时发现并防范这些风险。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提升企业声誉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合规管理有助于企业在市场上树立良好的形象和声誉，增强投资者和客户的信任度，从而提升企业的竞争力。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3423" r="33423"/>
          <a:stretch>
            <a:fillRect/>
          </a:stretch>
        </p:blipFill>
        <p:spPr>
          <a:xfrm>
            <a:off x="3352886" y="2055085"/>
            <a:ext cx="2476500" cy="2476500"/>
          </a:xfrm>
          <a:prstGeom prst="ellipse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5792" r="15792"/>
          <a:stretch>
            <a:fillRect/>
          </a:stretch>
        </p:blipFill>
        <p:spPr>
          <a:xfrm>
            <a:off x="6374798" y="2055085"/>
            <a:ext cx="2476500" cy="2476500"/>
          </a:xfrm>
          <a:prstGeom prst="ellipse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3352886" y="2107432"/>
            <a:ext cx="665795" cy="665791"/>
            <a:chOff x="3352886" y="2107432"/>
            <a:chExt cx="665795" cy="665791"/>
          </a:xfrm>
        </p:grpSpPr>
        <p:sp>
          <p:nvSpPr>
            <p:cNvPr id="5" name="AutoShape 5"/>
            <p:cNvSpPr/>
            <p:nvPr/>
          </p:nvSpPr>
          <p:spPr>
            <a:xfrm>
              <a:off x="3352886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3532726" y="2292906"/>
              <a:ext cx="306115" cy="294843"/>
            </a:xfrm>
            <a:custGeom>
              <a:rect l="l" t="t" r="r" b="b"/>
              <a:pathLst>
                <a:path w="6825" h="6825">
                  <a:moveTo>
                    <a:pt x="1263" y="5234"/>
                  </a:moveTo>
                  <a:cubicBezTo>
                    <a:pt x="1316" y="5493"/>
                    <a:pt x="1546" y="5689"/>
                    <a:pt x="1820" y="5689"/>
                  </a:cubicBezTo>
                  <a:cubicBezTo>
                    <a:pt x="2114" y="5689"/>
                    <a:pt x="2354" y="5464"/>
                    <a:pt x="2383" y="5178"/>
                  </a:cubicBezTo>
                  <a:lnTo>
                    <a:pt x="3568" y="4191"/>
                  </a:lnTo>
                  <a:cubicBezTo>
                    <a:pt x="3652" y="4401"/>
                    <a:pt x="3856" y="4551"/>
                    <a:pt x="4096" y="4551"/>
                  </a:cubicBezTo>
                  <a:cubicBezTo>
                    <a:pt x="4348" y="4551"/>
                    <a:pt x="4560" y="4385"/>
                    <a:pt x="4635" y="4157"/>
                  </a:cubicBezTo>
                  <a:lnTo>
                    <a:pt x="5696" y="4736"/>
                  </a:lnTo>
                  <a:cubicBezTo>
                    <a:pt x="5732" y="5016"/>
                    <a:pt x="5969" y="5234"/>
                    <a:pt x="6258" y="5234"/>
                  </a:cubicBezTo>
                  <a:cubicBezTo>
                    <a:pt x="6571" y="5234"/>
                    <a:pt x="6827" y="4979"/>
                    <a:pt x="6827" y="4665"/>
                  </a:cubicBezTo>
                  <a:cubicBezTo>
                    <a:pt x="6827" y="4351"/>
                    <a:pt x="6571" y="4096"/>
                    <a:pt x="6258" y="4096"/>
                  </a:cubicBezTo>
                  <a:cubicBezTo>
                    <a:pt x="6006" y="4096"/>
                    <a:pt x="5794" y="4262"/>
                    <a:pt x="5719" y="4490"/>
                  </a:cubicBezTo>
                  <a:lnTo>
                    <a:pt x="4658" y="3911"/>
                  </a:lnTo>
                  <a:cubicBezTo>
                    <a:pt x="4622" y="3631"/>
                    <a:pt x="4385" y="3413"/>
                    <a:pt x="4096" y="3413"/>
                  </a:cubicBezTo>
                  <a:cubicBezTo>
                    <a:pt x="3802" y="3413"/>
                    <a:pt x="3563" y="3638"/>
                    <a:pt x="3533" y="3924"/>
                  </a:cubicBezTo>
                  <a:lnTo>
                    <a:pt x="2348" y="4911"/>
                  </a:lnTo>
                  <a:cubicBezTo>
                    <a:pt x="2265" y="4701"/>
                    <a:pt x="2060" y="4551"/>
                    <a:pt x="1820" y="4551"/>
                  </a:cubicBezTo>
                  <a:cubicBezTo>
                    <a:pt x="1546" y="4551"/>
                    <a:pt x="1316" y="4747"/>
                    <a:pt x="1263" y="5006"/>
                  </a:cubicBezTo>
                  <a:lnTo>
                    <a:pt x="455" y="5006"/>
                  </a:lnTo>
                  <a:lnTo>
                    <a:pt x="455" y="4551"/>
                  </a:lnTo>
                  <a:lnTo>
                    <a:pt x="569" y="4551"/>
                  </a:lnTo>
                  <a:cubicBezTo>
                    <a:pt x="632" y="4551"/>
                    <a:pt x="683" y="4500"/>
                    <a:pt x="683" y="4437"/>
                  </a:cubicBezTo>
                  <a:cubicBezTo>
                    <a:pt x="683" y="4374"/>
                    <a:pt x="632" y="4324"/>
                    <a:pt x="569" y="4324"/>
                  </a:cubicBezTo>
                  <a:lnTo>
                    <a:pt x="455" y="4324"/>
                  </a:lnTo>
                  <a:lnTo>
                    <a:pt x="455" y="3982"/>
                  </a:lnTo>
                  <a:lnTo>
                    <a:pt x="569" y="3982"/>
                  </a:lnTo>
                  <a:cubicBezTo>
                    <a:pt x="632" y="3982"/>
                    <a:pt x="683" y="3931"/>
                    <a:pt x="683" y="3868"/>
                  </a:cubicBezTo>
                  <a:cubicBezTo>
                    <a:pt x="683" y="3806"/>
                    <a:pt x="632" y="3755"/>
                    <a:pt x="569" y="3755"/>
                  </a:cubicBezTo>
                  <a:lnTo>
                    <a:pt x="480" y="3755"/>
                  </a:lnTo>
                  <a:lnTo>
                    <a:pt x="1407" y="2416"/>
                  </a:lnTo>
                  <a:cubicBezTo>
                    <a:pt x="1494" y="2470"/>
                    <a:pt x="1596" y="2503"/>
                    <a:pt x="1707" y="2503"/>
                  </a:cubicBezTo>
                  <a:cubicBezTo>
                    <a:pt x="1888" y="2503"/>
                    <a:pt x="2048" y="2416"/>
                    <a:pt x="2152" y="2284"/>
                  </a:cubicBezTo>
                  <a:lnTo>
                    <a:pt x="2752" y="2584"/>
                  </a:lnTo>
                  <a:cubicBezTo>
                    <a:pt x="2740" y="2631"/>
                    <a:pt x="2731" y="2680"/>
                    <a:pt x="2731" y="2731"/>
                  </a:cubicBezTo>
                  <a:cubicBezTo>
                    <a:pt x="2731" y="3044"/>
                    <a:pt x="2986" y="3300"/>
                    <a:pt x="3300" y="3300"/>
                  </a:cubicBezTo>
                  <a:cubicBezTo>
                    <a:pt x="3613" y="3300"/>
                    <a:pt x="3868" y="3044"/>
                    <a:pt x="3868" y="2731"/>
                  </a:cubicBezTo>
                  <a:cubicBezTo>
                    <a:pt x="3868" y="2608"/>
                    <a:pt x="3829" y="2496"/>
                    <a:pt x="3763" y="2403"/>
                  </a:cubicBezTo>
                  <a:lnTo>
                    <a:pt x="4488" y="1055"/>
                  </a:lnTo>
                  <a:cubicBezTo>
                    <a:pt x="4574" y="1107"/>
                    <a:pt x="4672" y="1138"/>
                    <a:pt x="4779" y="1138"/>
                  </a:cubicBezTo>
                  <a:cubicBezTo>
                    <a:pt x="4891" y="1138"/>
                    <a:pt x="4995" y="1104"/>
                    <a:pt x="5083" y="1048"/>
                  </a:cubicBezTo>
                  <a:lnTo>
                    <a:pt x="5827" y="2004"/>
                  </a:lnTo>
                  <a:cubicBezTo>
                    <a:pt x="5829" y="2007"/>
                    <a:pt x="5833" y="2009"/>
                    <a:pt x="5836" y="2011"/>
                  </a:cubicBezTo>
                  <a:cubicBezTo>
                    <a:pt x="5745" y="2112"/>
                    <a:pt x="5689" y="2244"/>
                    <a:pt x="5689" y="2389"/>
                  </a:cubicBezTo>
                  <a:cubicBezTo>
                    <a:pt x="5689" y="2703"/>
                    <a:pt x="5944" y="2958"/>
                    <a:pt x="6258" y="2958"/>
                  </a:cubicBezTo>
                  <a:cubicBezTo>
                    <a:pt x="6571" y="2958"/>
                    <a:pt x="6827" y="2703"/>
                    <a:pt x="6827" y="2389"/>
                  </a:cubicBezTo>
                  <a:cubicBezTo>
                    <a:pt x="6827" y="2076"/>
                    <a:pt x="6571" y="1820"/>
                    <a:pt x="6258" y="1820"/>
                  </a:cubicBezTo>
                  <a:cubicBezTo>
                    <a:pt x="6170" y="1820"/>
                    <a:pt x="6087" y="1842"/>
                    <a:pt x="6013" y="1878"/>
                  </a:cubicBezTo>
                  <a:cubicBezTo>
                    <a:pt x="6010" y="1874"/>
                    <a:pt x="6010" y="1869"/>
                    <a:pt x="6006" y="1864"/>
                  </a:cubicBezTo>
                  <a:lnTo>
                    <a:pt x="5248" y="890"/>
                  </a:lnTo>
                  <a:cubicBezTo>
                    <a:pt x="5311" y="798"/>
                    <a:pt x="5348" y="688"/>
                    <a:pt x="5348" y="569"/>
                  </a:cubicBezTo>
                  <a:cubicBezTo>
                    <a:pt x="5348" y="255"/>
                    <a:pt x="5092" y="0"/>
                    <a:pt x="4779" y="0"/>
                  </a:cubicBezTo>
                  <a:cubicBezTo>
                    <a:pt x="4465" y="0"/>
                    <a:pt x="4210" y="255"/>
                    <a:pt x="4210" y="569"/>
                  </a:cubicBezTo>
                  <a:cubicBezTo>
                    <a:pt x="4210" y="691"/>
                    <a:pt x="4249" y="804"/>
                    <a:pt x="4315" y="897"/>
                  </a:cubicBezTo>
                  <a:lnTo>
                    <a:pt x="3590" y="2244"/>
                  </a:lnTo>
                  <a:cubicBezTo>
                    <a:pt x="3505" y="2193"/>
                    <a:pt x="3406" y="2162"/>
                    <a:pt x="3300" y="2162"/>
                  </a:cubicBezTo>
                  <a:cubicBezTo>
                    <a:pt x="3118" y="2162"/>
                    <a:pt x="2959" y="2248"/>
                    <a:pt x="2854" y="2381"/>
                  </a:cubicBezTo>
                  <a:lnTo>
                    <a:pt x="2254" y="2081"/>
                  </a:lnTo>
                  <a:cubicBezTo>
                    <a:pt x="2267" y="2034"/>
                    <a:pt x="2276" y="1985"/>
                    <a:pt x="2276" y="1934"/>
                  </a:cubicBezTo>
                  <a:cubicBezTo>
                    <a:pt x="2276" y="1621"/>
                    <a:pt x="2020" y="1365"/>
                    <a:pt x="1707" y="1365"/>
                  </a:cubicBezTo>
                  <a:cubicBezTo>
                    <a:pt x="1393" y="1365"/>
                    <a:pt x="1138" y="1621"/>
                    <a:pt x="1138" y="1934"/>
                  </a:cubicBezTo>
                  <a:cubicBezTo>
                    <a:pt x="1138" y="2054"/>
                    <a:pt x="1176" y="2166"/>
                    <a:pt x="1239" y="2257"/>
                  </a:cubicBezTo>
                  <a:lnTo>
                    <a:pt x="593" y="3191"/>
                  </a:lnTo>
                  <a:cubicBezTo>
                    <a:pt x="585" y="3189"/>
                    <a:pt x="578" y="3186"/>
                    <a:pt x="569" y="3186"/>
                  </a:cubicBezTo>
                  <a:lnTo>
                    <a:pt x="455" y="3186"/>
                  </a:lnTo>
                  <a:lnTo>
                    <a:pt x="455" y="2844"/>
                  </a:lnTo>
                  <a:lnTo>
                    <a:pt x="569" y="2844"/>
                  </a:lnTo>
                  <a:cubicBezTo>
                    <a:pt x="632" y="2844"/>
                    <a:pt x="683" y="2794"/>
                    <a:pt x="683" y="2731"/>
                  </a:cubicBezTo>
                  <a:cubicBezTo>
                    <a:pt x="683" y="2668"/>
                    <a:pt x="632" y="2617"/>
                    <a:pt x="569" y="2617"/>
                  </a:cubicBezTo>
                  <a:lnTo>
                    <a:pt x="455" y="2617"/>
                  </a:lnTo>
                  <a:lnTo>
                    <a:pt x="455" y="2276"/>
                  </a:lnTo>
                  <a:lnTo>
                    <a:pt x="569" y="2276"/>
                  </a:lnTo>
                  <a:cubicBezTo>
                    <a:pt x="632" y="2276"/>
                    <a:pt x="683" y="2225"/>
                    <a:pt x="683" y="2162"/>
                  </a:cubicBezTo>
                  <a:cubicBezTo>
                    <a:pt x="683" y="2099"/>
                    <a:pt x="632" y="2048"/>
                    <a:pt x="569" y="2048"/>
                  </a:cubicBezTo>
                  <a:lnTo>
                    <a:pt x="455" y="2048"/>
                  </a:lnTo>
                  <a:lnTo>
                    <a:pt x="455" y="1707"/>
                  </a:lnTo>
                  <a:lnTo>
                    <a:pt x="569" y="1707"/>
                  </a:lnTo>
                  <a:cubicBezTo>
                    <a:pt x="632" y="1707"/>
                    <a:pt x="683" y="1656"/>
                    <a:pt x="683" y="1593"/>
                  </a:cubicBezTo>
                  <a:cubicBezTo>
                    <a:pt x="683" y="1530"/>
                    <a:pt x="632" y="1479"/>
                    <a:pt x="569" y="1479"/>
                  </a:cubicBezTo>
                  <a:lnTo>
                    <a:pt x="455" y="1479"/>
                  </a:lnTo>
                  <a:lnTo>
                    <a:pt x="455" y="1138"/>
                  </a:lnTo>
                  <a:lnTo>
                    <a:pt x="569" y="1138"/>
                  </a:lnTo>
                  <a:cubicBezTo>
                    <a:pt x="632" y="1138"/>
                    <a:pt x="683" y="1087"/>
                    <a:pt x="683" y="1024"/>
                  </a:cubicBezTo>
                  <a:cubicBezTo>
                    <a:pt x="683" y="961"/>
                    <a:pt x="632" y="910"/>
                    <a:pt x="569" y="910"/>
                  </a:cubicBezTo>
                  <a:lnTo>
                    <a:pt x="455" y="910"/>
                  </a:lnTo>
                  <a:lnTo>
                    <a:pt x="455" y="569"/>
                  </a:lnTo>
                  <a:lnTo>
                    <a:pt x="569" y="569"/>
                  </a:lnTo>
                  <a:cubicBezTo>
                    <a:pt x="632" y="569"/>
                    <a:pt x="683" y="518"/>
                    <a:pt x="683" y="455"/>
                  </a:cubicBezTo>
                  <a:cubicBezTo>
                    <a:pt x="683" y="392"/>
                    <a:pt x="632" y="341"/>
                    <a:pt x="569" y="341"/>
                  </a:cubicBezTo>
                  <a:lnTo>
                    <a:pt x="455" y="341"/>
                  </a:lnTo>
                  <a:lnTo>
                    <a:pt x="455" y="114"/>
                  </a:lnTo>
                  <a:cubicBezTo>
                    <a:pt x="455" y="51"/>
                    <a:pt x="404" y="0"/>
                    <a:pt x="341" y="0"/>
                  </a:cubicBezTo>
                  <a:cubicBezTo>
                    <a:pt x="278" y="0"/>
                    <a:pt x="228" y="51"/>
                    <a:pt x="228" y="114"/>
                  </a:cubicBezTo>
                  <a:lnTo>
                    <a:pt x="228" y="341"/>
                  </a:lnTo>
                  <a:lnTo>
                    <a:pt x="114" y="341"/>
                  </a:lnTo>
                  <a:cubicBezTo>
                    <a:pt x="51" y="341"/>
                    <a:pt x="0" y="392"/>
                    <a:pt x="0" y="455"/>
                  </a:cubicBezTo>
                  <a:cubicBezTo>
                    <a:pt x="0" y="518"/>
                    <a:pt x="51" y="569"/>
                    <a:pt x="114" y="569"/>
                  </a:cubicBezTo>
                  <a:lnTo>
                    <a:pt x="228" y="569"/>
                  </a:lnTo>
                  <a:lnTo>
                    <a:pt x="228" y="910"/>
                  </a:lnTo>
                  <a:lnTo>
                    <a:pt x="114" y="910"/>
                  </a:lnTo>
                  <a:cubicBezTo>
                    <a:pt x="51" y="910"/>
                    <a:pt x="0" y="961"/>
                    <a:pt x="0" y="1024"/>
                  </a:cubicBezTo>
                  <a:cubicBezTo>
                    <a:pt x="0" y="1087"/>
                    <a:pt x="51" y="1138"/>
                    <a:pt x="114" y="1138"/>
                  </a:cubicBezTo>
                  <a:lnTo>
                    <a:pt x="228" y="1138"/>
                  </a:lnTo>
                  <a:lnTo>
                    <a:pt x="228" y="1479"/>
                  </a:lnTo>
                  <a:lnTo>
                    <a:pt x="114" y="1479"/>
                  </a:lnTo>
                  <a:cubicBezTo>
                    <a:pt x="51" y="1479"/>
                    <a:pt x="0" y="1530"/>
                    <a:pt x="0" y="1593"/>
                  </a:cubicBezTo>
                  <a:cubicBezTo>
                    <a:pt x="0" y="1656"/>
                    <a:pt x="51" y="1707"/>
                    <a:pt x="114" y="1707"/>
                  </a:cubicBezTo>
                  <a:lnTo>
                    <a:pt x="228" y="1707"/>
                  </a:lnTo>
                  <a:lnTo>
                    <a:pt x="228" y="2048"/>
                  </a:lnTo>
                  <a:lnTo>
                    <a:pt x="114" y="2048"/>
                  </a:lnTo>
                  <a:cubicBezTo>
                    <a:pt x="51" y="2048"/>
                    <a:pt x="0" y="2099"/>
                    <a:pt x="0" y="2162"/>
                  </a:cubicBezTo>
                  <a:cubicBezTo>
                    <a:pt x="0" y="2225"/>
                    <a:pt x="51" y="2276"/>
                    <a:pt x="114" y="2276"/>
                  </a:cubicBezTo>
                  <a:lnTo>
                    <a:pt x="228" y="2276"/>
                  </a:lnTo>
                  <a:lnTo>
                    <a:pt x="228" y="2617"/>
                  </a:lnTo>
                  <a:lnTo>
                    <a:pt x="114" y="2617"/>
                  </a:lnTo>
                  <a:cubicBezTo>
                    <a:pt x="51" y="2617"/>
                    <a:pt x="0" y="2668"/>
                    <a:pt x="0" y="2731"/>
                  </a:cubicBezTo>
                  <a:cubicBezTo>
                    <a:pt x="0" y="2794"/>
                    <a:pt x="51" y="2844"/>
                    <a:pt x="114" y="2844"/>
                  </a:cubicBezTo>
                  <a:lnTo>
                    <a:pt x="228" y="2844"/>
                  </a:lnTo>
                  <a:lnTo>
                    <a:pt x="228" y="3186"/>
                  </a:lnTo>
                  <a:lnTo>
                    <a:pt x="114" y="3186"/>
                  </a:lnTo>
                  <a:cubicBezTo>
                    <a:pt x="51" y="3186"/>
                    <a:pt x="0" y="3237"/>
                    <a:pt x="0" y="3300"/>
                  </a:cubicBezTo>
                  <a:cubicBezTo>
                    <a:pt x="0" y="3362"/>
                    <a:pt x="51" y="3413"/>
                    <a:pt x="114" y="3413"/>
                  </a:cubicBezTo>
                  <a:lnTo>
                    <a:pt x="228" y="3413"/>
                  </a:lnTo>
                  <a:lnTo>
                    <a:pt x="228" y="3755"/>
                  </a:lnTo>
                  <a:lnTo>
                    <a:pt x="114" y="3755"/>
                  </a:lnTo>
                  <a:cubicBezTo>
                    <a:pt x="51" y="3755"/>
                    <a:pt x="0" y="3806"/>
                    <a:pt x="0" y="3868"/>
                  </a:cubicBezTo>
                  <a:cubicBezTo>
                    <a:pt x="0" y="3931"/>
                    <a:pt x="51" y="3982"/>
                    <a:pt x="114" y="3982"/>
                  </a:cubicBezTo>
                  <a:lnTo>
                    <a:pt x="228" y="3982"/>
                  </a:lnTo>
                  <a:lnTo>
                    <a:pt x="228" y="4324"/>
                  </a:lnTo>
                  <a:lnTo>
                    <a:pt x="114" y="4324"/>
                  </a:lnTo>
                  <a:cubicBezTo>
                    <a:pt x="51" y="4324"/>
                    <a:pt x="0" y="4374"/>
                    <a:pt x="0" y="4437"/>
                  </a:cubicBezTo>
                  <a:cubicBezTo>
                    <a:pt x="0" y="4500"/>
                    <a:pt x="51" y="4551"/>
                    <a:pt x="114" y="4551"/>
                  </a:cubicBezTo>
                  <a:lnTo>
                    <a:pt x="228" y="4551"/>
                  </a:lnTo>
                  <a:lnTo>
                    <a:pt x="228" y="4892"/>
                  </a:lnTo>
                  <a:lnTo>
                    <a:pt x="114" y="4892"/>
                  </a:lnTo>
                  <a:cubicBezTo>
                    <a:pt x="51" y="4892"/>
                    <a:pt x="0" y="4943"/>
                    <a:pt x="0" y="5006"/>
                  </a:cubicBezTo>
                  <a:cubicBezTo>
                    <a:pt x="0" y="5069"/>
                    <a:pt x="51" y="5120"/>
                    <a:pt x="114" y="5120"/>
                  </a:cubicBezTo>
                  <a:lnTo>
                    <a:pt x="228" y="5120"/>
                  </a:lnTo>
                  <a:lnTo>
                    <a:pt x="228" y="5461"/>
                  </a:lnTo>
                  <a:lnTo>
                    <a:pt x="114" y="5461"/>
                  </a:lnTo>
                  <a:cubicBezTo>
                    <a:pt x="51" y="5461"/>
                    <a:pt x="0" y="5512"/>
                    <a:pt x="0" y="5575"/>
                  </a:cubicBezTo>
                  <a:cubicBezTo>
                    <a:pt x="0" y="5638"/>
                    <a:pt x="51" y="5689"/>
                    <a:pt x="114" y="5689"/>
                  </a:cubicBezTo>
                  <a:lnTo>
                    <a:pt x="228" y="5689"/>
                  </a:lnTo>
                  <a:lnTo>
                    <a:pt x="228" y="6030"/>
                  </a:lnTo>
                  <a:lnTo>
                    <a:pt x="114" y="6030"/>
                  </a:lnTo>
                  <a:cubicBezTo>
                    <a:pt x="51" y="6030"/>
                    <a:pt x="0" y="6081"/>
                    <a:pt x="0" y="6144"/>
                  </a:cubicBezTo>
                  <a:cubicBezTo>
                    <a:pt x="0" y="6207"/>
                    <a:pt x="51" y="6258"/>
                    <a:pt x="114" y="6258"/>
                  </a:cubicBezTo>
                  <a:lnTo>
                    <a:pt x="228" y="6258"/>
                  </a:lnTo>
                  <a:lnTo>
                    <a:pt x="228" y="6485"/>
                  </a:lnTo>
                  <a:cubicBezTo>
                    <a:pt x="228" y="6548"/>
                    <a:pt x="278" y="6599"/>
                    <a:pt x="341" y="6599"/>
                  </a:cubicBezTo>
                  <a:lnTo>
                    <a:pt x="683" y="6599"/>
                  </a:lnTo>
                  <a:lnTo>
                    <a:pt x="683" y="6713"/>
                  </a:lnTo>
                  <a:cubicBezTo>
                    <a:pt x="683" y="6776"/>
                    <a:pt x="734" y="6827"/>
                    <a:pt x="796" y="6827"/>
                  </a:cubicBezTo>
                  <a:cubicBezTo>
                    <a:pt x="859" y="6827"/>
                    <a:pt x="910" y="6776"/>
                    <a:pt x="910" y="6713"/>
                  </a:cubicBezTo>
                  <a:lnTo>
                    <a:pt x="910" y="6599"/>
                  </a:lnTo>
                  <a:lnTo>
                    <a:pt x="1252" y="6599"/>
                  </a:lnTo>
                  <a:lnTo>
                    <a:pt x="1252" y="6713"/>
                  </a:lnTo>
                  <a:cubicBezTo>
                    <a:pt x="1252" y="6776"/>
                    <a:pt x="1302" y="6827"/>
                    <a:pt x="1365" y="6827"/>
                  </a:cubicBezTo>
                  <a:cubicBezTo>
                    <a:pt x="1428" y="6827"/>
                    <a:pt x="1479" y="6776"/>
                    <a:pt x="1479" y="6713"/>
                  </a:cubicBezTo>
                  <a:lnTo>
                    <a:pt x="1479" y="6599"/>
                  </a:lnTo>
                  <a:lnTo>
                    <a:pt x="1820" y="6599"/>
                  </a:lnTo>
                  <a:lnTo>
                    <a:pt x="1820" y="6713"/>
                  </a:lnTo>
                  <a:cubicBezTo>
                    <a:pt x="1820" y="6776"/>
                    <a:pt x="1871" y="6827"/>
                    <a:pt x="1934" y="6827"/>
                  </a:cubicBezTo>
                  <a:cubicBezTo>
                    <a:pt x="1997" y="6827"/>
                    <a:pt x="2048" y="6776"/>
                    <a:pt x="2048" y="6713"/>
                  </a:cubicBezTo>
                  <a:lnTo>
                    <a:pt x="2048" y="6599"/>
                  </a:lnTo>
                  <a:lnTo>
                    <a:pt x="2389" y="6599"/>
                  </a:lnTo>
                  <a:lnTo>
                    <a:pt x="2389" y="6713"/>
                  </a:lnTo>
                  <a:cubicBezTo>
                    <a:pt x="2389" y="6776"/>
                    <a:pt x="2440" y="6827"/>
                    <a:pt x="2503" y="6827"/>
                  </a:cubicBezTo>
                  <a:cubicBezTo>
                    <a:pt x="2566" y="6827"/>
                    <a:pt x="2617" y="6776"/>
                    <a:pt x="2617" y="6713"/>
                  </a:cubicBezTo>
                  <a:lnTo>
                    <a:pt x="2617" y="6599"/>
                  </a:lnTo>
                  <a:lnTo>
                    <a:pt x="2958" y="6599"/>
                  </a:lnTo>
                  <a:lnTo>
                    <a:pt x="2958" y="6713"/>
                  </a:lnTo>
                  <a:cubicBezTo>
                    <a:pt x="2958" y="6776"/>
                    <a:pt x="3009" y="6827"/>
                    <a:pt x="3072" y="6827"/>
                  </a:cubicBezTo>
                  <a:cubicBezTo>
                    <a:pt x="3135" y="6827"/>
                    <a:pt x="3186" y="6776"/>
                    <a:pt x="3186" y="6713"/>
                  </a:cubicBezTo>
                  <a:lnTo>
                    <a:pt x="3186" y="6599"/>
                  </a:lnTo>
                  <a:lnTo>
                    <a:pt x="3527" y="6599"/>
                  </a:lnTo>
                  <a:lnTo>
                    <a:pt x="3527" y="6713"/>
                  </a:lnTo>
                  <a:cubicBezTo>
                    <a:pt x="3527" y="6776"/>
                    <a:pt x="3578" y="6827"/>
                    <a:pt x="3641" y="6827"/>
                  </a:cubicBezTo>
                  <a:cubicBezTo>
                    <a:pt x="3704" y="6827"/>
                    <a:pt x="3755" y="6776"/>
                    <a:pt x="3755" y="6713"/>
                  </a:cubicBezTo>
                  <a:lnTo>
                    <a:pt x="3755" y="6599"/>
                  </a:lnTo>
                  <a:lnTo>
                    <a:pt x="4096" y="6599"/>
                  </a:lnTo>
                  <a:lnTo>
                    <a:pt x="4096" y="6713"/>
                  </a:lnTo>
                  <a:cubicBezTo>
                    <a:pt x="4096" y="6776"/>
                    <a:pt x="4147" y="6827"/>
                    <a:pt x="4210" y="6827"/>
                  </a:cubicBezTo>
                  <a:cubicBezTo>
                    <a:pt x="4273" y="6827"/>
                    <a:pt x="4323" y="6776"/>
                    <a:pt x="4323" y="6713"/>
                  </a:cubicBezTo>
                  <a:lnTo>
                    <a:pt x="4323" y="6599"/>
                  </a:lnTo>
                  <a:lnTo>
                    <a:pt x="4665" y="6599"/>
                  </a:lnTo>
                  <a:lnTo>
                    <a:pt x="4665" y="6713"/>
                  </a:lnTo>
                  <a:cubicBezTo>
                    <a:pt x="4665" y="6776"/>
                    <a:pt x="4716" y="6827"/>
                    <a:pt x="4779" y="6827"/>
                  </a:cubicBezTo>
                  <a:cubicBezTo>
                    <a:pt x="4842" y="6827"/>
                    <a:pt x="4892" y="6776"/>
                    <a:pt x="4892" y="6713"/>
                  </a:cubicBezTo>
                  <a:lnTo>
                    <a:pt x="4892" y="6599"/>
                  </a:lnTo>
                  <a:lnTo>
                    <a:pt x="5234" y="6599"/>
                  </a:lnTo>
                  <a:lnTo>
                    <a:pt x="5234" y="6713"/>
                  </a:lnTo>
                  <a:cubicBezTo>
                    <a:pt x="5234" y="6776"/>
                    <a:pt x="5285" y="6827"/>
                    <a:pt x="5347" y="6827"/>
                  </a:cubicBezTo>
                  <a:cubicBezTo>
                    <a:pt x="5410" y="6827"/>
                    <a:pt x="5461" y="6776"/>
                    <a:pt x="5461" y="6713"/>
                  </a:cubicBezTo>
                  <a:lnTo>
                    <a:pt x="5461" y="6599"/>
                  </a:lnTo>
                  <a:lnTo>
                    <a:pt x="5803" y="6599"/>
                  </a:lnTo>
                  <a:lnTo>
                    <a:pt x="5803" y="6713"/>
                  </a:lnTo>
                  <a:cubicBezTo>
                    <a:pt x="5803" y="6776"/>
                    <a:pt x="5853" y="6827"/>
                    <a:pt x="5916" y="6827"/>
                  </a:cubicBezTo>
                  <a:cubicBezTo>
                    <a:pt x="5979" y="6827"/>
                    <a:pt x="6030" y="6776"/>
                    <a:pt x="6030" y="6713"/>
                  </a:cubicBezTo>
                  <a:lnTo>
                    <a:pt x="6030" y="6599"/>
                  </a:lnTo>
                  <a:lnTo>
                    <a:pt x="6371" y="6599"/>
                  </a:lnTo>
                  <a:lnTo>
                    <a:pt x="6371" y="6713"/>
                  </a:lnTo>
                  <a:cubicBezTo>
                    <a:pt x="6371" y="6776"/>
                    <a:pt x="6422" y="6827"/>
                    <a:pt x="6485" y="6827"/>
                  </a:cubicBezTo>
                  <a:cubicBezTo>
                    <a:pt x="6548" y="6827"/>
                    <a:pt x="6599" y="6776"/>
                    <a:pt x="6599" y="6713"/>
                  </a:cubicBezTo>
                  <a:lnTo>
                    <a:pt x="6599" y="6599"/>
                  </a:lnTo>
                  <a:lnTo>
                    <a:pt x="6713" y="6599"/>
                  </a:lnTo>
                  <a:cubicBezTo>
                    <a:pt x="6776" y="6599"/>
                    <a:pt x="6827" y="6548"/>
                    <a:pt x="6827" y="6485"/>
                  </a:cubicBezTo>
                  <a:cubicBezTo>
                    <a:pt x="6827" y="6422"/>
                    <a:pt x="6776" y="6372"/>
                    <a:pt x="6713" y="6372"/>
                  </a:cubicBezTo>
                  <a:lnTo>
                    <a:pt x="6599" y="6372"/>
                  </a:lnTo>
                  <a:lnTo>
                    <a:pt x="6599" y="6258"/>
                  </a:lnTo>
                  <a:cubicBezTo>
                    <a:pt x="6599" y="6195"/>
                    <a:pt x="6548" y="6144"/>
                    <a:pt x="6485" y="6144"/>
                  </a:cubicBezTo>
                  <a:cubicBezTo>
                    <a:pt x="6422" y="6144"/>
                    <a:pt x="6371" y="6195"/>
                    <a:pt x="6371" y="6258"/>
                  </a:cubicBezTo>
                  <a:lnTo>
                    <a:pt x="6371" y="6372"/>
                  </a:lnTo>
                  <a:lnTo>
                    <a:pt x="6030" y="6372"/>
                  </a:lnTo>
                  <a:lnTo>
                    <a:pt x="6030" y="6258"/>
                  </a:lnTo>
                  <a:cubicBezTo>
                    <a:pt x="6030" y="6195"/>
                    <a:pt x="5979" y="6144"/>
                    <a:pt x="5916" y="6144"/>
                  </a:cubicBezTo>
                  <a:cubicBezTo>
                    <a:pt x="5853" y="6144"/>
                    <a:pt x="5803" y="6195"/>
                    <a:pt x="5803" y="6258"/>
                  </a:cubicBezTo>
                  <a:lnTo>
                    <a:pt x="5803" y="6372"/>
                  </a:lnTo>
                  <a:lnTo>
                    <a:pt x="5461" y="6372"/>
                  </a:lnTo>
                  <a:lnTo>
                    <a:pt x="5461" y="6258"/>
                  </a:lnTo>
                  <a:cubicBezTo>
                    <a:pt x="5461" y="6195"/>
                    <a:pt x="5410" y="6144"/>
                    <a:pt x="5347" y="6144"/>
                  </a:cubicBezTo>
                  <a:cubicBezTo>
                    <a:pt x="5285" y="6144"/>
                    <a:pt x="5234" y="6195"/>
                    <a:pt x="5234" y="6258"/>
                  </a:cubicBezTo>
                  <a:lnTo>
                    <a:pt x="5234" y="6372"/>
                  </a:lnTo>
                  <a:lnTo>
                    <a:pt x="4892" y="6372"/>
                  </a:lnTo>
                  <a:lnTo>
                    <a:pt x="4892" y="6258"/>
                  </a:lnTo>
                  <a:cubicBezTo>
                    <a:pt x="4892" y="6195"/>
                    <a:pt x="4842" y="6144"/>
                    <a:pt x="4779" y="6144"/>
                  </a:cubicBezTo>
                  <a:cubicBezTo>
                    <a:pt x="4716" y="6144"/>
                    <a:pt x="4665" y="6195"/>
                    <a:pt x="4665" y="6258"/>
                  </a:cubicBezTo>
                  <a:lnTo>
                    <a:pt x="4665" y="6372"/>
                  </a:lnTo>
                  <a:lnTo>
                    <a:pt x="4323" y="6372"/>
                  </a:lnTo>
                  <a:lnTo>
                    <a:pt x="4323" y="6258"/>
                  </a:lnTo>
                  <a:cubicBezTo>
                    <a:pt x="4323" y="6195"/>
                    <a:pt x="4273" y="6144"/>
                    <a:pt x="4210" y="6144"/>
                  </a:cubicBezTo>
                  <a:cubicBezTo>
                    <a:pt x="4147" y="6144"/>
                    <a:pt x="4096" y="6195"/>
                    <a:pt x="4096" y="6258"/>
                  </a:cubicBezTo>
                  <a:lnTo>
                    <a:pt x="4096" y="6372"/>
                  </a:lnTo>
                  <a:lnTo>
                    <a:pt x="3755" y="6372"/>
                  </a:lnTo>
                  <a:lnTo>
                    <a:pt x="3755" y="6258"/>
                  </a:lnTo>
                  <a:cubicBezTo>
                    <a:pt x="3755" y="6195"/>
                    <a:pt x="3704" y="6144"/>
                    <a:pt x="3641" y="6144"/>
                  </a:cubicBezTo>
                  <a:cubicBezTo>
                    <a:pt x="3578" y="6144"/>
                    <a:pt x="3527" y="6195"/>
                    <a:pt x="3527" y="6258"/>
                  </a:cubicBezTo>
                  <a:lnTo>
                    <a:pt x="3527" y="6372"/>
                  </a:lnTo>
                  <a:lnTo>
                    <a:pt x="3186" y="6372"/>
                  </a:lnTo>
                  <a:lnTo>
                    <a:pt x="3186" y="6258"/>
                  </a:lnTo>
                  <a:cubicBezTo>
                    <a:pt x="3186" y="6195"/>
                    <a:pt x="3135" y="6144"/>
                    <a:pt x="3072" y="6144"/>
                  </a:cubicBezTo>
                  <a:cubicBezTo>
                    <a:pt x="3009" y="6144"/>
                    <a:pt x="2958" y="6195"/>
                    <a:pt x="2958" y="6258"/>
                  </a:cubicBezTo>
                  <a:lnTo>
                    <a:pt x="2958" y="6372"/>
                  </a:lnTo>
                  <a:lnTo>
                    <a:pt x="2617" y="6372"/>
                  </a:lnTo>
                  <a:lnTo>
                    <a:pt x="2617" y="6258"/>
                  </a:lnTo>
                  <a:cubicBezTo>
                    <a:pt x="2617" y="6195"/>
                    <a:pt x="2566" y="6144"/>
                    <a:pt x="2503" y="6144"/>
                  </a:cubicBezTo>
                  <a:cubicBezTo>
                    <a:pt x="2440" y="6144"/>
                    <a:pt x="2389" y="6195"/>
                    <a:pt x="2389" y="6258"/>
                  </a:cubicBezTo>
                  <a:lnTo>
                    <a:pt x="2389" y="6372"/>
                  </a:lnTo>
                  <a:lnTo>
                    <a:pt x="2048" y="6372"/>
                  </a:lnTo>
                  <a:lnTo>
                    <a:pt x="2048" y="6258"/>
                  </a:lnTo>
                  <a:cubicBezTo>
                    <a:pt x="2048" y="6195"/>
                    <a:pt x="1997" y="6144"/>
                    <a:pt x="1934" y="6144"/>
                  </a:cubicBezTo>
                  <a:cubicBezTo>
                    <a:pt x="1871" y="6144"/>
                    <a:pt x="1820" y="6195"/>
                    <a:pt x="1820" y="6258"/>
                  </a:cubicBezTo>
                  <a:lnTo>
                    <a:pt x="1820" y="6372"/>
                  </a:lnTo>
                  <a:lnTo>
                    <a:pt x="1479" y="6372"/>
                  </a:lnTo>
                  <a:lnTo>
                    <a:pt x="1479" y="6258"/>
                  </a:lnTo>
                  <a:cubicBezTo>
                    <a:pt x="1479" y="6195"/>
                    <a:pt x="1428" y="6144"/>
                    <a:pt x="1365" y="6144"/>
                  </a:cubicBezTo>
                  <a:cubicBezTo>
                    <a:pt x="1302" y="6144"/>
                    <a:pt x="1252" y="6195"/>
                    <a:pt x="1252" y="6258"/>
                  </a:cubicBezTo>
                  <a:lnTo>
                    <a:pt x="1252" y="6372"/>
                  </a:lnTo>
                  <a:lnTo>
                    <a:pt x="910" y="6372"/>
                  </a:lnTo>
                  <a:lnTo>
                    <a:pt x="910" y="6258"/>
                  </a:lnTo>
                  <a:cubicBezTo>
                    <a:pt x="910" y="6195"/>
                    <a:pt x="859" y="6144"/>
                    <a:pt x="796" y="6144"/>
                  </a:cubicBezTo>
                  <a:cubicBezTo>
                    <a:pt x="734" y="6144"/>
                    <a:pt x="683" y="6195"/>
                    <a:pt x="683" y="6258"/>
                  </a:cubicBezTo>
                  <a:lnTo>
                    <a:pt x="683" y="6372"/>
                  </a:lnTo>
                  <a:lnTo>
                    <a:pt x="455" y="6372"/>
                  </a:lnTo>
                  <a:lnTo>
                    <a:pt x="455" y="5234"/>
                  </a:lnTo>
                  <a:lnTo>
                    <a:pt x="1263" y="523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8174522" y="2107432"/>
            <a:ext cx="665795" cy="665791"/>
            <a:chOff x="8174522" y="2107432"/>
            <a:chExt cx="665795" cy="665791"/>
          </a:xfrm>
        </p:grpSpPr>
        <p:sp>
          <p:nvSpPr>
            <p:cNvPr id="8" name="AutoShape 8"/>
            <p:cNvSpPr/>
            <p:nvPr/>
          </p:nvSpPr>
          <p:spPr>
            <a:xfrm>
              <a:off x="8174522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8354362" y="2273856"/>
              <a:ext cx="306115" cy="294843"/>
            </a:xfrm>
            <a:custGeom>
              <a:rect l="l" t="t" r="r" b="b"/>
              <a:pathLst>
                <a:path w="6825" h="5912">
                  <a:moveTo>
                    <a:pt x="3413" y="0"/>
                  </a:moveTo>
                  <a:lnTo>
                    <a:pt x="0" y="5912"/>
                  </a:lnTo>
                  <a:lnTo>
                    <a:pt x="6827" y="5912"/>
                  </a:lnTo>
                  <a:lnTo>
                    <a:pt x="3413" y="0"/>
                  </a:lnTo>
                  <a:close/>
                  <a:moveTo>
                    <a:pt x="3413" y="972"/>
                  </a:moveTo>
                  <a:lnTo>
                    <a:pt x="4489" y="2835"/>
                  </a:lnTo>
                  <a:lnTo>
                    <a:pt x="2338" y="2835"/>
                  </a:lnTo>
                  <a:lnTo>
                    <a:pt x="3413" y="972"/>
                  </a:lnTo>
                  <a:close/>
                  <a:moveTo>
                    <a:pt x="842" y="5426"/>
                  </a:moveTo>
                  <a:lnTo>
                    <a:pt x="1917" y="3564"/>
                  </a:lnTo>
                  <a:lnTo>
                    <a:pt x="2993" y="5426"/>
                  </a:lnTo>
                  <a:lnTo>
                    <a:pt x="842" y="5426"/>
                  </a:lnTo>
                  <a:close/>
                  <a:moveTo>
                    <a:pt x="2338" y="3321"/>
                  </a:moveTo>
                  <a:lnTo>
                    <a:pt x="4489" y="3321"/>
                  </a:lnTo>
                  <a:lnTo>
                    <a:pt x="3413" y="5183"/>
                  </a:lnTo>
                  <a:lnTo>
                    <a:pt x="2338" y="3321"/>
                  </a:lnTo>
                  <a:close/>
                  <a:moveTo>
                    <a:pt x="4910" y="3564"/>
                  </a:moveTo>
                  <a:lnTo>
                    <a:pt x="5985" y="5426"/>
                  </a:lnTo>
                  <a:lnTo>
                    <a:pt x="3834" y="5426"/>
                  </a:lnTo>
                  <a:lnTo>
                    <a:pt x="4910" y="356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4252748" y="4178300"/>
            <a:ext cx="665795" cy="665791"/>
            <a:chOff x="4252748" y="4178300"/>
            <a:chExt cx="665795" cy="665791"/>
          </a:xfrm>
        </p:grpSpPr>
        <p:sp>
          <p:nvSpPr>
            <p:cNvPr id="11" name="AutoShape 11"/>
            <p:cNvSpPr/>
            <p:nvPr/>
          </p:nvSpPr>
          <p:spPr>
            <a:xfrm>
              <a:off x="4252748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4432588" y="4363773"/>
              <a:ext cx="306115" cy="294843"/>
            </a:xfrm>
            <a:custGeom>
              <a:rect l="l" t="t" r="r" b="b"/>
              <a:pathLst>
                <a:path w="597921" h="598324">
                  <a:moveTo>
                    <a:pt x="297615" y="96957"/>
                  </a:moveTo>
                  <a:cubicBezTo>
                    <a:pt x="311959" y="96957"/>
                    <a:pt x="323434" y="108416"/>
                    <a:pt x="323434" y="122740"/>
                  </a:cubicBezTo>
                  <a:lnTo>
                    <a:pt x="323434" y="289852"/>
                  </a:lnTo>
                  <a:lnTo>
                    <a:pt x="462572" y="289852"/>
                  </a:lnTo>
                  <a:cubicBezTo>
                    <a:pt x="476438" y="289852"/>
                    <a:pt x="487913" y="301311"/>
                    <a:pt x="487913" y="315157"/>
                  </a:cubicBezTo>
                  <a:cubicBezTo>
                    <a:pt x="487913" y="329004"/>
                    <a:pt x="476438" y="340463"/>
                    <a:pt x="462572" y="340463"/>
                  </a:cubicBezTo>
                  <a:lnTo>
                    <a:pt x="297615" y="340463"/>
                  </a:lnTo>
                  <a:cubicBezTo>
                    <a:pt x="283749" y="340463"/>
                    <a:pt x="272274" y="329004"/>
                    <a:pt x="272274" y="315157"/>
                  </a:cubicBezTo>
                  <a:lnTo>
                    <a:pt x="272274" y="122740"/>
                  </a:lnTo>
                  <a:cubicBezTo>
                    <a:pt x="272274" y="108416"/>
                    <a:pt x="283749" y="96957"/>
                    <a:pt x="297615" y="96957"/>
                  </a:cubicBezTo>
                  <a:close/>
                  <a:moveTo>
                    <a:pt x="298127" y="0"/>
                  </a:moveTo>
                  <a:cubicBezTo>
                    <a:pt x="463564" y="0"/>
                    <a:pt x="597921" y="134181"/>
                    <a:pt x="597921" y="299401"/>
                  </a:cubicBezTo>
                  <a:cubicBezTo>
                    <a:pt x="597921" y="464143"/>
                    <a:pt x="463564" y="598324"/>
                    <a:pt x="298127" y="598324"/>
                  </a:cubicBezTo>
                  <a:cubicBezTo>
                    <a:pt x="188155" y="598324"/>
                    <a:pt x="87268" y="538635"/>
                    <a:pt x="35150" y="442177"/>
                  </a:cubicBezTo>
                  <a:cubicBezTo>
                    <a:pt x="33238" y="438835"/>
                    <a:pt x="32760" y="435492"/>
                    <a:pt x="34194" y="432149"/>
                  </a:cubicBezTo>
                  <a:cubicBezTo>
                    <a:pt x="35150" y="428807"/>
                    <a:pt x="37541" y="425942"/>
                    <a:pt x="40410" y="424509"/>
                  </a:cubicBezTo>
                  <a:lnTo>
                    <a:pt x="74836" y="407796"/>
                  </a:lnTo>
                  <a:cubicBezTo>
                    <a:pt x="81052" y="404931"/>
                    <a:pt x="88702" y="407319"/>
                    <a:pt x="91571" y="413049"/>
                  </a:cubicBezTo>
                  <a:cubicBezTo>
                    <a:pt x="133169" y="488018"/>
                    <a:pt x="212540" y="534815"/>
                    <a:pt x="298127" y="534815"/>
                  </a:cubicBezTo>
                  <a:cubicBezTo>
                    <a:pt x="428181" y="534815"/>
                    <a:pt x="534328" y="429284"/>
                    <a:pt x="534328" y="299401"/>
                  </a:cubicBezTo>
                  <a:cubicBezTo>
                    <a:pt x="534328" y="169517"/>
                    <a:pt x="428181" y="63509"/>
                    <a:pt x="298127" y="63509"/>
                  </a:cubicBezTo>
                  <a:cubicBezTo>
                    <a:pt x="242185" y="63509"/>
                    <a:pt x="187677" y="83565"/>
                    <a:pt x="145123" y="120333"/>
                  </a:cubicBezTo>
                  <a:lnTo>
                    <a:pt x="200587" y="142299"/>
                  </a:lnTo>
                  <a:cubicBezTo>
                    <a:pt x="204890" y="144209"/>
                    <a:pt x="207759" y="148029"/>
                    <a:pt x="208237" y="152327"/>
                  </a:cubicBezTo>
                  <a:cubicBezTo>
                    <a:pt x="208715" y="157102"/>
                    <a:pt x="207281" y="161399"/>
                    <a:pt x="203456" y="164265"/>
                  </a:cubicBezTo>
                  <a:lnTo>
                    <a:pt x="48060" y="285553"/>
                  </a:lnTo>
                  <a:cubicBezTo>
                    <a:pt x="44235" y="288418"/>
                    <a:pt x="39454" y="289373"/>
                    <a:pt x="35150" y="287463"/>
                  </a:cubicBezTo>
                  <a:cubicBezTo>
                    <a:pt x="31325" y="285553"/>
                    <a:pt x="27978" y="281733"/>
                    <a:pt x="27500" y="277435"/>
                  </a:cubicBezTo>
                  <a:lnTo>
                    <a:pt x="246" y="82132"/>
                  </a:lnTo>
                  <a:cubicBezTo>
                    <a:pt x="-710" y="77835"/>
                    <a:pt x="1203" y="73060"/>
                    <a:pt x="4550" y="70194"/>
                  </a:cubicBezTo>
                  <a:cubicBezTo>
                    <a:pt x="8375" y="67807"/>
                    <a:pt x="13156" y="66852"/>
                    <a:pt x="17459" y="68762"/>
                  </a:cubicBezTo>
                  <a:lnTo>
                    <a:pt x="80574" y="94070"/>
                  </a:lnTo>
                  <a:cubicBezTo>
                    <a:pt x="137472" y="33426"/>
                    <a:pt x="214931" y="0"/>
                    <a:pt x="29812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7274660" y="4178300"/>
            <a:ext cx="665795" cy="665791"/>
            <a:chOff x="7274660" y="4178300"/>
            <a:chExt cx="665795" cy="665791"/>
          </a:xfrm>
        </p:grpSpPr>
        <p:sp>
          <p:nvSpPr>
            <p:cNvPr id="14" name="AutoShape 14"/>
            <p:cNvSpPr/>
            <p:nvPr/>
          </p:nvSpPr>
          <p:spPr>
            <a:xfrm>
              <a:off x="7274660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7469003" y="4363774"/>
              <a:ext cx="306115" cy="294843"/>
            </a:xfrm>
            <a:custGeom>
              <a:rect l="l" t="t" r="r" b="b"/>
              <a:pathLst>
                <a:path w="582235" h="606722">
                  <a:moveTo>
                    <a:pt x="0" y="404481"/>
                  </a:moveTo>
                  <a:lnTo>
                    <a:pt x="101261" y="404481"/>
                  </a:lnTo>
                  <a:lnTo>
                    <a:pt x="101261" y="606722"/>
                  </a:lnTo>
                  <a:lnTo>
                    <a:pt x="0" y="606722"/>
                  </a:lnTo>
                  <a:close/>
                  <a:moveTo>
                    <a:pt x="151927" y="328623"/>
                  </a:moveTo>
                  <a:lnTo>
                    <a:pt x="253188" y="328623"/>
                  </a:lnTo>
                  <a:lnTo>
                    <a:pt x="253188" y="606722"/>
                  </a:lnTo>
                  <a:lnTo>
                    <a:pt x="151927" y="606722"/>
                  </a:lnTo>
                  <a:close/>
                  <a:moveTo>
                    <a:pt x="303855" y="252766"/>
                  </a:moveTo>
                  <a:lnTo>
                    <a:pt x="405046" y="252766"/>
                  </a:lnTo>
                  <a:lnTo>
                    <a:pt x="405046" y="606722"/>
                  </a:lnTo>
                  <a:lnTo>
                    <a:pt x="303855" y="606722"/>
                  </a:lnTo>
                  <a:close/>
                  <a:moveTo>
                    <a:pt x="455711" y="202241"/>
                  </a:moveTo>
                  <a:lnTo>
                    <a:pt x="556972" y="202241"/>
                  </a:lnTo>
                  <a:lnTo>
                    <a:pt x="556972" y="606722"/>
                  </a:lnTo>
                  <a:lnTo>
                    <a:pt x="455711" y="606722"/>
                  </a:lnTo>
                  <a:close/>
                  <a:moveTo>
                    <a:pt x="455697" y="0"/>
                  </a:moveTo>
                  <a:lnTo>
                    <a:pt x="556785" y="0"/>
                  </a:lnTo>
                  <a:lnTo>
                    <a:pt x="556874" y="0"/>
                  </a:lnTo>
                  <a:lnTo>
                    <a:pt x="556963" y="0"/>
                  </a:lnTo>
                  <a:cubicBezTo>
                    <a:pt x="557230" y="0"/>
                    <a:pt x="557408" y="0"/>
                    <a:pt x="557675" y="0"/>
                  </a:cubicBezTo>
                  <a:cubicBezTo>
                    <a:pt x="558298" y="89"/>
                    <a:pt x="558832" y="89"/>
                    <a:pt x="559366" y="89"/>
                  </a:cubicBezTo>
                  <a:cubicBezTo>
                    <a:pt x="559811" y="178"/>
                    <a:pt x="560256" y="267"/>
                    <a:pt x="560611" y="267"/>
                  </a:cubicBezTo>
                  <a:cubicBezTo>
                    <a:pt x="561056" y="356"/>
                    <a:pt x="561412" y="444"/>
                    <a:pt x="561857" y="444"/>
                  </a:cubicBezTo>
                  <a:cubicBezTo>
                    <a:pt x="562302" y="533"/>
                    <a:pt x="562747" y="711"/>
                    <a:pt x="563192" y="800"/>
                  </a:cubicBezTo>
                  <a:cubicBezTo>
                    <a:pt x="563548" y="889"/>
                    <a:pt x="563904" y="978"/>
                    <a:pt x="564171" y="1067"/>
                  </a:cubicBezTo>
                  <a:cubicBezTo>
                    <a:pt x="564616" y="1156"/>
                    <a:pt x="565061" y="1333"/>
                    <a:pt x="565506" y="1511"/>
                  </a:cubicBezTo>
                  <a:cubicBezTo>
                    <a:pt x="565862" y="1600"/>
                    <a:pt x="566218" y="1778"/>
                    <a:pt x="566574" y="1867"/>
                  </a:cubicBezTo>
                  <a:cubicBezTo>
                    <a:pt x="566929" y="2044"/>
                    <a:pt x="567285" y="2222"/>
                    <a:pt x="567730" y="2400"/>
                  </a:cubicBezTo>
                  <a:cubicBezTo>
                    <a:pt x="568086" y="2578"/>
                    <a:pt x="568442" y="2755"/>
                    <a:pt x="568798" y="2933"/>
                  </a:cubicBezTo>
                  <a:cubicBezTo>
                    <a:pt x="569154" y="3111"/>
                    <a:pt x="569421" y="3289"/>
                    <a:pt x="569777" y="3467"/>
                  </a:cubicBezTo>
                  <a:cubicBezTo>
                    <a:pt x="570133" y="3733"/>
                    <a:pt x="570578" y="4000"/>
                    <a:pt x="570934" y="4178"/>
                  </a:cubicBezTo>
                  <a:cubicBezTo>
                    <a:pt x="571201" y="4444"/>
                    <a:pt x="571557" y="4622"/>
                    <a:pt x="571824" y="4800"/>
                  </a:cubicBezTo>
                  <a:cubicBezTo>
                    <a:pt x="572180" y="5155"/>
                    <a:pt x="572536" y="5422"/>
                    <a:pt x="572891" y="5689"/>
                  </a:cubicBezTo>
                  <a:cubicBezTo>
                    <a:pt x="573247" y="5955"/>
                    <a:pt x="573514" y="6222"/>
                    <a:pt x="573781" y="6489"/>
                  </a:cubicBezTo>
                  <a:cubicBezTo>
                    <a:pt x="574137" y="6755"/>
                    <a:pt x="574493" y="7022"/>
                    <a:pt x="574760" y="7289"/>
                  </a:cubicBezTo>
                  <a:cubicBezTo>
                    <a:pt x="575205" y="7733"/>
                    <a:pt x="575561" y="8178"/>
                    <a:pt x="575917" y="8533"/>
                  </a:cubicBezTo>
                  <a:cubicBezTo>
                    <a:pt x="576095" y="8711"/>
                    <a:pt x="576273" y="8889"/>
                    <a:pt x="576451" y="9066"/>
                  </a:cubicBezTo>
                  <a:cubicBezTo>
                    <a:pt x="576451" y="9155"/>
                    <a:pt x="576451" y="9155"/>
                    <a:pt x="576451" y="9155"/>
                  </a:cubicBezTo>
                  <a:cubicBezTo>
                    <a:pt x="576985" y="9777"/>
                    <a:pt x="577519" y="10489"/>
                    <a:pt x="577964" y="11200"/>
                  </a:cubicBezTo>
                  <a:cubicBezTo>
                    <a:pt x="577964" y="11200"/>
                    <a:pt x="578053" y="11289"/>
                    <a:pt x="578053" y="11289"/>
                  </a:cubicBezTo>
                  <a:cubicBezTo>
                    <a:pt x="578498" y="12000"/>
                    <a:pt x="578854" y="12622"/>
                    <a:pt x="579209" y="13244"/>
                  </a:cubicBezTo>
                  <a:cubicBezTo>
                    <a:pt x="579387" y="13600"/>
                    <a:pt x="579565" y="13955"/>
                    <a:pt x="579743" y="14222"/>
                  </a:cubicBezTo>
                  <a:cubicBezTo>
                    <a:pt x="579921" y="14666"/>
                    <a:pt x="580099" y="15111"/>
                    <a:pt x="580277" y="15555"/>
                  </a:cubicBezTo>
                  <a:cubicBezTo>
                    <a:pt x="580455" y="15911"/>
                    <a:pt x="580633" y="16266"/>
                    <a:pt x="580722" y="16711"/>
                  </a:cubicBezTo>
                  <a:cubicBezTo>
                    <a:pt x="580900" y="17066"/>
                    <a:pt x="581078" y="17422"/>
                    <a:pt x="581167" y="17866"/>
                  </a:cubicBezTo>
                  <a:cubicBezTo>
                    <a:pt x="581256" y="18311"/>
                    <a:pt x="581434" y="18755"/>
                    <a:pt x="581523" y="19199"/>
                  </a:cubicBezTo>
                  <a:cubicBezTo>
                    <a:pt x="581612" y="19555"/>
                    <a:pt x="581701" y="19910"/>
                    <a:pt x="581790" y="20266"/>
                  </a:cubicBezTo>
                  <a:cubicBezTo>
                    <a:pt x="581879" y="20977"/>
                    <a:pt x="582057" y="21777"/>
                    <a:pt x="582146" y="22488"/>
                  </a:cubicBezTo>
                  <a:cubicBezTo>
                    <a:pt x="582146" y="22577"/>
                    <a:pt x="582146" y="22666"/>
                    <a:pt x="582146" y="22666"/>
                  </a:cubicBezTo>
                  <a:cubicBezTo>
                    <a:pt x="582235" y="23555"/>
                    <a:pt x="582235" y="24355"/>
                    <a:pt x="582235" y="25244"/>
                  </a:cubicBezTo>
                  <a:lnTo>
                    <a:pt x="582235" y="126396"/>
                  </a:lnTo>
                  <a:cubicBezTo>
                    <a:pt x="582235" y="140351"/>
                    <a:pt x="570934" y="151728"/>
                    <a:pt x="556963" y="151728"/>
                  </a:cubicBezTo>
                  <a:cubicBezTo>
                    <a:pt x="542992" y="151728"/>
                    <a:pt x="531691" y="140351"/>
                    <a:pt x="531691" y="126396"/>
                  </a:cubicBezTo>
                  <a:lnTo>
                    <a:pt x="531691" y="79286"/>
                  </a:lnTo>
                  <a:lnTo>
                    <a:pt x="421260" y="171106"/>
                  </a:lnTo>
                  <a:cubicBezTo>
                    <a:pt x="410582" y="180083"/>
                    <a:pt x="394564" y="178572"/>
                    <a:pt x="385666" y="167906"/>
                  </a:cubicBezTo>
                  <a:cubicBezTo>
                    <a:pt x="376678" y="157150"/>
                    <a:pt x="378191" y="141240"/>
                    <a:pt x="388869" y="132262"/>
                  </a:cubicBezTo>
                  <a:lnTo>
                    <a:pt x="487020" y="50576"/>
                  </a:lnTo>
                  <a:lnTo>
                    <a:pt x="455697" y="50576"/>
                  </a:lnTo>
                  <a:cubicBezTo>
                    <a:pt x="441727" y="50576"/>
                    <a:pt x="430425" y="39288"/>
                    <a:pt x="430425" y="25244"/>
                  </a:cubicBezTo>
                  <a:cubicBezTo>
                    <a:pt x="430425" y="11289"/>
                    <a:pt x="441727" y="0"/>
                    <a:pt x="45569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6" name="AutoShape 16"/>
          <p:cNvSpPr/>
          <p:nvPr/>
        </p:nvSpPr>
        <p:spPr>
          <a:xfrm>
            <a:off x="633036" y="2037683"/>
            <a:ext cx="2553871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合规管理现状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合规风险评估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9015108" y="2037683"/>
            <a:ext cx="2569478" cy="44168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合规管理改进措施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合规管理实施计划</a:t>
            </a:r>
            <a:endParaRPr lang="en-US" sz="1100"/>
          </a:p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汇报范围</a:t>
              </a:r>
            </a:p>
          </p:txBody>
        </p:sp>
      </p:grpSp>
      <p:sp>
        <p:nvSpPr>
          <p:cNvPr id="42" name="TextBox 42"/>
          <p:cNvSpPr txBox="1"/>
          <p:nvPr/>
        </p:nvSpPr>
        <p:spPr>
          <a:xfrm>
            <a:off x="633255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汇报企业应首先说明其当前的合规管理状况，包括现有的合规制度、流程、人员配置等。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9015108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提出针对现有合规管理问题的改进措施，如完善合规制度、优化合规流程、加强合规培训等。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1940528" y="5112856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对企业面临的合规风险进行评估，包括风险识别、分析和评价的过程及结果。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7845361" y="5065527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详细阐述企业实施合规管理的计划和时间表，包括各项措施的具体执行方案、责任人和完成时限等。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812" y="1067255"/>
            <a:ext cx="12205122" cy="3616657"/>
          </a:xfrm>
          <a:prstGeom prst="rect">
            <a:avLst/>
          </a:prstGeom>
          <a:solidFill>
            <a:srgbClr val="1E242F">
              <a:alpha val="37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562455" y="2990347"/>
            <a:ext cx="9434404" cy="11045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企业合规管理现状及挑战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62455" y="1656300"/>
            <a:ext cx="7680985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着全球化的发展，国际企业面临日益严格的合规要求。许多跨国公司已经建立了完善的合规管理体系，通过设立专门的合规部门、制定详细的合规政策和程序，以确保在全球范围内的业务活动符合相关法律法规和道德规范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国际企业合规管理现状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近年来，中国政府对企业合规管理的重视程度不断提高，相关法律法规不断完善。越来越多的企业开始认识到合规管理的重要性，并逐步建立起合规管理体系。然而，与国际先进水平相比，国内企业在合规管理的理念、制度、技术和人才等方面仍存在一定差距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国内企业合规管理现状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国内外企业合规管理现状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629637" y="143487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764381" y="156961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" name="Connector 4"/>
          <p:cNvCxnSpPr/>
          <p:nvPr/>
        </p:nvCxnSpPr>
        <p:spPr>
          <a:xfrm flipH="1">
            <a:off x="3948703" y="2073002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5" name="TextBox 5"/>
          <p:cNvSpPr txBox="1"/>
          <p:nvPr/>
        </p:nvSpPr>
        <p:spPr>
          <a:xfrm>
            <a:off x="4406789" y="122051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法律法规的复杂性和多变性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406789" y="176915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企业面临的法律法规环境日益复杂，且不断变化。企业需要时刻关注法律法规的最新动态，及时调整自身的经营策略和合规管理措施。</a:t>
            </a:r>
          </a:p>
        </p:txBody>
      </p:sp>
      <p:sp>
        <p:nvSpPr>
          <p:cNvPr id="7" name="AutoShape 7"/>
          <p:cNvSpPr/>
          <p:nvPr/>
        </p:nvSpPr>
        <p:spPr>
          <a:xfrm>
            <a:off x="-545608" y="2453663"/>
            <a:ext cx="3870955" cy="387095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2">
            <a:alphaModFix/>
          </a:blip>
          <a:srcRect l="13792" r="13792"/>
          <a:stretch>
            <a:fillRect/>
          </a:stretch>
        </p:blipFill>
        <p:spPr>
          <a:xfrm>
            <a:off x="-344549" y="2654723"/>
            <a:ext cx="3468836" cy="3468836"/>
          </a:xfrm>
          <a:prstGeom prst="ellipse">
            <a:avLst/>
          </a:prstGeom>
        </p:spPr>
      </p:pic>
      <p:sp>
        <p:nvSpPr>
          <p:cNvPr id="9" name="AutoShape 9"/>
          <p:cNvSpPr/>
          <p:nvPr/>
        </p:nvSpPr>
        <p:spPr>
          <a:xfrm>
            <a:off x="3629637" y="3155196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3764381" y="3289940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 flipH="1">
            <a:off x="3948703" y="3793327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2" name="TextBox 12"/>
          <p:cNvSpPr txBox="1"/>
          <p:nvPr/>
        </p:nvSpPr>
        <p:spPr>
          <a:xfrm>
            <a:off x="4406789" y="2940841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全球化带来的挑战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406789" y="3489481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随着全球化的深入发展，企业在跨国经营中面临不同国家和地区的法律法规、文化差异等挑战。企业需要建立全球化的合规管理体系，确保在全球范围内的业务活动符合当地法律法规和道德规范。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3629637" y="487552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3764381" y="501026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 flipH="1">
            <a:off x="3948703" y="5513651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7" name="TextBox 17"/>
          <p:cNvSpPr txBox="1"/>
          <p:nvPr/>
        </p:nvSpPr>
        <p:spPr>
          <a:xfrm>
            <a:off x="4406789" y="466116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信息技术的发展带来的挑战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4406789" y="520980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信息技术的快速发展为企业合规管理带来了新的挑战。企业需要借助先进的信息技术手段，提高合规管理的效率和准确性。同时，也需要防范信息技术带来的风险，如数据泄露、网络攻击等。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企业合规管理面临的挑战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3574882" y="1165346"/>
            <a:ext cx="5016408" cy="5733525"/>
          </a:xfrm>
          <a:prstGeom prst="parallelogram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24969" r="24969"/>
          <a:stretch>
            <a:fillRect/>
          </a:stretch>
        </p:blipFill>
        <p:spPr>
          <a:xfrm>
            <a:off x="161995" y="1165346"/>
            <a:ext cx="4300144" cy="5733525"/>
          </a:xfrm>
          <a:prstGeom prst="parallelogram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5272221" y="1165346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保障企业稳健经营</a:t>
            </a:r>
          </a:p>
        </p:txBody>
      </p:sp>
      <p:sp>
        <p:nvSpPr>
          <p:cNvPr id="5" name="AutoShape 5"/>
          <p:cNvSpPr/>
          <p:nvPr/>
        </p:nvSpPr>
        <p:spPr>
          <a:xfrm>
            <a:off x="3908867" y="1360418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351619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633815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3810637" y="1233134"/>
            <a:ext cx="799698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272221" y="1692114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通过建立完善的合规管理体系，企业可以确保自身业务活动符合相关法律法规和道德规范，避免因违规行为而遭受法律制裁、声誉损失等风险，从而保障企业的稳健经营。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4832636" y="2904135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提升企业竞争力</a:t>
            </a:r>
          </a:p>
        </p:txBody>
      </p:sp>
      <p:sp>
        <p:nvSpPr>
          <p:cNvPr id="11" name="AutoShape 11"/>
          <p:cNvSpPr/>
          <p:nvPr/>
        </p:nvSpPr>
        <p:spPr>
          <a:xfrm>
            <a:off x="3469283" y="3099207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912035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3194231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3249042" y="2971923"/>
            <a:ext cx="1102577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832636" y="3430903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合规管理不仅有助于企业规避风险，还可以提升企业的竞争力。通过合规管理，企业可以优化内部管理流程、提高运营效率、降低运营成本等，从而在激烈的市场竞争中获得优势。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4431562" y="4642924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促进企业可持续发展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68208" y="4837996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3510960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2793156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2878500" y="4710712"/>
            <a:ext cx="1115711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31562" y="5169692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合规管理是企业可持续发展的重要保障。通过合规管理，企业可以积极履行社会责任、关注环境保护、推动绿色发展等，从而赢得社会各界的信任和支持，实现企业的长期可持续发展。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企业合规管理的重要性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812" y="1067255"/>
            <a:ext cx="12205122" cy="3616657"/>
          </a:xfrm>
          <a:prstGeom prst="rect">
            <a:avLst/>
          </a:prstGeom>
          <a:solidFill>
            <a:srgbClr val="1E242F">
              <a:alpha val="37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562455" y="2990347"/>
            <a:ext cx="9434404" cy="11045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合规风险识别与评估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62455" y="1656300"/>
            <a:ext cx="7680985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通过设计问卷，收集企业内部员工对合规风险的认识和看法，识别潜在的合规风险。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问卷调查法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流程图分析法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案例分析法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对企业业务流程进行全面梳理，找出可能存在的合规风险点。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通过对历史案例的深入研究，总结归纳出企业可能面临的合规风险。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合规风险识别方法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2693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评估风险事件发生的概率或频率，以确定风险的大小。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602827" y="1536628"/>
            <a:ext cx="1898907" cy="1898907"/>
          </a:xfrm>
          <a:prstGeom prst="ellipse">
            <a:avLst/>
          </a:prstGeom>
        </p:spPr>
      </p:pic>
      <p:sp>
        <p:nvSpPr>
          <p:cNvPr id="5" name="AutoShape 5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12500" b="12500"/>
          <a:stretch>
            <a:fillRect/>
          </a:stretch>
        </p:blipFill>
        <p:spPr>
          <a:xfrm>
            <a:off x="5168347" y="1536628"/>
            <a:ext cx="1898907" cy="1898907"/>
          </a:xfrm>
          <a:prstGeom prst="ellipse">
            <a:avLst/>
          </a:prstGeom>
        </p:spPr>
      </p:pic>
      <p:sp>
        <p:nvSpPr>
          <p:cNvPr id="7" name="AutoShape 7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871767" y="1536628"/>
            <a:ext cx="1898907" cy="1898907"/>
          </a:xfrm>
          <a:prstGeom prst="ellipse">
            <a:avLst/>
          </a:prstGeom>
        </p:spPr>
      </p:pic>
      <p:sp>
        <p:nvSpPr>
          <p:cNvPr id="9" name="TextBox 9"/>
          <p:cNvSpPr txBox="1"/>
          <p:nvPr/>
        </p:nvSpPr>
        <p:spPr>
          <a:xfrm>
            <a:off x="1066381" y="3766355"/>
            <a:ext cx="297180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可能性评估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1226739" y="4350852"/>
            <a:ext cx="2651083" cy="97536"/>
            <a:chOff x="1226739" y="4350852"/>
            <a:chExt cx="2651083" cy="97536"/>
          </a:xfrm>
        </p:grpSpPr>
        <p:cxnSp>
          <p:nvCxnSpPr>
            <p:cNvPr id="11" name="Connector 11"/>
            <p:cNvCxnSpPr/>
            <p:nvPr/>
          </p:nvCxnSpPr>
          <p:spPr>
            <a:xfrm flipV="1">
              <a:off x="1287927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12" name="AutoShape 12"/>
            <p:cNvSpPr/>
            <p:nvPr/>
          </p:nvSpPr>
          <p:spPr>
            <a:xfrm>
              <a:off x="122673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378028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489245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评估风险事件发生后可能对企业造成的影响程度，包括财务、声誉、运营等方面。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1426" y="3746205"/>
            <a:ext cx="295275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影响程度评估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792260" y="4350852"/>
            <a:ext cx="2651083" cy="97536"/>
            <a:chOff x="4792260" y="4350852"/>
            <a:chExt cx="2651083" cy="97536"/>
          </a:xfrm>
        </p:grpSpPr>
        <p:cxnSp>
          <p:nvCxnSpPr>
            <p:cNvPr id="17" name="Connector 17"/>
            <p:cNvCxnSpPr/>
            <p:nvPr/>
          </p:nvCxnSpPr>
          <p:spPr>
            <a:xfrm flipV="1">
              <a:off x="4853447" y="4399620"/>
              <a:ext cx="2492359" cy="4740"/>
            </a:xfrm>
            <a:prstGeom prst="line">
              <a:avLst/>
            </a:prstGeom>
            <a:ln w="9525">
              <a:solidFill>
                <a:schemeClr val="accent2"/>
              </a:solidFill>
              <a:prstDash val="solid"/>
              <a:headEnd type="none"/>
              <a:tailEnd type="none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</p:cxnSp>
        <p:sp>
          <p:nvSpPr>
            <p:cNvPr id="18" name="AutoShape 18"/>
            <p:cNvSpPr/>
            <p:nvPr/>
          </p:nvSpPr>
          <p:spPr>
            <a:xfrm>
              <a:off x="4792260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345807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0" name="TextBox 20"/>
          <p:cNvSpPr txBox="1"/>
          <p:nvPr/>
        </p:nvSpPr>
        <p:spPr>
          <a:xfrm>
            <a:off x="859587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将可能性评估和影响程度评估的结果相结合，计算出风险值，以便对风险进行排序和优先处理。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8311508" y="3746205"/>
            <a:ext cx="3019425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风险值计算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8495679" y="4350852"/>
            <a:ext cx="2651083" cy="97536"/>
            <a:chOff x="8495679" y="4350852"/>
            <a:chExt cx="2651083" cy="97536"/>
          </a:xfrm>
        </p:grpSpPr>
        <p:cxnSp>
          <p:nvCxnSpPr>
            <p:cNvPr id="23" name="Connector 23"/>
            <p:cNvCxnSpPr/>
            <p:nvPr/>
          </p:nvCxnSpPr>
          <p:spPr>
            <a:xfrm flipV="1">
              <a:off x="8556866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24" name="AutoShape 24"/>
            <p:cNvSpPr/>
            <p:nvPr/>
          </p:nvSpPr>
          <p:spPr>
            <a:xfrm>
              <a:off x="849567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1104922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合规风险评估标准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风险值高，可能对企业造成严重影响的风险。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高风险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风险值中等，可能对企业造成一定影响的风险。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中风险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3892" r="13892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风险值较低，可能对企业影响较小的风险。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低风险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合规风险等级划分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812" y="1067255"/>
            <a:ext cx="12205122" cy="3616657"/>
          </a:xfrm>
          <a:prstGeom prst="rect">
            <a:avLst/>
          </a:prstGeom>
          <a:solidFill>
            <a:srgbClr val="1E242F">
              <a:alpha val="37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562455" y="2990347"/>
            <a:ext cx="9434404" cy="11045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合规风险防范措施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62455" y="1656300"/>
            <a:ext cx="7680985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完善合规管理流程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建立合规管理流程，包括合规风险评估、合规审查、合规监控等环节，确保企业运营活动的合规性。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制定合规管理政策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明确企业合规管理的基本原则、目标和要求，为全体员工提供行为准则。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设立合规管理机构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成立专门的合规管理机构，负责企业合规管理制度的制定、实施和监督。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l="16667" r="16667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l="16667" r="16667"/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rcRect l="16667" r="16667"/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建立健全合规管理制度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制作合规宣传资料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制作各类合规宣传资料，如手册、海报等，便于员工随时了解和掌握合规要求。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营造合规文化氛围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通过企业内部刊物、网站等渠道，宣传合规理念和企业合规文化，引导员工树立正确的价值观和道德观。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定期开展合规培训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针对不同岗位和业务领域，定期开展合规培训，提高员工的合规意识和能力。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69006" y="1293634"/>
            <a:ext cx="4563025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加强合规培训与宣传</a:t>
              </a:r>
            </a:p>
          </p:txBody>
        </p:sp>
      </p:grp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https://d.book118.com/448110132113006030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7F7F7"/>
      </a:dk1>
      <a:lt1>
        <a:srgbClr val="000000"/>
      </a:lt1>
      <a:dk2>
        <a:srgbClr val="FFFFFF"/>
      </a:dk2>
      <a:lt2>
        <a:srgbClr val="000000"/>
      </a:lt2>
      <a:accent1>
        <a:srgbClr val="8C8C8C"/>
      </a:accent1>
      <a:accent2>
        <a:srgbClr val="A8A8A8"/>
      </a:accent2>
      <a:accent3>
        <a:srgbClr val="7B7B7B"/>
      </a:accent3>
      <a:accent4>
        <a:srgbClr val="515151"/>
      </a:accent4>
      <a:accent5>
        <a:srgbClr val="60727F"/>
      </a:accent5>
      <a:accent6>
        <a:srgbClr val="444444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98</Paragraphs>
  <Slides>17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baseType="lpstr" size="21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2024-09-07T07:12:00.552</cp:lastPrinted>
  <dcterms:created xsi:type="dcterms:W3CDTF">2024-09-06T23:12:00Z</dcterms:created>
  <dcterms:modified xsi:type="dcterms:W3CDTF">2024-09-06T23:12:02Z</dcterms:modified>
</cp:coreProperties>
</file>