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D244B37-3C99-404C-9167-0578B1EB1B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9E21F1C-414C-44BE-885D-E6A32D23B7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63387DA-9680-4CEE-BA3C-D77E90B4D5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34A735A-9ABB-48CC-A930-800F6EEBA4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DD3BC0C-4BFB-4078-BE22-0CF53129454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CF5486E-F179-4996-9A30-AC32502DFA1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FB5F0EA-F00F-4DDF-BC95-127426CE70D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2FF667C-7998-413E-AC96-CD7ABEB6C75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8C6C6EE-2CA3-4DA8-9D95-DFA8E65D75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64B0907-62ED-41C6-82BD-D5B045B5D7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90CD8C-22E2-40BE-B062-FC3F349BEA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矩形 4"/>
          <p:cNvSpPr/>
          <p:nvPr userDrawn="1"/>
        </p:nvSpPr>
        <p:spPr>
          <a:xfrm>
            <a:off x="0" y="-1"/>
            <a:ext cx="12192000" cy="6857999"/>
          </a:xfrm>
          <a:prstGeom prst="rect">
            <a:avLst/>
          </a:prstGeom>
          <a:gradFill>
            <a:gsLst>
              <a:gs pos="10000">
                <a:schemeClr val="accent1"/>
              </a:gs>
              <a:gs pos="30000">
                <a:schemeClr val="accent3">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标题 1"/>
          <p:cNvSpPr>
            <a:spLocks noGrp="1"/>
          </p:cNvSpPr>
          <p:nvPr>
            <p:ph type="ctrTitle" idx="2147483647" hasCustomPrompt="1"/>
          </p:nvPr>
        </p:nvSpPr>
        <p:spPr>
          <a:xfrm>
            <a:off x="392698" y="5131305"/>
            <a:ext cx="6019597" cy="1311128"/>
          </a:xfrm>
        </p:spPr>
        <p:txBody>
          <a:bodyPr wrap="none" anchor="b">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5" name="文本占位符 17"/>
          <p:cNvSpPr>
            <a:spLocks noGrp="1"/>
          </p:cNvSpPr>
          <p:nvPr>
            <p:ph type="body" sz="quarter" idx="10" hasCustomPrompt="1"/>
          </p:nvPr>
        </p:nvSpPr>
        <p:spPr>
          <a:xfrm>
            <a:off x="392698" y="4448586"/>
            <a:ext cx="2941831" cy="646331"/>
          </a:xfrm>
        </p:spPr>
        <p:txBody>
          <a:bodyPr wrap="none" anchor="b">
            <a:spAutoFit/>
          </a:bodyPr>
          <a:lstStyle>
            <a:lvl1pPr marL="0" indent="0" algn="l">
              <a:buNone/>
              <a:defRPr sz="4000" b="0" i="0" spc="300">
                <a:solidFill>
                  <a:schemeClr val="bg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6" name=""/>
        <p:cNvGrpSpPr/>
        <p:nvPr/>
      </p:nvGrpSpPr>
      <p:grpSpPr>
        <a:xfrm>
          <a:off x="0" y="0"/>
          <a:ext cx="0" cy="0"/>
        </a:xfrm>
      </p:grpSpPr>
      <p:sp>
        <p:nvSpPr>
          <p:cNvPr id="7"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2" name=""/>
        <p:cNvGrpSpPr/>
        <p:nvPr/>
      </p:nvGrpSpPr>
      <p:grpSpPr>
        <a:xfrm>
          <a:off x="0" y="0"/>
          <a:ext cx="0" cy="0"/>
        </a:xfrm>
      </p:grpSpPr>
      <p:pic>
        <p:nvPicPr>
          <p:cNvPr id="13" name="图片 12"/>
          <p:cNvPicPr>
            <a:picLocks noChangeAspect="1"/>
          </p:cNvPicPr>
          <p:nvPr userDrawn="1"/>
        </p:nvPicPr>
        <p:blipFill>
          <a:blip r:embed="rId1"/>
          <a:stretch>
            <a:fillRect/>
          </a:stretch>
        </p:blipFill>
        <p:spPr>
          <a:xfrm>
            <a:off x="0" y="-1"/>
            <a:ext cx="12192000" cy="6858000"/>
          </a:xfrm>
          <a:prstGeom prst="rect">
            <a:avLst/>
          </a:prstGeom>
        </p:spPr>
      </p:pic>
      <p:sp>
        <p:nvSpPr>
          <p:cNvPr id="14"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5"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
        <p:nvSpPr>
          <p:cNvPr id="17" name="矩形 1"/>
          <p:cNvSpPr/>
          <p:nvPr userDrawn="1"/>
        </p:nvSpPr>
        <p:spPr>
          <a:xfrm>
            <a:off x="0" y="-1"/>
            <a:ext cx="12192000" cy="6857999"/>
          </a:xfrm>
          <a:prstGeom prst="rect">
            <a:avLst/>
          </a:prstGeom>
          <a:gradFill>
            <a:gsLst>
              <a:gs pos="10000">
                <a:schemeClr val="accent1"/>
              </a:gs>
              <a:gs pos="30000">
                <a:schemeClr val="accent3">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8" name=""/>
        <p:cNvGrpSpPr/>
        <p:nvPr/>
      </p:nvGrpSpPr>
      <p:grpSpPr>
        <a:xfrm>
          <a:off x="0" y="0"/>
          <a:ext cx="0" cy="0"/>
        </a:xfrm>
      </p:grpSpPr>
      <p:pic>
        <p:nvPicPr>
          <p:cNvPr id="19"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20"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1"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2"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3"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24" name=""/>
        <p:cNvGrpSpPr/>
        <p:nvPr/>
      </p:nvGrpSpPr>
      <p:grpSpPr>
        <a:xfrm>
          <a:off x="0" y="0"/>
          <a:ext cx="0" cy="0"/>
        </a:xfrm>
      </p:grpSpPr>
      <p:sp>
        <p:nvSpPr>
          <p:cNvPr id="25"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26"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7"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28" name=""/>
        <p:cNvGrpSpPr/>
        <p:nvPr/>
      </p:nvGrpSpPr>
      <p:grpSpPr>
        <a:xfrm>
          <a:off x="0" y="0"/>
          <a:ext cx="0" cy="0"/>
        </a:xfrm>
      </p:grpSpPr>
      <p:pic>
        <p:nvPicPr>
          <p:cNvPr id="29" name="图片 5"/>
          <p:cNvPicPr>
            <a:picLocks noChangeAspect="1"/>
          </p:cNvPicPr>
          <p:nvPr userDrawn="1"/>
        </p:nvPicPr>
        <p:blipFill>
          <a:blip r:embed="rId1"/>
          <a:stretch>
            <a:fillRect/>
          </a:stretch>
        </p:blipFill>
        <p:spPr>
          <a:xfrm>
            <a:off x="0" y="-1"/>
            <a:ext cx="12192000" cy="6858000"/>
          </a:xfrm>
          <a:prstGeom prst="rect">
            <a:avLst/>
          </a:prstGeom>
        </p:spPr>
      </p:pic>
      <p:sp>
        <p:nvSpPr>
          <p:cNvPr id="30" name="矩形 1"/>
          <p:cNvSpPr/>
          <p:nvPr userDrawn="1"/>
        </p:nvSpPr>
        <p:spPr>
          <a:xfrm>
            <a:off x="0" y="-1"/>
            <a:ext cx="12192000" cy="6857999"/>
          </a:xfrm>
          <a:prstGeom prst="rect">
            <a:avLst/>
          </a:prstGeom>
          <a:gradFill>
            <a:gsLst>
              <a:gs pos="10000">
                <a:schemeClr val="accent1"/>
              </a:gs>
              <a:gs pos="30000">
                <a:schemeClr val="accent3">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Contents Layout">
    <p:spTree>
      <p:nvGrpSpPr>
        <p:cNvPr id="31" name=""/>
        <p:cNvGrpSpPr/>
        <p:nvPr/>
      </p:nvGrpSpPr>
      <p:grpSpPr>
        <a:xfrm>
          <a:off x="0" y="0"/>
          <a:ext cx="0" cy="0"/>
        </a:xfrm>
      </p:grpSpPr>
      <p:sp>
        <p:nvSpPr>
          <p:cNvPr id="32" name="文本占位符 8"/>
          <p:cNvSpPr>
            <a:spLocks noGrp="1"/>
          </p:cNvSpPr>
          <p:nvPr>
            <p:ph type="body" sz="quarter" idx="14" hasCustomPrompt="1"/>
          </p:nvPr>
        </p:nvSpPr>
        <p:spPr>
          <a:xfrm>
            <a:off x="673100" y="1500188"/>
            <a:ext cx="2836562" cy="696024"/>
          </a:xfrm>
        </p:spPr>
        <p:txBody>
          <a:bodyPr>
            <a:spAutoFit/>
          </a:bodyPr>
          <a:lstStyle>
            <a:lvl1pPr marL="0" indent="0" algn="l">
              <a:buFont typeface="+mj-lt"/>
              <a:buNone/>
              <a:defRPr sz="3600" b="1"/>
            </a:lvl1pPr>
            <a:lvl2pPr marL="457200" indent="0">
              <a:buFont typeface="+mj-ea"/>
              <a:buNone/>
              <a:defRPr/>
            </a:lvl2pPr>
            <a:lvl3pPr marL="1257300" indent="-342900">
              <a:buFont typeface="+mj-lt"/>
              <a:buAutoNum type="alphaLcParenR"/>
              <a:defRPr/>
            </a:lvl3pPr>
          </a:lstStyle>
          <a:p>
            <a:pPr lvl="0"/>
            <a:r>
              <a:rPr lang="en-US" altLang="zh-CN"/>
              <a:t>CONTENTS</a:t>
            </a:r>
            <a:endParaRPr lang="zh-CN" altLang="en-US"/>
          </a:p>
        </p:txBody>
      </p:sp>
      <p:sp>
        <p:nvSpPr>
          <p:cNvPr id="33" name="文本占位符 6"/>
          <p:cNvSpPr>
            <a:spLocks noGrp="1"/>
          </p:cNvSpPr>
          <p:nvPr>
            <p:ph type="body" sz="quarter" idx="13"/>
          </p:nvPr>
        </p:nvSpPr>
        <p:spPr>
          <a:xfrm>
            <a:off x="36605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zh-CN" altLang="en-US"/>
          </a:p>
        </p:txBody>
      </p:sp>
      <p:sp>
        <p:nvSpPr>
          <p:cNvPr id="34" name="页脚占位符 2"/>
          <p:cNvSpPr>
            <a:spLocks noGrp="1"/>
          </p:cNvSpPr>
          <p:nvPr>
            <p:ph type="ftr" sz="quarter" idx="10"/>
          </p:nvPr>
        </p:nvSpPr>
        <p:spPr>
          <a:xfrm>
            <a:off x="673101" y="6423740"/>
            <a:ext cx="3992171" cy="246221"/>
          </a:xfrm>
        </p:spPr>
        <p:txBody>
          <a:bodyPr/>
          <a:lstStyle/>
          <a:p>
            <a:endParaRPr lang="zh-CN" altLang="en-US"/>
          </a:p>
        </p:txBody>
      </p:sp>
      <p:sp>
        <p:nvSpPr>
          <p:cNvPr id="35" name="日期占位符 3"/>
          <p:cNvSpPr>
            <a:spLocks noGrp="1"/>
          </p:cNvSpPr>
          <p:nvPr>
            <p:ph type="dt" sz="half" idx="11"/>
          </p:nvPr>
        </p:nvSpPr>
        <p:spPr>
          <a:xfrm>
            <a:off x="5517356" y="6423740"/>
            <a:ext cx="1802924" cy="246221"/>
          </a:xfrm>
        </p:spPr>
        <p:txBody>
          <a:bodyPr/>
          <a:lstStyle/>
          <a:p>
            <a:fld id="{AC4CC43B-9EB6-4465-8B1A-3F7180DAD0DF}" type="datetime1">
              <a:rPr/>
              <a:t>2023/11/21</a:t>
            </a:fld>
            <a:endParaRPr lang="en-US" altLang="zh-CN"/>
          </a:p>
        </p:txBody>
      </p:sp>
      <p:sp>
        <p:nvSpPr>
          <p:cNvPr id="36" name="灯片编号占位符 4"/>
          <p:cNvSpPr>
            <a:spLocks noGrp="1"/>
          </p:cNvSpPr>
          <p:nvPr>
            <p:ph type="sldNum" sz="quarter" idx="12"/>
          </p:nvPr>
        </p:nvSpPr>
        <p:spPr/>
        <p:txBody>
          <a:bodyPr/>
          <a:lstStyle/>
          <a:p>
            <a:fld id="{7F65B630-C7FF-41C0-9923-C5E5E29EED81}" type="slidenum">
              <a:rPr/>
              <a:t>‹#›</a:t>
            </a:fld>
            <a:endParaRPr lang="en-US" altLang="zh-CN"/>
          </a:p>
        </p:txBody>
      </p:sp>
      <p:cxnSp>
        <p:nvCxnSpPr>
          <p:cNvPr id="37" name="î$ļíďé"/>
          <p:cNvCxnSpPr/>
          <p:nvPr userDrawn="1"/>
        </p:nvCxnSpPr>
        <p:spPr>
          <a:xfrm flipH="1">
            <a:off x="3621019" y="1500188"/>
            <a:ext cx="0" cy="4633913"/>
          </a:xfrm>
          <a:prstGeom prst="line">
            <a:avLst/>
          </a:prstGeom>
          <a:solidFill>
            <a:srgbClr val="FFCC00"/>
          </a:solidFill>
          <a:ln w="3175" cap="flat" cmpd="sng" algn="ctr">
            <a:solidFill>
              <a:schemeClr val="bg1">
                <a:lumMod val="75000"/>
                <a:alpha val="0"/>
              </a:schemeClr>
            </a:solidFill>
            <a:prstDash val="solid"/>
            <a:round/>
            <a:headEnd type="none" w="med" len="med"/>
            <a:tailEnd type="none" w="med" len="med"/>
          </a:ln>
          <a:effectLst/>
        </p:spPr>
      </p:cxnSp>
      <p:sp>
        <p:nvSpPr>
          <p:cNvPr id="38" name="iṣļiďê"/>
          <p:cNvSpPr>
            <a:spLocks noChangeAspect="1"/>
          </p:cNvSpPr>
          <p:nvPr userDrawn="1"/>
        </p:nvSpPr>
        <p:spPr bwMode="auto">
          <a:xfrm>
            <a:off x="2626456" y="5219207"/>
            <a:ext cx="870506" cy="915667"/>
          </a:xfrm>
          <a:custGeom>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alpha val="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0.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48124027025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新《食品安全法》法律责任解读\n## 1.新《食品安全法》概述及背景\n### 1.1新《食品安全法》的修订背景及意义\n### 1.2新《食品安全法》的主要变化及亮点\n### 1.3新《食品安全法》的实施对食品行业的影响\n## 2.新《食品安全法》法律责任的基本原则\n### 2.1食品安全法律责任的概念及类型\n### 2.2新《食品安全法》法律责任的基本原则\n### 2.3新《食品安全法》法律责任的适用原则\n## 3.新《食品安全法》法律责任的具体规定\n### 3.1食品生产经营者的法律责任\n### 3.2食品安全监管部门的法律责任\n### 3.3食品安全法律责任的追究程序及处罚措施\n## 4.新《食品安全法》法律责任的落实与执行\n### 4.1食品安全法律责任的落实措施\n### 4.2食品安全法律责任的执行情况\n### 4.3食品安全法律责任的执法监管及国际合作\n## 5.新《食品安全法》法律责任的案例分析\n### 5.1食品安全法律责任的典型案例\n### 5.2食品安全法律责任案例的启示与借鉴\n### 5.3食品安全法律责任案例对食品行业的警示及影响\n&quot;,&quot;templateId&quot;:&quot;yjp75jdsfbb9frnx6858ro4pgo&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392698" y="5140683"/>
            <a:ext cx="11303000" cy="1301750"/>
          </a:xfrm>
        </p:spPr>
        <p:txBody>
          <a:bodyPr vert="horz" wrap="square" lIns="91440" tIns="45720" rIns="91440" bIns="45720" anchor="t">
            <a:spAutoFit/>
          </a:bodyPr>
          <a:lstStyle/>
          <a:p>
            <a:pPr>
              <a:buNone/>
            </a:pPr>
            <a:r>
              <a:rPr lang="zh-CN" sz="5600"/>
              <a:t>新《食品安全法》法律责任解读</a:t>
            </a:r>
            <a:endParaRPr/>
          </a:p>
        </p:txBody>
      </p:sp>
      <p:sp>
        <p:nvSpPr>
          <p:cNvPr id="3" name="文本占位符 3"/>
          <p:cNvSpPr>
            <a:spLocks noGrp="1"/>
          </p:cNvSpPr>
          <p:nvPr>
            <p:ph type="body" sz="quarter" idx="10"/>
          </p:nvPr>
        </p:nvSpPr>
        <p:spPr>
          <a:xfrm>
            <a:off x="392698" y="4448586"/>
            <a:ext cx="9226550" cy="647700"/>
          </a:xfrm>
        </p:spPr>
        <p:txBody>
          <a:bodyPr/>
          <a:lstStyle/>
          <a:p>
            <a:r>
              <a:rPr lang="en-US"/>
              <a:t> </a:t>
            </a:r>
            <a:endParaRPr lang="zh-CN" spc="0"/>
          </a:p>
        </p:txBody>
      </p:sp>
      <p:sp>
        <p:nvSpPr>
          <p:cNvPr id="4" name="文本占位符 20"/>
          <p:cNvSpPr txBox="1"/>
          <p:nvPr/>
        </p:nvSpPr>
        <p:spPr>
          <a:xfrm>
            <a:off x="392698" y="580667"/>
            <a:ext cx="1758815"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j-ea"/>
              <a:ea typeface="+mj-ea"/>
            </a:endParaRPr>
          </a:p>
        </p:txBody>
      </p:sp>
      <p:sp>
        <p:nvSpPr>
          <p:cNvPr id="5" name="文本占位符 20"/>
          <p:cNvSpPr txBox="1"/>
          <p:nvPr/>
        </p:nvSpPr>
        <p:spPr>
          <a:xfrm>
            <a:off x="10314921" y="580667"/>
            <a:ext cx="1484381"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pc="80">
                <a:solidFill>
                  <a:schemeClr val="bg1"/>
                </a:solidFill>
                <a:effectLst/>
              </a:rPr>
              <a:t> </a:t>
            </a:r>
            <a:endParaRPr kumimoji="1" lang="en-US" altLang="zh-CN" spc="80">
              <a:solidFill>
                <a:schemeClr val="bg1"/>
              </a:solidFill>
            </a:endParaRPr>
          </a:p>
        </p:txBody>
      </p:sp>
      <p:cxnSp>
        <p:nvCxnSpPr>
          <p:cNvPr id="6" name="Tencent"/>
          <p:cNvCxnSpPr/>
          <p:nvPr/>
        </p:nvCxnSpPr>
        <p:spPr>
          <a:xfrm>
            <a:off x="443999" y="402867"/>
            <a:ext cx="113040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0" name="" descr="{&quot;isTemplate&quot;:true,&quot;type&quot;:2}"/>
        <p:cNvGrpSpPr/>
        <p:nvPr/>
      </p:nvGrpSpPr>
      <p:grpSpPr>
        <a:xfrm>
          <a:off x="0" y="0"/>
          <a:ext cx="0" cy="0"/>
        </a:xfrm>
      </p:grpSpPr>
      <p:sp>
        <p:nvSpPr>
          <p:cNvPr id="131" name="标题 1" descr="{&quot;isTemplate&quot;:true,&quot;type&quot;:&quot;title&quot;,&quot;canOmit&quot;:false,&quot;range&quot;:0}"/>
          <p:cNvSpPr txBox="1"/>
          <p:nvPr/>
        </p:nvSpPr>
        <p:spPr>
          <a:xfrm>
            <a:off x="392698" y="4923294"/>
            <a:ext cx="11226020"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5600"/>
              <a:t>新《食品安全法》概述及背景</a:t>
            </a:r>
            <a:endParaRPr/>
          </a:p>
        </p:txBody>
      </p:sp>
      <p:sp>
        <p:nvSpPr>
          <p:cNvPr id="132"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01</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8" name="" descr="{&quot;isTemplate&quot;:true,&quot;type&quot;:3}"/>
        <p:cNvGrpSpPr/>
        <p:nvPr/>
      </p:nvGrpSpPr>
      <p:grpSpPr>
        <a:xfrm>
          <a:off x="0" y="0"/>
          <a:ext cx="0" cy="0"/>
        </a:xfrm>
      </p:grpSpPr>
      <p:pic>
        <p:nvPicPr>
          <p:cNvPr id="169" name="Picture 2" descr="{&quot;isTemplate&quot;:true,&quot;type&quot;:&quot;image&quot;,&quot;canOmit&quot;:false,&quot;range&quot;:0}"/>
          <p:cNvPicPr>
            <a:picLocks noChangeAspect="1"/>
          </p:cNvPicPr>
          <p:nvPr/>
        </p:nvPicPr>
        <p:blipFill>
          <a:blip r:embed="rId2"/>
          <a:srcRect l="21875" r="21875"/>
          <a:stretch>
            <a:fillRect/>
          </a:stretch>
        </p:blipFill>
        <p:spPr>
          <a:xfrm>
            <a:off x="7092556" y="1559288"/>
            <a:ext cx="4492828" cy="4492828"/>
          </a:xfrm>
          <a:prstGeom prst="roundRect">
            <a:avLst>
              <a:gd name="adj" fmla="val 6169"/>
            </a:avLst>
          </a:prstGeom>
        </p:spPr>
      </p:pic>
      <p:grpSp>
        <p:nvGrpSpPr>
          <p:cNvPr id="170" name="" descr="{&quot;isTemplate&quot;:true,&quot;type&quot;:&quot;list&quot;,&quot;canOmit&quot;:false,&quot;minItemsCount&quot;:-1,&quot;scalable&quot;:false,&quot;alignment&quot;:&quot;left&quot;,&quot;alignmentVertical&quot;:&quot;top&quot;}"/>
          <p:cNvGrpSpPr/>
          <p:nvPr/>
        </p:nvGrpSpPr>
        <p:grpSpPr>
          <a:xfrm>
            <a:off x="660396" y="1892786"/>
            <a:ext cx="5622868" cy="4617939"/>
            <a:chOff x="660396" y="1892786"/>
            <a:chExt cx="5622868" cy="4617939"/>
          </a:xfrm>
        </p:grpSpPr>
        <p:grpSp>
          <p:nvGrpSpPr>
            <p:cNvPr id="171" name="组合 4"/>
            <p:cNvGrpSpPr/>
            <p:nvPr/>
          </p:nvGrpSpPr>
          <p:grpSpPr>
            <a:xfrm>
              <a:off x="660396" y="1892786"/>
              <a:ext cx="5622867" cy="1446014"/>
              <a:chOff x="571500" y="1815543"/>
              <a:chExt cx="5622867" cy="1446014"/>
            </a:xfrm>
          </p:grpSpPr>
          <p:sp>
            <p:nvSpPr>
              <p:cNvPr id="172"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适应食品安全形势发展的需要</a:t>
                </a:r>
                <a:endParaRPr lang="en-US" b="1">
                  <a:solidFill>
                    <a:schemeClr val="accent1">
                      <a:alpha val="100000"/>
                    </a:schemeClr>
                  </a:solidFill>
                  <a:latin typeface="微软雅黑"/>
                  <a:ea typeface="微软雅黑"/>
                </a:endParaRPr>
              </a:p>
            </p:txBody>
          </p:sp>
          <p:sp>
            <p:nvSpPr>
              <p:cNvPr id="173" name="Tencent" descr="{&quot;isTemplate&quot;:true,&quot;type&quot;:&quot;content&quot;,&quot;canOmit&quot;:false,&quot;range&quot;:0}"/>
              <p:cNvSpPr/>
              <p:nvPr/>
            </p:nvSpPr>
            <p:spPr>
              <a:xfrm>
                <a:off x="1406367" y="2193913"/>
                <a:ext cx="4788000"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近年来食品安全事件频发，引发社会关注</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食品安全问题已成为关系国计民生的重大问题</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修订《食品安全法》是保障人民群众饮食安全的重要手段</a:t>
                </a:r>
                <a:endParaRPr/>
              </a:p>
            </p:txBody>
          </p:sp>
          <p:sp>
            <p:nvSpPr>
              <p:cNvPr id="174" name="椭圆 7"/>
              <p:cNvSpPr/>
              <p:nvPr/>
            </p:nvSpPr>
            <p:spPr>
              <a:xfrm>
                <a:off x="571500" y="1815543"/>
                <a:ext cx="690319" cy="6903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01</a:t>
                </a:r>
                <a:endParaRPr kumimoji="1" lang="zh-CN" altLang="en-US" sz="2000">
                  <a:latin typeface="+mj-ea"/>
                  <a:ea typeface="+mj-ea"/>
                </a:endParaRPr>
              </a:p>
            </p:txBody>
          </p:sp>
        </p:grpSp>
        <p:grpSp>
          <p:nvGrpSpPr>
            <p:cNvPr id="175" name="组合 8"/>
            <p:cNvGrpSpPr/>
            <p:nvPr/>
          </p:nvGrpSpPr>
          <p:grpSpPr>
            <a:xfrm>
              <a:off x="660396" y="3478749"/>
              <a:ext cx="5622868" cy="1446014"/>
              <a:chOff x="571500" y="1815543"/>
              <a:chExt cx="5622868" cy="1446014"/>
            </a:xfrm>
          </p:grpSpPr>
          <p:sp>
            <p:nvSpPr>
              <p:cNvPr id="176"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完善食品安全法律体系的需要</a:t>
                </a:r>
                <a:endParaRPr lang="en-US" b="1">
                  <a:solidFill>
                    <a:schemeClr val="accent1">
                      <a:alpha val="100000"/>
                    </a:schemeClr>
                  </a:solidFill>
                  <a:latin typeface="微软雅黑"/>
                  <a:ea typeface="微软雅黑"/>
                </a:endParaRPr>
              </a:p>
            </p:txBody>
          </p:sp>
          <p:sp>
            <p:nvSpPr>
              <p:cNvPr id="177" name="Tencent" descr="{&quot;isTemplate&quot;:true,&quot;type&quot;:&quot;content&quot;,&quot;canOmit&quot;:false,&quot;range&quot;:0}"/>
              <p:cNvSpPr/>
              <p:nvPr/>
            </p:nvSpPr>
            <p:spPr>
              <a:xfrm>
                <a:off x="1406368" y="2193913"/>
                <a:ext cx="4788000"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原《食品安全法》存在一定的滞后性</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新法对原有法律进行了补充和完善，提高了法律的有效性</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有助于构建更加完善的食品安全法律体系</a:t>
                </a:r>
                <a:endParaRPr/>
              </a:p>
            </p:txBody>
          </p:sp>
          <p:sp>
            <p:nvSpPr>
              <p:cNvPr id="178" name="椭圆 11"/>
              <p:cNvSpPr/>
              <p:nvPr/>
            </p:nvSpPr>
            <p:spPr>
              <a:xfrm>
                <a:off x="571500" y="1815543"/>
                <a:ext cx="690319" cy="69031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02</a:t>
                </a:r>
                <a:endParaRPr kumimoji="1" lang="zh-CN" altLang="en-US" sz="2000">
                  <a:latin typeface="+mj-ea"/>
                  <a:ea typeface="+mj-ea"/>
                </a:endParaRPr>
              </a:p>
            </p:txBody>
          </p:sp>
        </p:grpSp>
        <p:grpSp>
          <p:nvGrpSpPr>
            <p:cNvPr id="179" name="组合 12"/>
            <p:cNvGrpSpPr/>
            <p:nvPr/>
          </p:nvGrpSpPr>
          <p:grpSpPr>
            <a:xfrm>
              <a:off x="660396" y="5064711"/>
              <a:ext cx="5622867" cy="1446014"/>
              <a:chOff x="571500" y="1815543"/>
              <a:chExt cx="5622867" cy="1446014"/>
            </a:xfrm>
          </p:grpSpPr>
          <p:sp>
            <p:nvSpPr>
              <p:cNvPr id="180"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促进食品行业健康发展的需要</a:t>
                </a:r>
                <a:endParaRPr lang="en-US" b="1">
                  <a:solidFill>
                    <a:schemeClr val="accent1">
                      <a:alpha val="100000"/>
                    </a:schemeClr>
                  </a:solidFill>
                  <a:latin typeface="微软雅黑"/>
                  <a:ea typeface="微软雅黑"/>
                </a:endParaRPr>
              </a:p>
            </p:txBody>
          </p:sp>
          <p:sp>
            <p:nvSpPr>
              <p:cNvPr id="181" name="Tencent" descr="{&quot;isTemplate&quot;:true,&quot;type&quot;:&quot;content&quot;,&quot;canOmit&quot;:false,&quot;range&quot;:0}"/>
              <p:cNvSpPr/>
              <p:nvPr/>
            </p:nvSpPr>
            <p:spPr>
              <a:xfrm>
                <a:off x="1406368" y="2193913"/>
                <a:ext cx="4787999"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新法强化了食品生产经营者的法律责任</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有助于提高食品生产经营者的自律意识</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有助于推动食品行业的健康发展</a:t>
                </a:r>
                <a:endParaRPr/>
              </a:p>
            </p:txBody>
          </p:sp>
          <p:sp>
            <p:nvSpPr>
              <p:cNvPr id="182" name="椭圆 15"/>
              <p:cNvSpPr/>
              <p:nvPr/>
            </p:nvSpPr>
            <p:spPr>
              <a:xfrm>
                <a:off x="571500" y="1815543"/>
                <a:ext cx="690319" cy="6903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03</a:t>
                </a:r>
                <a:endParaRPr kumimoji="1" lang="zh-CN" altLang="en-US" sz="2000">
                  <a:latin typeface="+mj-ea"/>
                  <a:ea typeface="+mj-ea"/>
                </a:endParaRPr>
              </a:p>
            </p:txBody>
          </p:sp>
        </p:grpSp>
      </p:grpSp>
      <p:sp>
        <p:nvSpPr>
          <p:cNvPr id="183" name="Tencent" descr="{&quot;isTemplate&quot;:true,&quot;type&quot;:&quot;title&quot;,&quot;canOmit&quot;:false,&quot;range&quot;:0}"/>
          <p:cNvSpPr txBox="1"/>
          <p:nvPr/>
        </p:nvSpPr>
        <p:spPr>
          <a:xfrm>
            <a:off x="660396" y="418039"/>
            <a:ext cx="1100953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新《食品安全法》的修订背景及意义</a:t>
            </a:r>
            <a:endParaRPr lang="en-US" altLang="zh-CN" sz="2800" b="1">
              <a:latin typeface="+mj-ea"/>
              <a:ea typeface="+mj-ea"/>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4" name="" descr="{&quot;isTemplate&quot;:true,&quot;type&quot;:3}"/>
        <p:cNvGrpSpPr/>
        <p:nvPr/>
      </p:nvGrpSpPr>
      <p:grpSpPr>
        <a:xfrm>
          <a:off x="0" y="0"/>
          <a:ext cx="0" cy="0"/>
        </a:xfrm>
      </p:grpSpPr>
      <p:grpSp>
        <p:nvGrpSpPr>
          <p:cNvPr id="185" name="Group 743" descr="{&quot;isTemplate&quot;:true,&quot;type&quot;:&quot;list&quot;,&quot;alignment&quot;:&quot;left&quot;,&quot;alignmentVertical&quot;:&quot;top&quot;,&quot;canOmit&quot;:false,&quot;scalable&quot;:false,&quot;minItemsCount&quot;:-1}"/>
          <p:cNvGrpSpPr/>
          <p:nvPr/>
        </p:nvGrpSpPr>
        <p:grpSpPr>
          <a:xfrm>
            <a:off x="5982796" y="1521950"/>
            <a:ext cx="5783287" cy="4824775"/>
            <a:chOff x="5982796" y="1521950"/>
            <a:chExt cx="5783287" cy="4824775"/>
          </a:xfrm>
        </p:grpSpPr>
        <p:grpSp>
          <p:nvGrpSpPr>
            <p:cNvPr id="186" name="Group 9"/>
            <p:cNvGrpSpPr/>
            <p:nvPr/>
          </p:nvGrpSpPr>
          <p:grpSpPr>
            <a:xfrm>
              <a:off x="5982796" y="1521950"/>
              <a:ext cx="5687135" cy="1523479"/>
              <a:chOff x="5982796" y="1521950"/>
              <a:chExt cx="5687135" cy="1523479"/>
            </a:xfrm>
          </p:grpSpPr>
          <p:sp>
            <p:nvSpPr>
              <p:cNvPr id="187" name="TextBox 10" descr="{&quot;isTemplate&quot;:true,&quot;type&quot;:&quot;title&quot;,&quot;canOmit&quot;:false,&quot;range&quot;:0}"/>
              <p:cNvSpPr txBox="1"/>
              <p:nvPr/>
            </p:nvSpPr>
            <p:spPr>
              <a:xfrm>
                <a:off x="5982796" y="1521950"/>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强化食品安全责任体系</a:t>
                </a:r>
                <a:endParaRPr/>
              </a:p>
            </p:txBody>
          </p:sp>
          <p:sp>
            <p:nvSpPr>
              <p:cNvPr id="188" name="TextBox 11" descr="{&quot;isTemplate&quot;:true,&quot;type&quot;:&quot;content&quot;,&quot;canOmit&quot;:false,&quot;range&quot;:0}"/>
              <p:cNvSpPr txBox="1"/>
              <p:nvPr/>
            </p:nvSpPr>
            <p:spPr>
              <a:xfrm>
                <a:off x="5982796" y="1992485"/>
                <a:ext cx="5687135"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明确了政府、企业、社会各方面的责任</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强调了食品生产经营者的</a:t>
                </a:r>
                <a:r>
                  <a:rPr lang="zh-CN" sz="1400" b="1">
                    <a:solidFill>
                      <a:schemeClr val="tx1">
                        <a:alpha val="100000"/>
                      </a:schemeClr>
                    </a:solidFill>
                    <a:latin typeface="Microsoft Yahei"/>
                    <a:ea typeface="Microsoft Yahei"/>
                  </a:rPr>
                  <a:t>主体地位</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社会责任</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有助于构建食品安全社会共治格局</a:t>
                </a:r>
                <a:endParaRPr/>
              </a:p>
            </p:txBody>
          </p:sp>
        </p:grpSp>
        <p:grpSp>
          <p:nvGrpSpPr>
            <p:cNvPr id="189" name="Group 2"/>
            <p:cNvGrpSpPr/>
            <p:nvPr/>
          </p:nvGrpSpPr>
          <p:grpSpPr>
            <a:xfrm>
              <a:off x="5982796" y="3170591"/>
              <a:ext cx="5783287" cy="1523479"/>
              <a:chOff x="5982796" y="3170591"/>
              <a:chExt cx="5783287" cy="1523479"/>
            </a:xfrm>
          </p:grpSpPr>
          <p:sp>
            <p:nvSpPr>
              <p:cNvPr id="190" name="TextBox 3" descr="{&quot;isTemplate&quot;:true,&quot;type&quot;:&quot;title&quot;,&quot;canOmit&quot;:false,&quot;range&quot;:0}"/>
              <p:cNvSpPr txBox="1"/>
              <p:nvPr/>
            </p:nvSpPr>
            <p:spPr>
              <a:xfrm>
                <a:off x="5982796" y="3170591"/>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严格食品安全监管措施</a:t>
                </a:r>
                <a:endParaRPr/>
              </a:p>
            </p:txBody>
          </p:sp>
          <p:sp>
            <p:nvSpPr>
              <p:cNvPr id="191" name="TextBox 4" descr="{&quot;isTemplate&quot;:true,&quot;type&quot;:&quot;content&quot;,&quot;canOmit&quot;:false,&quot;range&quot;:0}"/>
              <p:cNvSpPr txBox="1"/>
              <p:nvPr/>
            </p:nvSpPr>
            <p:spPr>
              <a:xfrm>
                <a:off x="5982796" y="3641126"/>
                <a:ext cx="5783287"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明确了食品安全监管部门的职责和权限</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强调了食品安全监管的</a:t>
                </a:r>
                <a:r>
                  <a:rPr lang="zh-CN" sz="1400" b="1">
                    <a:solidFill>
                      <a:schemeClr val="tx1">
                        <a:alpha val="100000"/>
                      </a:schemeClr>
                    </a:solidFill>
                    <a:latin typeface="Microsoft Yahei"/>
                    <a:ea typeface="Microsoft Yahei"/>
                  </a:rPr>
                  <a:t>科学性</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严谨性</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有助于提高食品安全监管的效能</a:t>
                </a:r>
                <a:endParaRPr/>
              </a:p>
            </p:txBody>
          </p:sp>
        </p:grpSp>
        <p:grpSp>
          <p:nvGrpSpPr>
            <p:cNvPr id="192" name="Group 5"/>
            <p:cNvGrpSpPr/>
            <p:nvPr/>
          </p:nvGrpSpPr>
          <p:grpSpPr>
            <a:xfrm>
              <a:off x="5982796" y="4823246"/>
              <a:ext cx="5783287" cy="1523479"/>
              <a:chOff x="5982796" y="4823246"/>
              <a:chExt cx="5783287" cy="1523479"/>
            </a:xfrm>
          </p:grpSpPr>
          <p:sp>
            <p:nvSpPr>
              <p:cNvPr id="193" name="TextBox 6" descr="{&quot;isTemplate&quot;:true,&quot;type&quot;:&quot;title&quot;,&quot;canOmit&quot;:false,&quot;range&quot;:0}"/>
              <p:cNvSpPr txBox="1"/>
              <p:nvPr/>
            </p:nvSpPr>
            <p:spPr>
              <a:xfrm>
                <a:off x="5982796" y="4823246"/>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完善食品安全法律制度</a:t>
                </a:r>
                <a:endParaRPr/>
              </a:p>
            </p:txBody>
          </p:sp>
          <p:sp>
            <p:nvSpPr>
              <p:cNvPr id="194" name="TextBox 7" descr="{&quot;isTemplate&quot;:true,&quot;type&quot;:&quot;content&quot;,&quot;canOmit&quot;:false,&quot;range&quot;:0}"/>
              <p:cNvSpPr txBox="1"/>
              <p:nvPr/>
            </p:nvSpPr>
            <p:spPr>
              <a:xfrm>
                <a:off x="5982796" y="5293781"/>
                <a:ext cx="5783287"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增加了食品安全</a:t>
                </a:r>
                <a:r>
                  <a:rPr lang="zh-CN" sz="1400" b="1">
                    <a:solidFill>
                      <a:schemeClr val="tx1">
                        <a:alpha val="100000"/>
                      </a:schemeClr>
                    </a:solidFill>
                    <a:latin typeface="Microsoft Yahei"/>
                    <a:ea typeface="Microsoft Yahei"/>
                  </a:rPr>
                  <a:t>全程监管</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风险管理</a:t>
                </a:r>
                <a:r>
                  <a:rPr lang="zh-CN" sz="1400">
                    <a:solidFill>
                      <a:schemeClr val="tx1">
                        <a:alpha val="100000"/>
                      </a:schemeClr>
                    </a:solidFill>
                    <a:latin typeface="Microsoft Yahei"/>
                    <a:ea typeface="Microsoft Yahei"/>
                  </a:rPr>
                  <a:t>等内容</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引入了食品安全</a:t>
                </a:r>
                <a:r>
                  <a:rPr lang="zh-CN" sz="1400" b="1">
                    <a:solidFill>
                      <a:schemeClr val="tx1">
                        <a:alpha val="100000"/>
                      </a:schemeClr>
                    </a:solidFill>
                    <a:latin typeface="Microsoft Yahei"/>
                    <a:ea typeface="Microsoft Yahei"/>
                  </a:rPr>
                  <a:t>追溯制度</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召回制度</a:t>
                </a:r>
                <a:r>
                  <a:rPr lang="zh-CN" sz="1400">
                    <a:solidFill>
                      <a:schemeClr val="tx1">
                        <a:alpha val="100000"/>
                      </a:schemeClr>
                    </a:solidFill>
                    <a:latin typeface="Microsoft Yahei"/>
                    <a:ea typeface="Microsoft Yahei"/>
                  </a:rPr>
                  <a:t>等新型管理制度</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有助于提高食品安全法律制度的完备性</a:t>
                </a:r>
                <a:endParaRPr/>
              </a:p>
            </p:txBody>
          </p:sp>
        </p:grpSp>
      </p:grpSp>
      <p:pic>
        <p:nvPicPr>
          <p:cNvPr id="195" name="Picture 18" descr="{&quot;isTemplate&quot;:true,&quot;type&quot;:&quot;image&quot;,&quot;canOmit&quot;:false,&quot;range&quot;:0}"/>
          <p:cNvPicPr>
            <a:picLocks noChangeAspect="1"/>
          </p:cNvPicPr>
          <p:nvPr/>
        </p:nvPicPr>
        <p:blipFill>
          <a:blip r:embed="rId2"/>
          <a:srcRect l="21478" r="21478"/>
          <a:stretch>
            <a:fillRect/>
          </a:stretch>
        </p:blipFill>
        <p:spPr>
          <a:xfrm>
            <a:off x="641457" y="1883900"/>
            <a:ext cx="3722789" cy="3671084"/>
          </a:xfrm>
          <a:prstGeom prst="rect">
            <a:avLst/>
          </a:prstGeom>
        </p:spPr>
      </p:pic>
      <p:sp>
        <p:nvSpPr>
          <p:cNvPr id="196" name="Tencent" descr="{&quot;isTemplate&quot;:true,&quot;type&quot;:&quot;title&quot;,&quot;canOmit&quot;:false,&quot;range&quot;:0}"/>
          <p:cNvSpPr txBox="1"/>
          <p:nvPr/>
        </p:nvSpPr>
        <p:spPr>
          <a:xfrm>
            <a:off x="660396" y="418039"/>
            <a:ext cx="1100953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新《食品安全法》的主要变化及亮点</a:t>
            </a:r>
            <a:endParaRPr lang="en-US" altLang="zh-CN" sz="2800" b="1">
              <a:latin typeface="+mj-ea"/>
              <a:ea typeface="+mj-ea"/>
            </a:endParaRPr>
          </a:p>
        </p:txBody>
      </p:sp>
      <p:sp>
        <p:nvSpPr>
          <p:cNvPr id="197" name="椭圆 7"/>
          <p:cNvSpPr>
            <a:spLocks noChangeAspect="1"/>
          </p:cNvSpPr>
          <p:nvPr/>
        </p:nvSpPr>
        <p:spPr>
          <a:xfrm>
            <a:off x="4804244" y="1524563"/>
            <a:ext cx="864000" cy="864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198" name="椭圆 8"/>
          <p:cNvSpPr>
            <a:spLocks noChangeAspect="1"/>
          </p:cNvSpPr>
          <p:nvPr/>
        </p:nvSpPr>
        <p:spPr>
          <a:xfrm>
            <a:off x="4804244" y="3170591"/>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199" name="椭圆 9"/>
          <p:cNvSpPr>
            <a:spLocks noChangeAspect="1"/>
          </p:cNvSpPr>
          <p:nvPr/>
        </p:nvSpPr>
        <p:spPr>
          <a:xfrm>
            <a:off x="4804244" y="4822844"/>
            <a:ext cx="864000" cy="864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0" name="" descr="{&quot;isTemplate&quot;:true,&quot;type&quot;:3}"/>
        <p:cNvGrpSpPr/>
        <p:nvPr/>
      </p:nvGrpSpPr>
      <p:grpSpPr>
        <a:xfrm>
          <a:off x="0" y="0"/>
          <a:ext cx="0" cy="0"/>
        </a:xfrm>
      </p:grpSpPr>
      <p:sp>
        <p:nvSpPr>
          <p:cNvPr id="201" name="AutoShape 2" descr="{&quot;isTemplate&quot;:true,&quot;type&quot;:&quot;image&quot;,&quot;canOmit&quot;:false,&quot;range&quot;:0}"/>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02" name="Group 473" descr="{&quot;isTemplate&quot;:true,&quot;type&quot;:&quot;list&quot;,&quot;alignment&quot;:&quot;left&quot;,&quot;alignmentVertical&quot;:&quot;top&quot;,&quot;canOmit&quot;:false,&quot;scalable&quot;:false,&quot;minItemsCount&quot;:-1}"/>
          <p:cNvGrpSpPr/>
          <p:nvPr/>
        </p:nvGrpSpPr>
        <p:grpSpPr>
          <a:xfrm>
            <a:off x="659808" y="1869081"/>
            <a:ext cx="6019800" cy="4574158"/>
            <a:chOff x="454962" y="1575832"/>
            <a:chExt cx="6019800" cy="4574158"/>
          </a:xfrm>
        </p:grpSpPr>
        <p:grpSp>
          <p:nvGrpSpPr>
            <p:cNvPr id="203" name="Group 474"/>
            <p:cNvGrpSpPr/>
            <p:nvPr/>
          </p:nvGrpSpPr>
          <p:grpSpPr>
            <a:xfrm>
              <a:off x="454962" y="1575832"/>
              <a:ext cx="5829300" cy="1489352"/>
              <a:chOff x="454963" y="1575832"/>
              <a:chExt cx="5829300" cy="1489352"/>
            </a:xfrm>
          </p:grpSpPr>
          <p:sp>
            <p:nvSpPr>
              <p:cNvPr id="204" name="TextBox 3" descr="{&quot;isTemplate&quot;:true,&quot;type&quot;:&quot;content&quot;,&quot;canOmit&quot;:false,&quot;range&quot;:0}"/>
              <p:cNvSpPr txBox="1"/>
              <p:nvPr/>
            </p:nvSpPr>
            <p:spPr>
              <a:xfrm>
                <a:off x="454963" y="2034175"/>
                <a:ext cx="5829300" cy="1031009"/>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提高了食品生产经营者的</a:t>
                </a:r>
                <a:r>
                  <a:rPr lang="zh-CN" sz="1400" b="1">
                    <a:solidFill>
                      <a:schemeClr val="tx1">
                        <a:alpha val="100000"/>
                      </a:schemeClr>
                    </a:solidFill>
                    <a:latin typeface="Microsoft Yahei"/>
                    <a:ea typeface="Microsoft Yahei"/>
                  </a:rPr>
                  <a:t>法律意识</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自律意识</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有助于食品生产经营者加强内部管理，提高食品安全水平</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有助于食品生产经营者提高市场竞争力，实现可持续发展</a:t>
                </a:r>
                <a:endParaRPr/>
              </a:p>
            </p:txBody>
          </p:sp>
          <p:sp>
            <p:nvSpPr>
              <p:cNvPr id="205" name="TextBox 4" descr="{&quot;isTemplate&quot;:true,&quot;type&quot;:&quot;title&quot;,&quot;canOmit&quot;:false,&quot;range&quot;:0}"/>
              <p:cNvSpPr txBox="1"/>
              <p:nvPr/>
            </p:nvSpPr>
            <p:spPr>
              <a:xfrm>
                <a:off x="454963" y="1575832"/>
                <a:ext cx="58293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对食品生产经营者的影响</a:t>
                </a:r>
                <a:endParaRPr/>
              </a:p>
            </p:txBody>
          </p:sp>
        </p:grpSp>
        <p:grpSp>
          <p:nvGrpSpPr>
            <p:cNvPr id="206" name="Group 477"/>
            <p:cNvGrpSpPr/>
            <p:nvPr/>
          </p:nvGrpSpPr>
          <p:grpSpPr>
            <a:xfrm>
              <a:off x="454962" y="3071702"/>
              <a:ext cx="5829300" cy="1489351"/>
              <a:chOff x="454963" y="3071702"/>
              <a:chExt cx="5829300" cy="1489351"/>
            </a:xfrm>
          </p:grpSpPr>
          <p:sp>
            <p:nvSpPr>
              <p:cNvPr id="207" name="TextBox 5" descr="{&quot;isTemplate&quot;:true,&quot;type&quot;:&quot;content&quot;,&quot;canOmit&quot;:false,&quot;range&quot;:0}"/>
              <p:cNvSpPr txBox="1"/>
              <p:nvPr/>
            </p:nvSpPr>
            <p:spPr>
              <a:xfrm>
                <a:off x="454963" y="3530045"/>
                <a:ext cx="5829300" cy="1031008"/>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明确了食品安全监管部门的</a:t>
                </a:r>
                <a:r>
                  <a:rPr lang="zh-CN" sz="1400" b="1">
                    <a:solidFill>
                      <a:schemeClr val="tx1">
                        <a:alpha val="100000"/>
                      </a:schemeClr>
                    </a:solidFill>
                    <a:latin typeface="Microsoft Yahei"/>
                    <a:ea typeface="Microsoft Yahei"/>
                  </a:rPr>
                  <a:t>职责</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权限</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有助于食品安全监管部门加强监管力度，提高监管效能</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有助于食品安全监管部门构建科学、严谨的监管体系</a:t>
                </a:r>
                <a:endParaRPr/>
              </a:p>
            </p:txBody>
          </p:sp>
          <p:sp>
            <p:nvSpPr>
              <p:cNvPr id="208" name="TextBox 6" descr="{&quot;isTemplate&quot;:true,&quot;type&quot;:&quot;title&quot;,&quot;canOmit&quot;:false,&quot;range&quot;:0}"/>
              <p:cNvSpPr txBox="1"/>
              <p:nvPr/>
            </p:nvSpPr>
            <p:spPr>
              <a:xfrm>
                <a:off x="454963" y="3071702"/>
                <a:ext cx="58293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对食品安全监管部门的影响</a:t>
                </a:r>
                <a:endParaRPr/>
              </a:p>
            </p:txBody>
          </p:sp>
        </p:grpSp>
        <p:grpSp>
          <p:nvGrpSpPr>
            <p:cNvPr id="209" name="Group 480"/>
            <p:cNvGrpSpPr/>
            <p:nvPr/>
          </p:nvGrpSpPr>
          <p:grpSpPr>
            <a:xfrm>
              <a:off x="454962" y="4660638"/>
              <a:ext cx="6019800" cy="1489352"/>
              <a:chOff x="454963" y="4660638"/>
              <a:chExt cx="6019800" cy="1489352"/>
            </a:xfrm>
          </p:grpSpPr>
          <p:sp>
            <p:nvSpPr>
              <p:cNvPr id="210" name="TextBox 7" descr="{&quot;isTemplate&quot;:true,&quot;type&quot;:&quot;content&quot;,&quot;canOmit&quot;:false,&quot;range&quot;:0}"/>
              <p:cNvSpPr txBox="1"/>
              <p:nvPr/>
            </p:nvSpPr>
            <p:spPr>
              <a:xfrm>
                <a:off x="454963" y="5118982"/>
                <a:ext cx="6019800" cy="1031008"/>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有助于构建更加完善的食品安全法律体系，保障食品行业健康发展</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有助于提高食品行业的整体安全水平，提升消费者信心</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有助于推动食品行业的结构调整和转型升级，实现可持续发展</a:t>
                </a:r>
                <a:endParaRPr/>
              </a:p>
            </p:txBody>
          </p:sp>
          <p:sp>
            <p:nvSpPr>
              <p:cNvPr id="211" name="TextBox 8" descr="{&quot;isTemplate&quot;:true,&quot;type&quot;:&quot;title&quot;,&quot;canOmit&quot;:false,&quot;range&quot;:0}"/>
              <p:cNvSpPr txBox="1"/>
              <p:nvPr/>
            </p:nvSpPr>
            <p:spPr>
              <a:xfrm>
                <a:off x="454963" y="4660638"/>
                <a:ext cx="58293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对食品行业发展的影响</a:t>
                </a:r>
                <a:endParaRPr/>
              </a:p>
            </p:txBody>
          </p:sp>
        </p:grpSp>
      </p:grpSp>
      <p:pic>
        <p:nvPicPr>
          <p:cNvPr id="212" name="Picture 9" descr="{&quot;isTemplate&quot;:true,&quot;type&quot;:&quot;image&quot;,&quot;canOmit&quot;:false,&quot;range&quot;:0}"/>
          <p:cNvPicPr>
            <a:picLocks noChangeAspect="1"/>
          </p:cNvPicPr>
          <p:nvPr/>
        </p:nvPicPr>
        <p:blipFill>
          <a:blip r:embed="rId2"/>
          <a:srcRect l="21875" r="21875"/>
          <a:stretch>
            <a:fillRect/>
          </a:stretch>
        </p:blipFill>
        <p:spPr>
          <a:xfrm>
            <a:off x="7676035" y="2524948"/>
            <a:ext cx="2887741" cy="2887741"/>
          </a:xfrm>
          <a:prstGeom prst="ellipse">
            <a:avLst/>
          </a:prstGeom>
        </p:spPr>
      </p:pic>
      <p:sp>
        <p:nvSpPr>
          <p:cNvPr id="213" name="椭圆 6"/>
          <p:cNvSpPr>
            <a:spLocks noChangeAspect="1"/>
          </p:cNvSpPr>
          <p:nvPr/>
        </p:nvSpPr>
        <p:spPr>
          <a:xfrm>
            <a:off x="8687905" y="1507725"/>
            <a:ext cx="864000" cy="864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214" name="椭圆 7"/>
          <p:cNvSpPr>
            <a:spLocks noChangeAspect="1"/>
          </p:cNvSpPr>
          <p:nvPr/>
        </p:nvSpPr>
        <p:spPr>
          <a:xfrm>
            <a:off x="6939559" y="4654032"/>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215" name="椭圆 8"/>
          <p:cNvSpPr>
            <a:spLocks noChangeAspect="1"/>
          </p:cNvSpPr>
          <p:nvPr/>
        </p:nvSpPr>
        <p:spPr>
          <a:xfrm>
            <a:off x="10420189" y="4651332"/>
            <a:ext cx="864000" cy="864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216"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新《食品安全法》的实施对食品行业的影响</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7" name="" descr="{&quot;isTemplate&quot;:true,&quot;type&quot;:2}"/>
        <p:cNvGrpSpPr/>
        <p:nvPr/>
      </p:nvGrpSpPr>
      <p:grpSpPr>
        <a:xfrm>
          <a:off x="0" y="0"/>
          <a:ext cx="0" cy="0"/>
        </a:xfrm>
      </p:grpSpPr>
      <p:sp>
        <p:nvSpPr>
          <p:cNvPr id="218" name="标题 1" descr="{&quot;isTemplate&quot;:true,&quot;type&quot;:&quot;title&quot;,&quot;canOmit&quot;:false,&quot;range&quot;:0}"/>
          <p:cNvSpPr txBox="1"/>
          <p:nvPr/>
        </p:nvSpPr>
        <p:spPr>
          <a:xfrm>
            <a:off x="392698" y="4923294"/>
            <a:ext cx="11226020"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4400"/>
              <a:t>新《食品安全法》法律责任的基本原则</a:t>
            </a:r>
            <a:endParaRPr/>
          </a:p>
        </p:txBody>
      </p:sp>
      <p:sp>
        <p:nvSpPr>
          <p:cNvPr id="21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02</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0" name="" descr="{&quot;isTemplate&quot;:true,&quot;type&quot;:3}"/>
        <p:cNvGrpSpPr/>
        <p:nvPr/>
      </p:nvGrpSpPr>
      <p:grpSpPr>
        <a:xfrm>
          <a:off x="0" y="0"/>
          <a:ext cx="0" cy="0"/>
        </a:xfrm>
      </p:grpSpPr>
      <p:pic>
        <p:nvPicPr>
          <p:cNvPr id="221"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222"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223" name="Group 598"/>
            <p:cNvGrpSpPr/>
            <p:nvPr/>
          </p:nvGrpSpPr>
          <p:grpSpPr>
            <a:xfrm>
              <a:off x="763829" y="1414808"/>
              <a:ext cx="6972294" cy="2337649"/>
              <a:chOff x="763829" y="1414808"/>
              <a:chExt cx="6972294" cy="2337649"/>
            </a:xfrm>
          </p:grpSpPr>
          <p:sp>
            <p:nvSpPr>
              <p:cNvPr id="224"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食品安全法律责任的概念</a:t>
                </a:r>
                <a:endParaRPr/>
              </a:p>
            </p:txBody>
          </p:sp>
          <p:sp>
            <p:nvSpPr>
              <p:cNvPr id="225"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食品安全法律责任是指食品生产经营者、食品安全监管部门等在食品安全领域违反法律规定应当承担的法律责任</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食品安全法律责任包括</a:t>
                </a:r>
                <a:r>
                  <a:rPr lang="zh-CN" sz="1400" b="1">
                    <a:solidFill>
                      <a:schemeClr val="tx1">
                        <a:alpha val="100000"/>
                      </a:schemeClr>
                    </a:solidFill>
                    <a:latin typeface="Microsoft Yahei"/>
                    <a:ea typeface="Microsoft Yahei"/>
                  </a:rPr>
                  <a:t>行政责任</a:t>
                </a:r>
                <a:r>
                  <a:rPr lang="zh-CN" sz="1400">
                    <a:solidFill>
                      <a:schemeClr val="tx1">
                        <a:alpha val="100000"/>
                      </a:schemeClr>
                    </a:solidFill>
                    <a:latin typeface="Microsoft Yahei"/>
                    <a:ea typeface="Microsoft Yahei"/>
                  </a:rPr>
                  <a:t>、</a:t>
                </a:r>
                <a:r>
                  <a:rPr lang="zh-CN" sz="1400" b="1">
                    <a:solidFill>
                      <a:schemeClr val="tx1">
                        <a:alpha val="100000"/>
                      </a:schemeClr>
                    </a:solidFill>
                    <a:latin typeface="Microsoft Yahei"/>
                    <a:ea typeface="Microsoft Yahei"/>
                  </a:rPr>
                  <a:t>民事责任</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刑事责任</a:t>
                </a:r>
                <a:r>
                  <a:rPr lang="zh-CN" sz="1400">
                    <a:solidFill>
                      <a:schemeClr val="tx1">
                        <a:alpha val="100000"/>
                      </a:schemeClr>
                    </a:solidFill>
                    <a:latin typeface="Microsoft Yahei"/>
                    <a:ea typeface="Microsoft Yahei"/>
                  </a:rPr>
                  <a:t>等多种类型</a:t>
                </a:r>
                <a:endParaRPr/>
              </a:p>
            </p:txBody>
          </p:sp>
          <p:sp>
            <p:nvSpPr>
              <p:cNvPr id="226"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7"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8"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29"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30" name="Group 591"/>
            <p:cNvGrpSpPr/>
            <p:nvPr/>
          </p:nvGrpSpPr>
          <p:grpSpPr>
            <a:xfrm>
              <a:off x="689593" y="3949139"/>
              <a:ext cx="7078256" cy="2128975"/>
              <a:chOff x="689593" y="3949139"/>
              <a:chExt cx="7078256" cy="2128975"/>
            </a:xfrm>
          </p:grpSpPr>
          <p:sp>
            <p:nvSpPr>
              <p:cNvPr id="231"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食品安全法律责任的类型</a:t>
                </a:r>
                <a:endParaRPr/>
              </a:p>
            </p:txBody>
          </p:sp>
          <p:sp>
            <p:nvSpPr>
              <p:cNvPr id="232"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行政责任：主要包括罚款、没收非法所得、吊销许可证等行政处罚</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民事责任：主要包括赔偿损失、恢复名誉、消除影响等民事赔偿</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刑事责任：主要包括拘役、有期徒刑、无期徒刑等刑事处罚</a:t>
                </a:r>
                <a:endParaRPr/>
              </a:p>
            </p:txBody>
          </p:sp>
          <p:sp>
            <p:nvSpPr>
              <p:cNvPr id="233"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4"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5"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36"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37"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食品安全法律责任的概念及类型</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8" name="" descr="{&quot;isTemplate&quot;:true,&quot;type&quot;:3}"/>
        <p:cNvGrpSpPr/>
        <p:nvPr/>
      </p:nvGrpSpPr>
      <p:grpSpPr>
        <a:xfrm>
          <a:off x="0" y="0"/>
          <a:ext cx="0" cy="0"/>
        </a:xfrm>
      </p:grpSpPr>
      <p:pic>
        <p:nvPicPr>
          <p:cNvPr id="239" name="Picture 10" descr="{&quot;isTemplate&quot;:true,&quot;type&quot;:&quot;image&quot;,&quot;canOmit&quot;:false,&quot;range&quot;:0}"/>
          <p:cNvPicPr>
            <a:picLocks noChangeAspect="1"/>
          </p:cNvPicPr>
          <p:nvPr/>
        </p:nvPicPr>
        <p:blipFill>
          <a:blip r:embed="rId2"/>
          <a:srcRect l="21875" r="21875"/>
          <a:stretch>
            <a:fillRect/>
          </a:stretch>
        </p:blipFill>
        <p:spPr>
          <a:xfrm>
            <a:off x="869006" y="1293634"/>
            <a:ext cx="4563024" cy="4563025"/>
          </a:xfrm>
          <a:prstGeom prst="diamond">
            <a:avLst/>
          </a:prstGeom>
        </p:spPr>
      </p:pic>
      <p:grpSp>
        <p:nvGrpSpPr>
          <p:cNvPr id="240" name="Group 400" descr="{&quot;isTemplate&quot;:true,&quot;type&quot;:&quot;list&quot;,&quot;alignment&quot;:&quot;left&quot;,&quot;alignmentVertical&quot;:&quot;top&quot;,&quot;canOmit&quot;:false,&quot;scalable&quot;:false,&quot;minItemsCount&quot;:-1}"/>
          <p:cNvGrpSpPr/>
          <p:nvPr/>
        </p:nvGrpSpPr>
        <p:grpSpPr>
          <a:xfrm>
            <a:off x="5982796" y="1468163"/>
            <a:ext cx="5783287" cy="4912094"/>
            <a:chOff x="5982796" y="1468163"/>
            <a:chExt cx="5783287" cy="4912094"/>
          </a:xfrm>
        </p:grpSpPr>
        <p:grpSp>
          <p:nvGrpSpPr>
            <p:cNvPr id="241" name="Group 2"/>
            <p:cNvGrpSpPr/>
            <p:nvPr/>
          </p:nvGrpSpPr>
          <p:grpSpPr>
            <a:xfrm>
              <a:off x="5982796" y="3116804"/>
              <a:ext cx="5783287" cy="1610798"/>
              <a:chOff x="5982796" y="3116804"/>
              <a:chExt cx="5783287" cy="1610798"/>
            </a:xfrm>
          </p:grpSpPr>
          <p:sp>
            <p:nvSpPr>
              <p:cNvPr id="242" name="TextBox 3" descr="{&quot;isTemplate&quot;:true,&quot;type&quot;:&quot;title&quot;,&quot;canOmit&quot;:false,&quot;range&quot;:0}"/>
              <p:cNvSpPr txBox="1"/>
              <p:nvPr/>
            </p:nvSpPr>
            <p:spPr>
              <a:xfrm>
                <a:off x="5982796" y="3116804"/>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严格责任原则</a:t>
                </a:r>
                <a:endParaRPr/>
              </a:p>
            </p:txBody>
          </p:sp>
          <p:sp>
            <p:nvSpPr>
              <p:cNvPr id="243" name="TextBox 4" descr="{&quot;isTemplate&quot;:true,&quot;type&quot;:&quot;content&quot;,&quot;canOmit&quot;:false,&quot;range&quot;:0}"/>
              <p:cNvSpPr txBox="1"/>
              <p:nvPr/>
            </p:nvSpPr>
            <p:spPr>
              <a:xfrm>
                <a:off x="5982796" y="3575147"/>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食品生产经营者应当对其生产经营的食品安全负责</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食品安全监管部门应当严格履行监管职责</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违法行为应当受到法律的严厉制裁</a:t>
                </a:r>
                <a:endParaRPr/>
              </a:p>
            </p:txBody>
          </p:sp>
        </p:grpSp>
        <p:grpSp>
          <p:nvGrpSpPr>
            <p:cNvPr id="244" name="Group 5"/>
            <p:cNvGrpSpPr/>
            <p:nvPr/>
          </p:nvGrpSpPr>
          <p:grpSpPr>
            <a:xfrm>
              <a:off x="5982796" y="4769459"/>
              <a:ext cx="5783287" cy="1610798"/>
              <a:chOff x="5982796" y="4769459"/>
              <a:chExt cx="5783287" cy="1610798"/>
            </a:xfrm>
          </p:grpSpPr>
          <p:sp>
            <p:nvSpPr>
              <p:cNvPr id="245" name="TextBox 6" descr="{&quot;isTemplate&quot;:true,&quot;type&quot;:&quot;title&quot;,&quot;canOmit&quot;:false,&quot;range&quot;:0}"/>
              <p:cNvSpPr txBox="1"/>
              <p:nvPr/>
            </p:nvSpPr>
            <p:spPr>
              <a:xfrm>
                <a:off x="5982796" y="4769459"/>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科学监管原则</a:t>
                </a:r>
                <a:endParaRPr/>
              </a:p>
            </p:txBody>
          </p:sp>
          <p:sp>
            <p:nvSpPr>
              <p:cNvPr id="246" name="TextBox 7" descr="{&quot;isTemplate&quot;:true,&quot;type&quot;:&quot;content&quot;,&quot;canOmit&quot;:false,&quot;range&quot;:0}"/>
              <p:cNvSpPr txBox="1"/>
              <p:nvPr/>
            </p:nvSpPr>
            <p:spPr>
              <a:xfrm>
                <a:off x="5982796" y="5227802"/>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食品安全监管应当依据科学、客观的事实和证据进行</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食品安全监管措施应当科学合理、严谨有效</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食品安全监管结果应当公开、透明，接受社会监督</a:t>
                </a:r>
                <a:endParaRPr/>
              </a:p>
            </p:txBody>
          </p:sp>
        </p:grpSp>
        <p:grpSp>
          <p:nvGrpSpPr>
            <p:cNvPr id="247" name="Group 407"/>
            <p:cNvGrpSpPr/>
            <p:nvPr/>
          </p:nvGrpSpPr>
          <p:grpSpPr>
            <a:xfrm>
              <a:off x="5982796" y="1468163"/>
              <a:ext cx="5700871" cy="1610798"/>
              <a:chOff x="5982796" y="1468163"/>
              <a:chExt cx="5700871" cy="1610798"/>
            </a:xfrm>
          </p:grpSpPr>
          <p:sp>
            <p:nvSpPr>
              <p:cNvPr id="248" name="TextBox 8" descr="{&quot;isTemplate&quot;:true,&quot;type&quot;:&quot;title&quot;,&quot;canOmit&quot;:false,&quot;range&quot;:0}"/>
              <p:cNvSpPr txBox="1"/>
              <p:nvPr/>
            </p:nvSpPr>
            <p:spPr>
              <a:xfrm>
                <a:off x="5982796" y="1468163"/>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社会共治原则</a:t>
                </a:r>
                <a:endParaRPr/>
              </a:p>
            </p:txBody>
          </p:sp>
          <p:sp>
            <p:nvSpPr>
              <p:cNvPr id="249" name="TextBox 9" descr="{&quot;isTemplate&quot;:true,&quot;type&quot;:&quot;content&quot;,&quot;canOmit&quot;:false,&quot;range&quot;:0}"/>
              <p:cNvSpPr txBox="1"/>
              <p:nvPr/>
            </p:nvSpPr>
            <p:spPr>
              <a:xfrm>
                <a:off x="5982796" y="1926506"/>
                <a:ext cx="5700871"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食品安全工作应当实行政府、企业、社会共同参与的治理模式</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食品安全责任应当明确、合理地分配给政府、企业、社会各方面</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食品安全违法行为应当受到全社会的共同抵制和谴责</a:t>
                </a:r>
                <a:endParaRPr/>
              </a:p>
            </p:txBody>
          </p:sp>
        </p:grpSp>
      </p:grpSp>
      <p:sp>
        <p:nvSpPr>
          <p:cNvPr id="250"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新《食品安全法》法律责任的基本原则</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1" name="" descr="{&quot;isTemplate&quot;:true,&quot;type&quot;:3}"/>
        <p:cNvGrpSpPr/>
        <p:nvPr/>
      </p:nvGrpSpPr>
      <p:grpSpPr>
        <a:xfrm>
          <a:off x="0" y="0"/>
          <a:ext cx="0" cy="0"/>
        </a:xfrm>
      </p:grpSpPr>
      <p:grpSp>
        <p:nvGrpSpPr>
          <p:cNvPr id="252" name="" descr="{&quot;isTemplate&quot;:true,&quot;type&quot;:&quot;list&quot;,&quot;alignment&quot;:&quot;left&quot;,&quot;alignmentVertical&quot;:&quot;top&quot;,&quot;canOmit&quot;:false,&quot;scalable&quot;:false,&quot;minItemsCount&quot;:-1}"/>
          <p:cNvGrpSpPr/>
          <p:nvPr/>
        </p:nvGrpSpPr>
        <p:grpSpPr>
          <a:xfrm>
            <a:off x="759823" y="1410892"/>
            <a:ext cx="8485781" cy="5021403"/>
            <a:chOff x="4252323" y="1207692"/>
            <a:chExt cx="8485781" cy="5021403"/>
          </a:xfrm>
        </p:grpSpPr>
        <p:grpSp>
          <p:nvGrpSpPr>
            <p:cNvPr id="253" name=""/>
            <p:cNvGrpSpPr/>
            <p:nvPr/>
          </p:nvGrpSpPr>
          <p:grpSpPr>
            <a:xfrm>
              <a:off x="4252327" y="1207692"/>
              <a:ext cx="8485777" cy="1440001"/>
              <a:chOff x="4252327" y="1207692"/>
              <a:chExt cx="8485777" cy="1440001"/>
            </a:xfrm>
          </p:grpSpPr>
          <p:sp>
            <p:nvSpPr>
              <p:cNvPr id="254" name="Tencent"/>
              <p:cNvSpPr/>
              <p:nvPr/>
            </p:nvSpPr>
            <p:spPr>
              <a:xfrm>
                <a:off x="4252327" y="1207693"/>
                <a:ext cx="8485777"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55" name="Tencent" descr="{&quot;isTemplate&quot;:true,&quot;type&quot;:&quot;title&quot;,&quot;canOmit&quot;:false,&quot;range&quot;:0}"/>
              <p:cNvSpPr txBox="1"/>
              <p:nvPr/>
            </p:nvSpPr>
            <p:spPr>
              <a:xfrm>
                <a:off x="5908362" y="1422619"/>
                <a:ext cx="66769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法定原则</a:t>
                </a:r>
                <a:endParaRPr lang="en-US" altLang="zh-CN" sz="2000" b="1">
                  <a:latin typeface="Microsoft YaHei" panose="020b0503020204020204" pitchFamily="34" charset="-122"/>
                  <a:ea typeface="Microsoft YaHei" panose="020b0503020204020204" pitchFamily="34" charset="-122"/>
                </a:endParaRPr>
              </a:p>
            </p:txBody>
          </p:sp>
          <p:sp>
            <p:nvSpPr>
              <p:cNvPr id="256" name="Tencent" descr="{&quot;isTemplate&quot;:true,&quot;type&quot;:&quot;content&quot;,&quot;canOmit&quot;:true,&quot;range&quot;:0}"/>
              <p:cNvSpPr txBox="1"/>
              <p:nvPr/>
            </p:nvSpPr>
            <p:spPr>
              <a:xfrm>
                <a:off x="5908361" y="1880610"/>
                <a:ext cx="6702745" cy="76708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食品安全法律责任的设定和实施必须依据法律规定</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食品安全法律关系的主体、客体、内容等必须符合法律规定</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食品安全法律责任的追究必须依照法定程序进行</a:t>
                </a:r>
                <a:endParaRPr/>
              </a:p>
            </p:txBody>
          </p:sp>
          <p:pic>
            <p:nvPicPr>
              <p:cNvPr id="257" name="图片 11" descr="{&quot;isTemplate&quot;:true,&quot;type&quot;:&quot;image&quot;,&quot;canOmit&quot;:false}"/>
              <p:cNvPicPr>
                <a:picLocks noChangeAspect="1"/>
              </p:cNvPicPr>
              <p:nvPr/>
            </p:nvPicPr>
            <p:blipFill>
              <a:blip r:embed="rId2"/>
              <a:srcRect l="21874" r="21874"/>
              <a:stretch>
                <a:fillRect/>
              </a:stretch>
            </p:blipFill>
            <p:spPr>
              <a:xfrm>
                <a:off x="4252327" y="1207692"/>
                <a:ext cx="1440000" cy="1439999"/>
              </a:xfrm>
              <a:prstGeom prst="rect">
                <a:avLst/>
              </a:prstGeom>
            </p:spPr>
          </p:pic>
        </p:grpSp>
        <p:grpSp>
          <p:nvGrpSpPr>
            <p:cNvPr id="258" name=""/>
            <p:cNvGrpSpPr/>
            <p:nvPr/>
          </p:nvGrpSpPr>
          <p:grpSpPr>
            <a:xfrm>
              <a:off x="4252325" y="2998393"/>
              <a:ext cx="8485779" cy="1440000"/>
              <a:chOff x="4252325" y="2998393"/>
              <a:chExt cx="8485779" cy="1440000"/>
            </a:xfrm>
          </p:grpSpPr>
          <p:sp>
            <p:nvSpPr>
              <p:cNvPr id="259" name="Tencent"/>
              <p:cNvSpPr/>
              <p:nvPr/>
            </p:nvSpPr>
            <p:spPr>
              <a:xfrm>
                <a:off x="4252326" y="2998393"/>
                <a:ext cx="8485778"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60" name="Tencent" descr="{&quot;isTemplate&quot;:true,&quot;type&quot;:&quot;title&quot;,&quot;canOmit&quot;:false,&quot;range&quot;:0}"/>
              <p:cNvSpPr txBox="1"/>
              <p:nvPr/>
            </p:nvSpPr>
            <p:spPr>
              <a:xfrm>
                <a:off x="5908361" y="3213319"/>
                <a:ext cx="66896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公平原则</a:t>
                </a:r>
                <a:endParaRPr lang="en-US" altLang="zh-CN" sz="2000" b="1">
                  <a:latin typeface="Microsoft YaHei" panose="020b0503020204020204" pitchFamily="34" charset="-122"/>
                  <a:ea typeface="Microsoft YaHei" panose="020b0503020204020204" pitchFamily="34" charset="-122"/>
                </a:endParaRPr>
              </a:p>
            </p:txBody>
          </p:sp>
          <p:sp>
            <p:nvSpPr>
              <p:cNvPr id="261" name="Tencent" descr="{&quot;isTemplate&quot;:true,&quot;type&quot;:&quot;content&quot;,&quot;canOmit&quot;:true,&quot;range&quot;:0}"/>
              <p:cNvSpPr txBox="1"/>
              <p:nvPr/>
            </p:nvSpPr>
            <p:spPr>
              <a:xfrm>
                <a:off x="5908360" y="3671310"/>
                <a:ext cx="6702745" cy="76708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食品安全法律责任的设定和实施应当体现公平、公正</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食品安全法律关系中的权利和义务应当平等对待</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食品安全法律责任的追究应当公平、合理</a:t>
                </a:r>
                <a:endParaRPr/>
              </a:p>
            </p:txBody>
          </p:sp>
          <p:pic>
            <p:nvPicPr>
              <p:cNvPr id="262" name="图片 5" descr="{&quot;isTemplate&quot;:true,&quot;type&quot;:&quot;image&quot;,&quot;canOmit&quot;:false}"/>
              <p:cNvPicPr>
                <a:picLocks noChangeAspect="1"/>
              </p:cNvPicPr>
              <p:nvPr/>
            </p:nvPicPr>
            <p:blipFill>
              <a:blip r:embed="rId3"/>
              <a:srcRect l="21874" r="21874"/>
              <a:stretch>
                <a:fillRect/>
              </a:stretch>
            </p:blipFill>
            <p:spPr>
              <a:xfrm>
                <a:off x="4252325" y="2998394"/>
                <a:ext cx="1440000" cy="1439999"/>
              </a:xfrm>
              <a:prstGeom prst="rect">
                <a:avLst/>
              </a:prstGeom>
            </p:spPr>
          </p:pic>
        </p:grpSp>
        <p:grpSp>
          <p:nvGrpSpPr>
            <p:cNvPr id="263" name=""/>
            <p:cNvGrpSpPr/>
            <p:nvPr/>
          </p:nvGrpSpPr>
          <p:grpSpPr>
            <a:xfrm>
              <a:off x="4252323" y="4789093"/>
              <a:ext cx="8485781" cy="1440002"/>
              <a:chOff x="4252323" y="4789093"/>
              <a:chExt cx="8485781" cy="1440002"/>
            </a:xfrm>
          </p:grpSpPr>
          <p:sp>
            <p:nvSpPr>
              <p:cNvPr id="264" name="Tencent"/>
              <p:cNvSpPr/>
              <p:nvPr/>
            </p:nvSpPr>
            <p:spPr>
              <a:xfrm>
                <a:off x="4252325" y="4789093"/>
                <a:ext cx="8485779"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65" name="Tencent" descr="{&quot;isTemplate&quot;:true,&quot;type&quot;:&quot;title&quot;,&quot;canOmit&quot;:false,&quot;range&quot;:0}"/>
              <p:cNvSpPr txBox="1"/>
              <p:nvPr/>
            </p:nvSpPr>
            <p:spPr>
              <a:xfrm>
                <a:off x="5908360" y="5004019"/>
                <a:ext cx="66769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公正原则</a:t>
                </a:r>
                <a:endParaRPr lang="en-US" altLang="zh-CN" sz="2000" b="1">
                  <a:latin typeface="Microsoft YaHei" panose="020b0503020204020204" pitchFamily="34" charset="-122"/>
                  <a:ea typeface="Microsoft YaHei" panose="020b0503020204020204" pitchFamily="34" charset="-122"/>
                </a:endParaRPr>
              </a:p>
            </p:txBody>
          </p:sp>
          <p:sp>
            <p:nvSpPr>
              <p:cNvPr id="266" name="Tencent" descr="{&quot;isTemplate&quot;:true,&quot;type&quot;:&quot;content&quot;,&quot;canOmit&quot;:true,&quot;range&quot;:0}"/>
              <p:cNvSpPr txBox="1"/>
              <p:nvPr/>
            </p:nvSpPr>
            <p:spPr>
              <a:xfrm>
                <a:off x="5908359" y="5462010"/>
                <a:ext cx="6702745" cy="76708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食品安全法律责任的设定和实施应当公正无私</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食品安全法律关系中的违法行为应当受到公正的制裁</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食品安全法律责任的追究程序应当公正、合法</a:t>
                </a:r>
                <a:endParaRPr/>
              </a:p>
            </p:txBody>
          </p:sp>
          <p:pic>
            <p:nvPicPr>
              <p:cNvPr id="267" name="图片 6" descr="{&quot;isTemplate&quot;:true,&quot;type&quot;:&quot;image&quot;,&quot;canOmit&quot;:false}"/>
              <p:cNvPicPr>
                <a:picLocks noChangeAspect="1"/>
              </p:cNvPicPr>
              <p:nvPr/>
            </p:nvPicPr>
            <p:blipFill>
              <a:blip r:embed="rId4"/>
              <a:srcRect l="21874" r="21874"/>
              <a:stretch>
                <a:fillRect/>
              </a:stretch>
            </p:blipFill>
            <p:spPr>
              <a:xfrm>
                <a:off x="4252323" y="4789096"/>
                <a:ext cx="1440000" cy="1439999"/>
              </a:xfrm>
              <a:prstGeom prst="rect">
                <a:avLst/>
              </a:prstGeom>
            </p:spPr>
          </p:pic>
        </p:grpSp>
      </p:grpSp>
      <p:sp>
        <p:nvSpPr>
          <p:cNvPr id="268" name="Tencent" descr="{&quot;isTemplate&quot;:true,&quot;type&quot;:&quot;title&quot;,&quot;canOmit&quot;:false,&quot;range&quot;:0}"/>
          <p:cNvSpPr txBox="1"/>
          <p:nvPr/>
        </p:nvSpPr>
        <p:spPr>
          <a:xfrm>
            <a:off x="660396" y="418039"/>
            <a:ext cx="10871207"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新《食品安全法》法律责任的适用原则</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标题 1" descr="{&quot;isTemplate&quot;:true,&quot;type&quot;:&quot;title&quot;,&quot;canOmit&quot;:false,&quot;range&quot;:0}"/>
          <p:cNvSpPr txBox="1"/>
          <p:nvPr/>
        </p:nvSpPr>
        <p:spPr>
          <a:xfrm>
            <a:off x="392698" y="4923294"/>
            <a:ext cx="11226020"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4400"/>
              <a:t>新《食品安全法》法律责任的具体规定</a:t>
            </a:r>
            <a:endParaRPr/>
          </a:p>
        </p:txBody>
      </p:sp>
      <p:sp>
        <p:nvSpPr>
          <p:cNvPr id="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03</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 name="" descr="{&quot;isTemplate&quot;:true,&quot;type&quot;:3}"/>
        <p:cNvGrpSpPr/>
        <p:nvPr/>
      </p:nvGrpSpPr>
      <p:grpSpPr>
        <a:xfrm>
          <a:off x="0" y="0"/>
          <a:ext cx="0" cy="0"/>
        </a:xfrm>
      </p:grpSpPr>
      <p:pic>
        <p:nvPicPr>
          <p:cNvPr id="11"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12"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13" name="Group 598"/>
            <p:cNvGrpSpPr/>
            <p:nvPr/>
          </p:nvGrpSpPr>
          <p:grpSpPr>
            <a:xfrm>
              <a:off x="763829" y="1414808"/>
              <a:ext cx="6972294" cy="2337649"/>
              <a:chOff x="763829" y="1414808"/>
              <a:chExt cx="6972294" cy="2337649"/>
            </a:xfrm>
          </p:grpSpPr>
          <p:sp>
            <p:nvSpPr>
              <p:cNvPr id="14"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食品生产经营者的主体责任</a:t>
                </a:r>
                <a:endParaRPr/>
              </a:p>
            </p:txBody>
          </p:sp>
          <p:sp>
            <p:nvSpPr>
              <p:cNvPr id="15"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食品生产经营者应当保证所生产、经营的食品符合食品安全标准</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食品生产经营者应当建立健全食品安全管理制度，加强内部管理</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食品生产经营者应当对食品安全违法行为承担相应的法律责任</a:t>
                </a:r>
                <a:endParaRPr/>
              </a:p>
            </p:txBody>
          </p:sp>
          <p:sp>
            <p:nvSpPr>
              <p:cNvPr id="16"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9"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0" name="Group 591"/>
            <p:cNvGrpSpPr/>
            <p:nvPr/>
          </p:nvGrpSpPr>
          <p:grpSpPr>
            <a:xfrm>
              <a:off x="689593" y="3949139"/>
              <a:ext cx="7078256" cy="2128975"/>
              <a:chOff x="689593" y="3949139"/>
              <a:chExt cx="7078256" cy="2128975"/>
            </a:xfrm>
          </p:grpSpPr>
          <p:sp>
            <p:nvSpPr>
              <p:cNvPr id="21"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食品生产经营者的法律责任</a:t>
                </a:r>
                <a:endParaRPr/>
              </a:p>
            </p:txBody>
          </p:sp>
          <p:sp>
            <p:nvSpPr>
              <p:cNvPr id="22"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行政处罚：主要包括罚款、没收非法所得、吊销许可证等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民事赔偿：主要包括赔偿损失、恢复名誉、消除影响等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刑事处罚：主要包括拘役、有期徒刑、无期徒刑等</a:t>
                </a:r>
                <a:endParaRPr/>
              </a:p>
            </p:txBody>
          </p:sp>
          <p:sp>
            <p:nvSpPr>
              <p:cNvPr id="23"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6"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7"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食品生产经营者的法律责任</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https://d.book118.com/448124027025006042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mountain_green">
      <a:dk1>
        <a:srgbClr val="000000"/>
      </a:dk1>
      <a:lt1>
        <a:srgbClr val="FFFFFF"/>
      </a:lt1>
      <a:dk2>
        <a:srgbClr val="193223"/>
      </a:dk2>
      <a:lt2>
        <a:srgbClr val="E2FBE6"/>
      </a:lt2>
      <a:accent1>
        <a:srgbClr val="279D41"/>
      </a:accent1>
      <a:accent2>
        <a:srgbClr val="72D679"/>
      </a:accent2>
      <a:accent3>
        <a:srgbClr val="44B25F"/>
      </a:accent3>
      <a:accent4>
        <a:srgbClr val="127841"/>
      </a:accent4>
      <a:accent5>
        <a:srgbClr val="7AC75C"/>
      </a:accent5>
      <a:accent6>
        <a:srgbClr val="4BA32A"/>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101</Paragraphs>
  <Slides>12</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12</vt:i4>
      </vt:variant>
    </vt:vector>
  </HeadingPairs>
  <TitlesOfParts>
    <vt:vector baseType="lpstr" size="21">
      <vt:lpstr>Arial</vt:lpstr>
      <vt:lpstr>Calibri</vt:lpstr>
      <vt:lpstr>Arial Black</vt:lpstr>
      <vt:lpstr>微软雅黑</vt:lpstr>
      <vt:lpstr>黑体</vt:lpstr>
      <vt:lpstr>Microsoft YaHei</vt:lpstr>
      <vt:lpstr>Microsoft YaHei Light</vt:lpstr>
      <vt:lpstr>Microsoft Yahei</vt:lpstr>
      <vt:lpstr>Office Theme</vt:lpstr>
      <vt:lpstr>新《食品安全法》法律责任解读</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2024-09-21T05:07:43.071</cp:lastPrinted>
  <dcterms:created xsi:type="dcterms:W3CDTF">2024-09-20T21:07:43Z</dcterms:created>
  <dcterms:modified xsi:type="dcterms:W3CDTF">2024-09-20T21:07:45Z</dcterms:modified>
</cp:coreProperties>
</file>