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10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theme/theme8.xml" ContentType="application/vnd.openxmlformats-officedocument.theme+xml"/>
  <Override PartName="/ppt/theme/theme9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3" r:id="rId3"/>
    <p:sldMasterId id="2147483696" r:id="rId4"/>
    <p:sldMasterId id="2147483744" r:id="rId5"/>
    <p:sldMasterId id="2147483756" r:id="rId6"/>
    <p:sldMasterId id="2147483768" r:id="rId7"/>
    <p:sldMasterId id="2147483780" r:id="rId8"/>
    <p:sldMasterId id="2147483792" r:id="rId9"/>
  </p:sldMasterIdLst>
  <p:notesMasterIdLst>
    <p:notesMasterId r:id="rId10"/>
  </p:notesMasterIdLst>
  <p:sldIdLst>
    <p:sldId id="259" r:id="rId11"/>
    <p:sldId id="262" r:id="rId12"/>
    <p:sldId id="265" r:id="rId13"/>
    <p:sldId id="268" r:id="rId14"/>
    <p:sldId id="271" r:id="rId15"/>
    <p:sldId id="274" r:id="rId16"/>
    <p:sldId id="277" r:id="rId17"/>
    <p:sldId id="280" r:id="rId18"/>
    <p:sldId id="283" r:id="rId19"/>
    <p:sldId id="286" r:id="rId20"/>
    <p:sldId id="289" r:id="rId21"/>
    <p:sldId id="292" r:id="rId22"/>
    <p:sldId id="295" r:id="rId23"/>
    <p:sldId id="298" r:id="rId24"/>
    <p:sldId id="301" r:id="rId25"/>
    <p:sldId id="304" r:id="rId26"/>
    <p:sldId id="307" r:id="rId27"/>
    <p:sldId id="310" r:id="rId28"/>
    <p:sldId id="313" r:id="rId29"/>
    <p:sldId id="316" r:id="rId30"/>
    <p:sldId id="319" r:id="rId31"/>
    <p:sldId id="322" r:id="rId32"/>
    <p:sldId id="325" r:id="rId33"/>
    <p:sldId id="328" r:id="rId34"/>
    <p:sldId id="331" r:id="rId35"/>
    <p:sldId id="333" r:id="rId36"/>
  </p:sldIdLst>
  <p:sldSz cx="9144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notesMaster" Target="notesMasters/notesMaster1.xml" /><Relationship Id="rId11" Type="http://schemas.openxmlformats.org/officeDocument/2006/relationships/slide" Target="slides/slide1.xml" /><Relationship Id="rId12" Type="http://schemas.openxmlformats.org/officeDocument/2006/relationships/slide" Target="slides/slide2.xml" /><Relationship Id="rId13" Type="http://schemas.openxmlformats.org/officeDocument/2006/relationships/slide" Target="slides/slide3.xml" /><Relationship Id="rId14" Type="http://schemas.openxmlformats.org/officeDocument/2006/relationships/slide" Target="slides/slide4.xml" /><Relationship Id="rId15" Type="http://schemas.openxmlformats.org/officeDocument/2006/relationships/slide" Target="slides/slide5.xml" /><Relationship Id="rId16" Type="http://schemas.openxmlformats.org/officeDocument/2006/relationships/slide" Target="slides/slide6.xml" /><Relationship Id="rId17" Type="http://schemas.openxmlformats.org/officeDocument/2006/relationships/slide" Target="slides/slide7.xml" /><Relationship Id="rId18" Type="http://schemas.openxmlformats.org/officeDocument/2006/relationships/slide" Target="slides/slide8.xml" /><Relationship Id="rId19" Type="http://schemas.openxmlformats.org/officeDocument/2006/relationships/slide" Target="slides/slide9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0.xml" /><Relationship Id="rId21" Type="http://schemas.openxmlformats.org/officeDocument/2006/relationships/slide" Target="slides/slide11.xml" /><Relationship Id="rId22" Type="http://schemas.openxmlformats.org/officeDocument/2006/relationships/slide" Target="slides/slide12.xml" /><Relationship Id="rId23" Type="http://schemas.openxmlformats.org/officeDocument/2006/relationships/slide" Target="slides/slide13.xml" /><Relationship Id="rId24" Type="http://schemas.openxmlformats.org/officeDocument/2006/relationships/slide" Target="slides/slide14.xml" /><Relationship Id="rId25" Type="http://schemas.openxmlformats.org/officeDocument/2006/relationships/slide" Target="slides/slide15.xml" /><Relationship Id="rId26" Type="http://schemas.openxmlformats.org/officeDocument/2006/relationships/slide" Target="slides/slide16.xml" /><Relationship Id="rId27" Type="http://schemas.openxmlformats.org/officeDocument/2006/relationships/slide" Target="slides/slide17.xml" /><Relationship Id="rId28" Type="http://schemas.openxmlformats.org/officeDocument/2006/relationships/slide" Target="slides/slide18.xml" /><Relationship Id="rId29" Type="http://schemas.openxmlformats.org/officeDocument/2006/relationships/slide" Target="slides/slide19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0.xml" /><Relationship Id="rId31" Type="http://schemas.openxmlformats.org/officeDocument/2006/relationships/slide" Target="slides/slide21.xml" /><Relationship Id="rId32" Type="http://schemas.openxmlformats.org/officeDocument/2006/relationships/slide" Target="slides/slide22.xml" /><Relationship Id="rId33" Type="http://schemas.openxmlformats.org/officeDocument/2006/relationships/slide" Target="slides/slide23.xml" /><Relationship Id="rId34" Type="http://schemas.openxmlformats.org/officeDocument/2006/relationships/slide" Target="slides/slide24.xml" /><Relationship Id="rId35" Type="http://schemas.openxmlformats.org/officeDocument/2006/relationships/slide" Target="slides/slide25.xml" /><Relationship Id="rId36" Type="http://schemas.openxmlformats.org/officeDocument/2006/relationships/slide" Target="slides/slide26.xml" /><Relationship Id="rId37" Type="http://schemas.openxmlformats.org/officeDocument/2006/relationships/tags" Target="tags/tag1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slideMaster" Target="slideMasters/slideMaster4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Master" Target="slideMasters/slideMaster5.xml" /><Relationship Id="rId6" Type="http://schemas.openxmlformats.org/officeDocument/2006/relationships/slideMaster" Target="slideMasters/slideMaster6.xml" /><Relationship Id="rId7" Type="http://schemas.openxmlformats.org/officeDocument/2006/relationships/slideMaster" Target="slideMasters/slideMaster7.xml" /><Relationship Id="rId8" Type="http://schemas.openxmlformats.org/officeDocument/2006/relationships/slideMaster" Target="slideMasters/slideMaster8.xml" /><Relationship Id="rId9" Type="http://schemas.openxmlformats.org/officeDocument/2006/relationships/slideMaster" Target="slideMasters/slideMaster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10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82D08-4090-4C85-A950-54D4AB48E3E6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683D04-783B-4DD0-9DC5-D51E2420A28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205864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683D04-783B-4DD0-9DC5-D51E2420A287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24189857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5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6.xml" /></Relationships>
</file>

<file path=ppt/slideLayouts/_rels/slideLayout6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6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7.xml" /></Relationships>
</file>

<file path=ppt/slideLayouts/_rels/slideLayout7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7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8.xml" /></Relationships>
</file>

<file path=ppt/slideLayouts/_rels/slideLayout8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_rels/slideLayout9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EDBFE-6B99-4499-A835-2F5CC45BF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85A0C-9577-4016-9219-2C7E351D4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1C965-864A-4972-AF05-CBC7C8DC2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6C21DE-A13A-4CF7-9823-ADFE74434D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CAC5A0-F0B9-492D-8F43-BDAD6CD78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235663-A535-4AEE-A075-334B366BD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4E006-22EE-4E7A-9F09-AB37EA666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80D39B-9BAA-4292-84F9-792564645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78A50-D301-4D94-BC6B-854FB005F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660DD-9D8C-4704-B752-79A30096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C0B3EA-C162-49FC-A43D-447DB0E6A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939DF-7B23-475A-896F-FF7B15B794E0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796002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464C9-15AE-4892-B5A0-88F89B1D7ED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30561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D6F7E-3314-42CB-8E00-B5DA58E1B96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1545769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02F1A-AEB4-4A91-9952-362555834507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9537646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C7E7D-046E-4EF4-8030-60E7CB3B292D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4291144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34497-C8E5-4137-819A-A152CE75C8D7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6711804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759A4-357C-4379-A649-9EB464830363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4731556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4C0F5-B1DC-48A9-996C-4973A7E86FEE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9311628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CF48F-7EB5-4C08-9691-2848E3A21264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9418337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E1F2A-88A6-4AD6-B643-891AC8CD4276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2468683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794DB-C159-433C-A16E-21D87894E14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881566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939DF-7B23-475A-896F-FF7B15B794E0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79135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464C9-15AE-4892-B5A0-88F89B1D7ED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620270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D6F7E-3314-42CB-8E00-B5DA58E1B96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5935622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02F1A-AEB4-4A91-9952-362555834507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9777404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C7E7D-046E-4EF4-8030-60E7CB3B292D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52555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34497-C8E5-4137-819A-A152CE75C8D7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236833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759A4-357C-4379-A649-9EB464830363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079943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4C0F5-B1DC-48A9-996C-4973A7E86FEE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6566503"/>
      </p:ext>
    </p:extLst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CF48F-7EB5-4C08-9691-2848E3A21264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7238689"/>
      </p:ext>
    </p:extLst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E1F2A-88A6-4AD6-B643-891AC8CD4276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720937"/>
      </p:ext>
    </p:extLst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794DB-C159-433C-A16E-21D87894E14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331818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2822966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3145648"/>
      </p:ext>
    </p:extLst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3198863"/>
      </p:ext>
    </p:extLst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545812"/>
      </p:ext>
    </p:extLst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9951721"/>
      </p:ext>
    </p:extLst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874934"/>
      </p:ext>
    </p:extLst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891430"/>
      </p:ext>
    </p:extLst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05172"/>
      </p:ext>
    </p:extLst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974965"/>
      </p:ext>
    </p:extLst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9650538"/>
      </p:ext>
    </p:extLst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0410160"/>
      </p:ext>
    </p:extLst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9295738"/>
      </p:ext>
    </p:extLst>
  </p:cSld>
  <p:clrMapOvr>
    <a:masterClrMapping/>
  </p:clrMapOvr>
  <p:transition/>
  <p:timing/>
</p:sldLayout>
</file>

<file path=ppt/slideLayouts/slideLayout5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0068267"/>
      </p:ext>
    </p:extLst>
  </p:cSld>
  <p:clrMapOvr>
    <a:masterClrMapping/>
  </p:clrMapOvr>
  <p:transition/>
  <p:timing/>
</p:sldLayout>
</file>

<file path=ppt/slideLayouts/slideLayout5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5840930"/>
      </p:ext>
    </p:extLst>
  </p:cSld>
  <p:clrMapOvr>
    <a:masterClrMapping/>
  </p:clrMapOvr>
  <p:transition/>
  <p:timing/>
</p:sldLayout>
</file>

<file path=ppt/slideLayouts/slideLayout5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0802"/>
      </p:ext>
    </p:extLst>
  </p:cSld>
  <p:clrMapOvr>
    <a:masterClrMapping/>
  </p:clrMapOvr>
  <p:transition/>
  <p:timing/>
</p:sldLayout>
</file>

<file path=ppt/slideLayouts/slideLayout6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4518726"/>
      </p:ext>
    </p:extLst>
  </p:cSld>
  <p:clrMapOvr>
    <a:masterClrMapping/>
  </p:clrMapOvr>
  <p:transition/>
  <p:timing/>
</p:sldLayout>
</file>

<file path=ppt/slideLayouts/slideLayout6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721803"/>
      </p:ext>
    </p:extLst>
  </p:cSld>
  <p:clrMapOvr>
    <a:masterClrMapping/>
  </p:clrMapOvr>
  <p:transition/>
  <p:timing/>
</p:sldLayout>
</file>

<file path=ppt/slideLayouts/slideLayout6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3440458"/>
      </p:ext>
    </p:extLst>
  </p:cSld>
  <p:clrMapOvr>
    <a:masterClrMapping/>
  </p:clrMapOvr>
  <p:transition/>
  <p:timing/>
</p:sldLayout>
</file>

<file path=ppt/slideLayouts/slideLayout6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374406"/>
      </p:ext>
    </p:extLst>
  </p:cSld>
  <p:clrMapOvr>
    <a:masterClrMapping/>
  </p:clrMapOvr>
  <p:transition/>
  <p:timing/>
</p:sldLayout>
</file>

<file path=ppt/slideLayouts/slideLayout6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3575472"/>
      </p:ext>
    </p:extLst>
  </p:cSld>
  <p:clrMapOvr>
    <a:masterClrMapping/>
  </p:clrMapOvr>
  <p:transition/>
  <p:timing/>
</p:sldLayout>
</file>

<file path=ppt/slideLayouts/slideLayout6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8510119"/>
      </p:ext>
    </p:extLst>
  </p:cSld>
  <p:clrMapOvr>
    <a:masterClrMapping/>
  </p:clrMapOvr>
  <p:transition/>
  <p:timing/>
</p:sldLayout>
</file>

<file path=ppt/slideLayouts/slideLayout6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5821369"/>
      </p:ext>
    </p:extLst>
  </p:cSld>
  <p:clrMapOvr>
    <a:masterClrMapping/>
  </p:clrMapOvr>
  <p:transition/>
  <p:timing/>
</p:sldLayout>
</file>

<file path=ppt/slideLayouts/slideLayout6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8970626"/>
      </p:ext>
    </p:extLst>
  </p:cSld>
  <p:clrMapOvr>
    <a:masterClrMapping/>
  </p:clrMapOvr>
  <p:transition/>
  <p:timing/>
</p:sldLayout>
</file>

<file path=ppt/slideLayouts/slideLayout6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1590984"/>
      </p:ext>
    </p:extLst>
  </p:cSld>
  <p:clrMapOvr>
    <a:masterClrMapping/>
  </p:clrMapOvr>
  <p:transition/>
  <p:timing/>
</p:sldLayout>
</file>

<file path=ppt/slideLayouts/slideLayout6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7044933"/>
      </p:ext>
    </p:extLst>
  </p:cSld>
  <p:clrMapOvr>
    <a:masterClrMapping/>
  </p:clrMapOvr>
  <p:transition/>
  <p:timing/>
</p:sldLayout>
</file>

<file path=ppt/slideLayouts/slideLayout7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1742031"/>
      </p:ext>
    </p:extLst>
  </p:cSld>
  <p:clrMapOvr>
    <a:masterClrMapping/>
  </p:clrMapOvr>
  <p:transition/>
  <p:timing/>
</p:sldLayout>
</file>

<file path=ppt/slideLayouts/slideLayout7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1543464"/>
      </p:ext>
    </p:extLst>
  </p:cSld>
  <p:clrMapOvr>
    <a:masterClrMapping/>
  </p:clrMapOvr>
  <p:transition/>
  <p:timing/>
</p:sldLayout>
</file>

<file path=ppt/slideLayouts/slideLayout7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3297735"/>
      </p:ext>
    </p:extLst>
  </p:cSld>
  <p:clrMapOvr>
    <a:masterClrMapping/>
  </p:clrMapOvr>
  <p:transition/>
  <p:timing/>
</p:sldLayout>
</file>

<file path=ppt/slideLayouts/slideLayout7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2514565"/>
      </p:ext>
    </p:extLst>
  </p:cSld>
  <p:clrMapOvr>
    <a:masterClrMapping/>
  </p:clrMapOvr>
  <p:transition/>
  <p:timing/>
</p:sldLayout>
</file>

<file path=ppt/slideLayouts/slideLayout7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534901"/>
      </p:ext>
    </p:extLst>
  </p:cSld>
  <p:clrMapOvr>
    <a:masterClrMapping/>
  </p:clrMapOvr>
  <p:transition/>
  <p:timing/>
</p:sldLayout>
</file>

<file path=ppt/slideLayouts/slideLayout7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166876"/>
      </p:ext>
    </p:extLst>
  </p:cSld>
  <p:clrMapOvr>
    <a:masterClrMapping/>
  </p:clrMapOvr>
  <p:transition/>
  <p:timing/>
</p:sldLayout>
</file>

<file path=ppt/slideLayouts/slideLayout7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117997"/>
      </p:ext>
    </p:extLst>
  </p:cSld>
  <p:clrMapOvr>
    <a:masterClrMapping/>
  </p:clrMapOvr>
  <p:transition/>
  <p:timing/>
</p:sldLayout>
</file>

<file path=ppt/slideLayouts/slideLayout7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6637707"/>
      </p:ext>
    </p:extLst>
  </p:cSld>
  <p:clrMapOvr>
    <a:masterClrMapping/>
  </p:clrMapOvr>
  <p:transition/>
  <p:timing/>
</p:sldLayout>
</file>

<file path=ppt/slideLayouts/slideLayout7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 smtClean="0"/>
              <a:t>单击此处编辑母版副标题样式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939DF-7B23-475A-896F-FF7B15B794E0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1094857"/>
      </p:ext>
    </p:extLst>
  </p:cSld>
  <p:clrMapOvr>
    <a:masterClrMapping/>
  </p:clrMapOvr>
  <p:transition/>
  <p:timing/>
</p:sldLayout>
</file>

<file path=ppt/slideLayouts/slideLayout7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464C9-15AE-4892-B5A0-88F89B1D7ED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297989"/>
      </p:ext>
    </p:extLst>
  </p:cSld>
  <p:clrMapOvr>
    <a:masterClrMapping/>
  </p:clrMapOvr>
  <p:transition/>
  <p:timing/>
</p:sldLayout>
</file>

<file path=ppt/slideLayouts/slideLayout8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D6F7E-3314-42CB-8E00-B5DA58E1B96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5650837"/>
      </p:ext>
    </p:extLst>
  </p:cSld>
  <p:clrMapOvr>
    <a:masterClrMapping/>
  </p:clrMapOvr>
  <p:transition/>
  <p:timing/>
</p:sldLayout>
</file>

<file path=ppt/slideLayouts/slideLayout8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02F1A-AEB4-4A91-9952-362555834507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050142"/>
      </p:ext>
    </p:extLst>
  </p:cSld>
  <p:clrMapOvr>
    <a:masterClrMapping/>
  </p:clrMapOvr>
  <p:transition/>
  <p:timing/>
</p:sldLayout>
</file>

<file path=ppt/slideLayouts/slideLayout8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8C7E7D-046E-4EF4-8030-60E7CB3B292D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855951"/>
      </p:ext>
    </p:extLst>
  </p:cSld>
  <p:clrMapOvr>
    <a:masterClrMapping/>
  </p:clrMapOvr>
  <p:transition/>
  <p:timing/>
</p:sldLayout>
</file>

<file path=ppt/slideLayouts/slideLayout8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34497-C8E5-4137-819A-A152CE75C8D7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2653931"/>
      </p:ext>
    </p:extLst>
  </p:cSld>
  <p:clrMapOvr>
    <a:masterClrMapping/>
  </p:clrMapOvr>
  <p:transition/>
  <p:timing/>
</p:sldLayout>
</file>

<file path=ppt/slideLayouts/slideLayout8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4759A4-357C-4379-A649-9EB464830363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967356"/>
      </p:ext>
    </p:extLst>
  </p:cSld>
  <p:clrMapOvr>
    <a:masterClrMapping/>
  </p:clrMapOvr>
  <p:transition/>
  <p:timing/>
</p:sldLayout>
</file>

<file path=ppt/slideLayouts/slideLayout8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4C0F5-B1DC-48A9-996C-4973A7E86FEE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5346"/>
      </p:ext>
    </p:extLst>
  </p:cSld>
  <p:clrMapOvr>
    <a:masterClrMapping/>
  </p:clrMapOvr>
  <p:transition/>
  <p:timing/>
</p:sldLayout>
</file>

<file path=ppt/slideLayouts/slideLayout8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noProof="1" smtClean="0"/>
              <a:t>单击此处编辑母版文本样式</a:t>
            </a:r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CF48F-7EB5-4C08-9691-2848E3A21264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066683"/>
      </p:ext>
    </p:extLst>
  </p:cSld>
  <p:clrMapOvr>
    <a:masterClrMapping/>
  </p:clrMapOvr>
  <p:transition/>
  <p:timing/>
</p:sldLayout>
</file>

<file path=ppt/slideLayouts/slideLayout8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1E1F2A-88A6-4AD6-B643-891AC8CD4276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8305966"/>
      </p:ext>
    </p:extLst>
  </p:cSld>
  <p:clrMapOvr>
    <a:masterClrMapping/>
  </p:clrMapOvr>
  <p:transition/>
  <p:timing/>
</p:sldLayout>
</file>

<file path=ppt/slideLayouts/slideLayout8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noProof="1" smtClean="0"/>
              <a:t>单击此处编辑母版文本样式</a:t>
            </a:r>
          </a:p>
          <a:p>
            <a:pPr lvl="1"/>
            <a:r>
              <a:rPr lang="zh-CN" altLang="en-US" noProof="1" smtClean="0"/>
              <a:t>第二级</a:t>
            </a:r>
          </a:p>
          <a:p>
            <a:pPr lvl="2"/>
            <a:r>
              <a:rPr lang="zh-CN" altLang="en-US" noProof="1" smtClean="0"/>
              <a:t>第三级</a:t>
            </a:r>
          </a:p>
          <a:p>
            <a:pPr lvl="3"/>
            <a:r>
              <a:rPr lang="zh-CN" altLang="en-US" noProof="1" smtClean="0"/>
              <a:t>第四级</a:t>
            </a:r>
          </a:p>
          <a:p>
            <a:pPr lvl="4"/>
            <a:r>
              <a:rPr lang="zh-CN" altLang="en-US" noProof="1" smtClean="0"/>
              <a:t>第五级</a:t>
            </a:r>
            <a:endParaRPr lang="zh-CN" altLang="en-US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0794DB-C159-433C-A16E-21D87894E14B}" type="slidenum">
              <a:rPr lang="zh-CN" alt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0753020"/>
      </p:ext>
    </p:extLst>
  </p:cSld>
  <p:clrMapOvr>
    <a:masterClrMapping/>
  </p:clrMapOvr>
  <p:transition/>
  <p:timing/>
</p:sldLayout>
</file>

<file path=ppt/slideLayouts/slideLayout8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2738721"/>
      </p:ext>
    </p:extLst>
  </p:cSld>
  <p:clrMapOvr>
    <a:masterClrMapping/>
  </p:clrMapOvr>
  <p:transition/>
  <p:timing/>
</p:sldLayout>
</file>

<file path=ppt/slideLayouts/slideLayout9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0538107"/>
      </p:ext>
    </p:extLst>
  </p:cSld>
  <p:clrMapOvr>
    <a:masterClrMapping/>
  </p:clrMapOvr>
  <p:transition/>
  <p:timing/>
</p:sldLayout>
</file>

<file path=ppt/slideLayouts/slideLayout9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982798"/>
      </p:ext>
    </p:extLst>
  </p:cSld>
  <p:clrMapOvr>
    <a:masterClrMapping/>
  </p:clrMapOvr>
  <p:transition/>
  <p:timing/>
</p:sldLayout>
</file>

<file path=ppt/slideLayouts/slideLayout9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9519463"/>
      </p:ext>
    </p:extLst>
  </p:cSld>
  <p:clrMapOvr>
    <a:masterClrMapping/>
  </p:clrMapOvr>
  <p:transition/>
  <p:timing/>
</p:sldLayout>
</file>

<file path=ppt/slideLayouts/slideLayout9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3425027"/>
      </p:ext>
    </p:extLst>
  </p:cSld>
  <p:clrMapOvr>
    <a:masterClrMapping/>
  </p:clrMapOvr>
  <p:transition/>
  <p:timing/>
</p:sldLayout>
</file>

<file path=ppt/slideLayouts/slideLayout9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037418"/>
      </p:ext>
    </p:extLst>
  </p:cSld>
  <p:clrMapOvr>
    <a:masterClrMapping/>
  </p:clrMapOvr>
  <p:transition/>
  <p:timing/>
</p:sldLayout>
</file>

<file path=ppt/slideLayouts/slideLayout9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378358"/>
      </p:ext>
    </p:extLst>
  </p:cSld>
  <p:clrMapOvr>
    <a:masterClrMapping/>
  </p:clrMapOvr>
  <p:transition/>
  <p:timing/>
</p:sldLayout>
</file>

<file path=ppt/slideLayouts/slideLayout9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1012995"/>
      </p:ext>
    </p:extLst>
  </p:cSld>
  <p:clrMapOvr>
    <a:masterClrMapping/>
  </p:clrMapOvr>
  <p:transition/>
  <p:timing/>
</p:sldLayout>
</file>

<file path=ppt/slideLayouts/slideLayout9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4313001"/>
      </p:ext>
    </p:extLst>
  </p:cSld>
  <p:clrMapOvr>
    <a:masterClrMapping/>
  </p:clrMapOvr>
  <p:transition/>
  <p:timing/>
</p:sldLayout>
</file>

<file path=ppt/slideLayouts/slideLayout9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5097166"/>
      </p:ext>
    </p:extLst>
  </p:cSld>
  <p:clrMapOvr>
    <a:masterClrMapping/>
  </p:clrMapOvr>
  <p:transition/>
  <p:timing/>
</p:sldLayout>
</file>

<file path=ppt/slideLayouts/slideLayout9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9794759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_rels/slideMaster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6.xml" /><Relationship Id="rId10" Type="http://schemas.openxmlformats.org/officeDocument/2006/relationships/slideLayout" Target="../slideLayouts/slideLayout65.xml" /><Relationship Id="rId11" Type="http://schemas.openxmlformats.org/officeDocument/2006/relationships/slideLayout" Target="../slideLayouts/slideLayout66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6.xml" /><Relationship Id="rId2" Type="http://schemas.openxmlformats.org/officeDocument/2006/relationships/slideLayout" Target="../slideLayouts/slideLayout57.xml" /><Relationship Id="rId3" Type="http://schemas.openxmlformats.org/officeDocument/2006/relationships/slideLayout" Target="../slideLayouts/slideLayout58.xml" /><Relationship Id="rId4" Type="http://schemas.openxmlformats.org/officeDocument/2006/relationships/slideLayout" Target="../slideLayouts/slideLayout59.xml" /><Relationship Id="rId5" Type="http://schemas.openxmlformats.org/officeDocument/2006/relationships/slideLayout" Target="../slideLayouts/slideLayout60.xml" /><Relationship Id="rId6" Type="http://schemas.openxmlformats.org/officeDocument/2006/relationships/slideLayout" Target="../slideLayouts/slideLayout61.xml" /><Relationship Id="rId7" Type="http://schemas.openxmlformats.org/officeDocument/2006/relationships/slideLayout" Target="../slideLayouts/slideLayout62.xml" /><Relationship Id="rId8" Type="http://schemas.openxmlformats.org/officeDocument/2006/relationships/slideLayout" Target="../slideLayouts/slideLayout63.xml" /><Relationship Id="rId9" Type="http://schemas.openxmlformats.org/officeDocument/2006/relationships/slideLayout" Target="../slideLayouts/slideLayout64.xml" /></Relationships>
</file>

<file path=ppt/slideMasters/_rels/slideMaster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7.xml" /><Relationship Id="rId10" Type="http://schemas.openxmlformats.org/officeDocument/2006/relationships/slideLayout" Target="../slideLayouts/slideLayout76.xml" /><Relationship Id="rId11" Type="http://schemas.openxmlformats.org/officeDocument/2006/relationships/slideLayout" Target="../slideLayouts/slideLayout77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7.xml" /><Relationship Id="rId2" Type="http://schemas.openxmlformats.org/officeDocument/2006/relationships/slideLayout" Target="../slideLayouts/slideLayout68.xml" /><Relationship Id="rId3" Type="http://schemas.openxmlformats.org/officeDocument/2006/relationships/slideLayout" Target="../slideLayouts/slideLayout69.xml" /><Relationship Id="rId4" Type="http://schemas.openxmlformats.org/officeDocument/2006/relationships/slideLayout" Target="../slideLayouts/slideLayout70.xml" /><Relationship Id="rId5" Type="http://schemas.openxmlformats.org/officeDocument/2006/relationships/slideLayout" Target="../slideLayouts/slideLayout71.xml" /><Relationship Id="rId6" Type="http://schemas.openxmlformats.org/officeDocument/2006/relationships/slideLayout" Target="../slideLayouts/slideLayout72.xml" /><Relationship Id="rId7" Type="http://schemas.openxmlformats.org/officeDocument/2006/relationships/slideLayout" Target="../slideLayouts/slideLayout73.xml" /><Relationship Id="rId8" Type="http://schemas.openxmlformats.org/officeDocument/2006/relationships/slideLayout" Target="../slideLayouts/slideLayout74.xml" /><Relationship Id="rId9" Type="http://schemas.openxmlformats.org/officeDocument/2006/relationships/slideLayout" Target="../slideLayouts/slideLayout75.xml" /></Relationships>
</file>

<file path=ppt/slideMasters/_rels/slideMaster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8.xml" /><Relationship Id="rId10" Type="http://schemas.openxmlformats.org/officeDocument/2006/relationships/slideLayout" Target="../slideLayouts/slideLayout87.xml" /><Relationship Id="rId11" Type="http://schemas.openxmlformats.org/officeDocument/2006/relationships/slideLayout" Target="../slideLayouts/slideLayout88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8.xml" /><Relationship Id="rId2" Type="http://schemas.openxmlformats.org/officeDocument/2006/relationships/slideLayout" Target="../slideLayouts/slideLayout79.xml" /><Relationship Id="rId3" Type="http://schemas.openxmlformats.org/officeDocument/2006/relationships/slideLayout" Target="../slideLayouts/slideLayout80.xml" /><Relationship Id="rId4" Type="http://schemas.openxmlformats.org/officeDocument/2006/relationships/slideLayout" Target="../slideLayouts/slideLayout81.xml" /><Relationship Id="rId5" Type="http://schemas.openxmlformats.org/officeDocument/2006/relationships/slideLayout" Target="../slideLayouts/slideLayout82.xml" /><Relationship Id="rId6" Type="http://schemas.openxmlformats.org/officeDocument/2006/relationships/slideLayout" Target="../slideLayouts/slideLayout83.xml" /><Relationship Id="rId7" Type="http://schemas.openxmlformats.org/officeDocument/2006/relationships/slideLayout" Target="../slideLayouts/slideLayout84.xml" /><Relationship Id="rId8" Type="http://schemas.openxmlformats.org/officeDocument/2006/relationships/slideLayout" Target="../slideLayouts/slideLayout85.xml" /><Relationship Id="rId9" Type="http://schemas.openxmlformats.org/officeDocument/2006/relationships/slideLayout" Target="../slideLayouts/slideLayout86.xml" /></Relationships>
</file>

<file path=ppt/slideMasters/_rels/slideMaster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89.xml" /><Relationship Id="rId10" Type="http://schemas.openxmlformats.org/officeDocument/2006/relationships/slideLayout" Target="../slideLayouts/slideLayout98.xml" /><Relationship Id="rId11" Type="http://schemas.openxmlformats.org/officeDocument/2006/relationships/slideLayout" Target="../slideLayouts/slideLayout99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9.xml" /><Relationship Id="rId2" Type="http://schemas.openxmlformats.org/officeDocument/2006/relationships/slideLayout" Target="../slideLayouts/slideLayout90.xml" /><Relationship Id="rId3" Type="http://schemas.openxmlformats.org/officeDocument/2006/relationships/slideLayout" Target="../slideLayouts/slideLayout91.xml" /><Relationship Id="rId4" Type="http://schemas.openxmlformats.org/officeDocument/2006/relationships/slideLayout" Target="../slideLayouts/slideLayout92.xml" /><Relationship Id="rId5" Type="http://schemas.openxmlformats.org/officeDocument/2006/relationships/slideLayout" Target="../slideLayouts/slideLayout93.xml" /><Relationship Id="rId6" Type="http://schemas.openxmlformats.org/officeDocument/2006/relationships/slideLayout" Target="../slideLayouts/slideLayout94.xml" /><Relationship Id="rId7" Type="http://schemas.openxmlformats.org/officeDocument/2006/relationships/slideLayout" Target="../slideLayouts/slideLayout95.xml" /><Relationship Id="rId8" Type="http://schemas.openxmlformats.org/officeDocument/2006/relationships/slideLayout" Target="../slideLayouts/slideLayout96.xml" /><Relationship Id="rId9" Type="http://schemas.openxmlformats.org/officeDocument/2006/relationships/slideLayout" Target="../slideLayouts/slideLayout97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2024-03-08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fld id="{CF94CCBF-7B98-489F-A26A-B8AF875C4CFF}" type="slidenum">
              <a:rPr lang="zh-CN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581620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fld id="{CF94CCBF-7B98-489F-A26A-B8AF875C4CFF}" type="slidenum">
              <a:rPr lang="zh-CN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2700861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5839143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96315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3257249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 1025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ChangeArrowheads="1"/>
          </p:cNvSpPr>
          <p:nvPr>
            <p:ph type="body" idx="5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endParaRPr lang="zh-CN" altLang="en-US">
              <a:solidFill>
                <a:srgbClr val="000000"/>
              </a:solidFill>
            </a:endParaRPr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/>
            </a:pPr>
            <a:fld id="{CF94CCBF-7B98-489F-A26A-B8AF875C4CFF}" type="slidenum">
              <a:rPr lang="zh-CN" altLang="en-US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t>‹#›</a:t>
            </a:fld>
            <a:endParaRPr lang="zh-CN" altLang="en-US">
              <a:solidFill>
                <a:srgbClr val="000000"/>
              </a:solidFill>
            </a:endParaRPr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40840121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itchFamily="2" charset="-122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2024-03-08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  <p:extLst>
      <p:ext uri="{BB962C8B-B14F-4D97-AF65-F5344CB8AC3E}">
        <p14:creationId xmlns:p14="http://schemas.microsoft.com/office/powerpoint/2010/main" val="1265480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themeOverride" Target="../theme/themeOverride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9.xml" /><Relationship Id="rId2" Type="http://schemas.openxmlformats.org/officeDocument/2006/relationships/image" Target="../media/image6.jpeg" /><Relationship Id="rId3" Type="http://schemas.openxmlformats.org/officeDocument/2006/relationships/image" Target="../media/image10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6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90.xml" /><Relationship Id="rId2" Type="http://schemas.openxmlformats.org/officeDocument/2006/relationships/image" Target="../media/image11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2613506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lum/>
          </a:blip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1043608" y="2492896"/>
            <a:ext cx="7772400" cy="1470025"/>
          </a:xfrm>
        </p:spPr>
        <p:txBody>
          <a:bodyPr>
            <a:normAutofit/>
          </a:bodyPr>
          <a:lstStyle/>
          <a:p>
            <a:r>
              <a:rPr lang="en-US" altLang="zh-CN" sz="6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6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6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6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导读</a:t>
            </a:r>
            <a:endParaRPr lang="zh-CN" altLang="en-US" sz="60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>
          <a:xfrm>
            <a:off x="3059832" y="4149080"/>
            <a:ext cx="6400800" cy="1752600"/>
          </a:xfrm>
        </p:spPr>
        <p:txBody>
          <a:bodyPr>
            <a:normAutofit/>
          </a:bodyPr>
          <a:lstStyle/>
          <a:p>
            <a:r>
              <a:rPr lang="en-US" altLang="zh-CN" sz="4000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4000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刘阳</a:t>
            </a:r>
            <a:endParaRPr lang="zh-CN" altLang="en-US" sz="4000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3055818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 title=""/>
          <p:cNvSpPr>
            <a:spLocks noGrp="1"/>
          </p:cNvSpPr>
          <p:nvPr>
            <p:ph type="title"/>
          </p:nvPr>
        </p:nvSpPr>
        <p:spPr>
          <a:xfrm>
            <a:off x="11403" y="332656"/>
            <a:ext cx="4392488" cy="1162050"/>
          </a:xfrm>
        </p:spPr>
        <p:txBody>
          <a:bodyPr>
            <a:noAutofit/>
          </a:bodyPr>
          <a:lstStyle/>
          <a:p>
            <a:r>
              <a:rPr lang="en-US" altLang="zh-CN" sz="40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0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40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00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在我国文学史上的地位？</a:t>
            </a:r>
          </a:p>
        </p:txBody>
      </p:sp>
      <p:sp>
        <p:nvSpPr>
          <p:cNvPr id="6" name="文本占位符 5" title=""/>
          <p:cNvSpPr>
            <a:spLocks noGrp="1"/>
          </p:cNvSpPr>
          <p:nvPr>
            <p:ph type="body" sz="half" idx="2"/>
          </p:nvPr>
        </p:nvSpPr>
        <p:spPr>
          <a:xfrm>
            <a:off x="107504" y="1628800"/>
            <a:ext cx="4248472" cy="4968552"/>
          </a:xfrm>
        </p:spPr>
        <p:txBody>
          <a:bodyPr>
            <a:normAutofit lnSpcReduction="10000"/>
          </a:bodyPr>
          <a:lstStyle/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en-US" sz="3200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我国的</a:t>
            </a:r>
            <a:r>
              <a:rPr lang="zh-CN" altLang="en-US" sz="3200" b="1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古典小说</a:t>
            </a:r>
            <a:r>
              <a:rPr lang="zh-CN" altLang="en-US" sz="3200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分为两个体系：</a:t>
            </a:r>
            <a:r>
              <a:rPr lang="zh-CN" altLang="en-US" sz="3200" b="1" u="sng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白话小说体系</a:t>
            </a:r>
            <a:r>
              <a:rPr lang="zh-CN" altLang="en-US" sz="3200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和</a:t>
            </a:r>
            <a:r>
              <a:rPr lang="zh-CN" altLang="en-US" sz="3200" b="1" u="sng">
                <a:solidFill>
                  <a:srgbClr val="00B050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文言小说体系</a:t>
            </a:r>
            <a:r>
              <a:rPr lang="zh-CN" altLang="en-US" sz="3200" smtClean="0">
                <a:solidFill>
                  <a:prstClr val="black"/>
                </a:solidFill>
                <a:latin typeface="仿宋" panose="02010609060101010101" pitchFamily="49" charset="-122"/>
                <a:ea typeface="仿宋" panose="02010609060101010101" pitchFamily="49" charset="-122"/>
              </a:rPr>
              <a:t>。</a:t>
            </a:r>
            <a:endParaRPr lang="en-US" altLang="zh-CN" sz="3200" smtClean="0">
              <a:solidFill>
                <a:prstClr val="black"/>
              </a:solidFill>
              <a:latin typeface="仿宋" panose="02010609060101010101" pitchFamily="49" charset="-122"/>
              <a:ea typeface="仿宋" panose="02010609060101010101" pitchFamily="49" charset="-122"/>
            </a:endParaRPr>
          </a:p>
          <a:p>
            <a:pPr marL="457200" lvl="0" indent="-45720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en-US" altLang="zh-CN" sz="3200" smtClean="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《</a:t>
            </a:r>
            <a:r>
              <a:rPr lang="zh-CN" altLang="en-US" sz="320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红楼梦</a:t>
            </a:r>
            <a:r>
              <a:rPr lang="en-US" altLang="zh-CN" sz="320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》</a:t>
            </a:r>
            <a:r>
              <a:rPr lang="zh-CN" altLang="en-US" sz="320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是</a:t>
            </a:r>
            <a:r>
              <a:rPr lang="zh-CN" altLang="en-US" sz="3200" b="1" u="sng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中国</a:t>
            </a:r>
            <a:r>
              <a:rPr lang="zh-CN" altLang="en-US" sz="3200" b="1" u="sng">
                <a:solidFill>
                  <a:srgbClr val="FF0000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古代白话小说体系的巅峰之作</a:t>
            </a:r>
            <a:r>
              <a:rPr lang="zh-CN" altLang="en-US" sz="3200">
                <a:solidFill>
                  <a:prstClr val="black"/>
                </a:solidFill>
                <a:latin typeface="华文仿宋" panose="02010600040101010101" pitchFamily="2" charset="-122"/>
                <a:ea typeface="华文仿宋" panose="02010600040101010101" pitchFamily="2" charset="-122"/>
              </a:rPr>
              <a:t>。</a:t>
            </a:r>
            <a:endParaRPr lang="en-US" altLang="zh-CN" sz="3200">
              <a:solidFill>
                <a:prstClr val="black"/>
              </a:solidFill>
              <a:latin typeface="华文仿宋" panose="02010600040101010101" pitchFamily="2" charset="-122"/>
              <a:ea typeface="华文仿宋" panose="02010600040101010101" pitchFamily="2" charset="-122"/>
            </a:endParaRPr>
          </a:p>
          <a:p>
            <a:endParaRPr lang="zh-CN" altLang="en-US"/>
          </a:p>
        </p:txBody>
      </p:sp>
      <p:pic>
        <p:nvPicPr>
          <p:cNvPr id="3" name="内容占位符 2" title="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695" y="548680"/>
            <a:ext cx="4795375" cy="5853113"/>
          </a:xfrm>
        </p:spPr>
      </p:pic>
    </p:spTree>
    <p:extLst>
      <p:ext uri="{BB962C8B-B14F-4D97-AF65-F5344CB8AC3E}">
        <p14:creationId xmlns:p14="http://schemas.microsoft.com/office/powerpoint/2010/main" val="112776916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539552" y="28419"/>
            <a:ext cx="8229600" cy="1143000"/>
          </a:xfrm>
        </p:spPr>
        <p:txBody>
          <a:bodyPr/>
          <a:lstStyle/>
          <a:p>
            <a:r>
              <a:rPr lang="zh-CN" altLang="en-US" sz="4800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古代小说知识点</a:t>
            </a:r>
            <a:endParaRPr lang="zh-CN" altLang="en-US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5256584"/>
          </a:xfrm>
        </p:spPr>
        <p:txBody>
          <a:bodyPr/>
          <a:lstStyle/>
          <a:p>
            <a:pPr marL="0" lvl="0" indent="0" eaLnBrk="1" hangingPunct="1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zh-CN" altLang="en-US" sz="2400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中国古代小说分为</a:t>
            </a:r>
            <a:r>
              <a:rPr lang="zh-CN" altLang="en-US" sz="2400" b="1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白话小说系统</a:t>
            </a:r>
            <a:r>
              <a:rPr lang="zh-CN" altLang="en-US" sz="2400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和</a:t>
            </a:r>
            <a:r>
              <a:rPr lang="zh-CN" altLang="en-US" sz="2400" b="1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文言小说系统</a:t>
            </a:r>
            <a:r>
              <a:rPr lang="zh-CN" altLang="en-US" sz="2400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，《红楼梦》是古典白话小说的巅峰之作，</a:t>
            </a:r>
            <a:r>
              <a:rPr lang="zh-CN" altLang="en-US" sz="2400" b="1" u="sng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《聊斋志异》</a:t>
            </a:r>
            <a:r>
              <a:rPr lang="zh-CN" altLang="en-US" sz="2400" u="sng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是</a:t>
            </a:r>
            <a:r>
              <a:rPr lang="zh-CN" altLang="en-US" sz="2400" b="1" u="sng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古代文言小说的巅峰之作</a:t>
            </a:r>
            <a:r>
              <a:rPr lang="zh-CN" altLang="en-US" sz="2400" noProof="1">
                <a:solidFill>
                  <a:srgbClr val="0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。</a:t>
            </a:r>
            <a:endParaRPr lang="zh-CN" altLang="en-US" sz="2400" noProof="1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白话小说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金瓶梅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、 “三言二拍”、 </a:t>
            </a:r>
            <a:r>
              <a:rPr lang="zh-CN" altLang="en-US" b="1">
                <a:latin typeface="楷体" panose="02010609060101010101" pitchFamily="49" charset="-122"/>
                <a:ea typeface="楷体" panose="02010609060101010101" pitchFamily="49" charset="-122"/>
              </a:rPr>
              <a:t>“四大名著” （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本书）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……</a:t>
            </a:r>
          </a:p>
          <a:p>
            <a:pPr>
              <a:lnSpc>
                <a:spcPct val="150000"/>
              </a:lnSpc>
            </a:pPr>
            <a:r>
              <a:rPr lang="zh-CN" altLang="en-US" b="1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文言小说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：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魏晋的</a:t>
            </a:r>
            <a:r>
              <a:rPr lang="zh-CN" altLang="en-US" b="1" u="sng" smtClean="0">
                <a:latin typeface="楷体" panose="02010609060101010101" pitchFamily="49" charset="-122"/>
                <a:ea typeface="楷体" panose="02010609060101010101" pitchFamily="49" charset="-122"/>
              </a:rPr>
              <a:t>志怪志人小说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世说新语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搜神记</a:t>
            </a:r>
            <a:r>
              <a:rPr lang="en-US" altLang="zh-CN" b="1" smtClean="0">
                <a:latin typeface="楷体" panose="02010609060101010101" pitchFamily="49" charset="-122"/>
                <a:ea typeface="楷体" panose="02010609060101010101" pitchFamily="49" charset="-122"/>
              </a:rPr>
              <a:t>》 </a:t>
            </a:r>
            <a:r>
              <a:rPr lang="zh-CN" altLang="en-US" b="1" smtClean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；唐传奇；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>
                <a:latin typeface="楷体" panose="02010609060101010101" pitchFamily="49" charset="-122"/>
                <a:ea typeface="楷体" panose="02010609060101010101" pitchFamily="49" charset="-122"/>
              </a:rPr>
              <a:t>聊斋志异</a:t>
            </a:r>
            <a:r>
              <a:rPr lang="en-US" altLang="zh-CN">
                <a:latin typeface="楷体" panose="02010609060101010101" pitchFamily="49" charset="-122"/>
                <a:ea typeface="楷体" panose="02010609060101010101" pitchFamily="49" charset="-122"/>
              </a:rPr>
              <a:t>》……</a:t>
            </a:r>
            <a:r>
              <a:rPr lang="zh-CN" altLang="en-US" smtClean="0"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endParaRPr lang="zh-CN" altLang="en-US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542142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1003300" y="301625"/>
            <a:ext cx="6858000" cy="817563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800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古代小说知识点</a:t>
            </a: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>
          <a:xfrm>
            <a:off x="128587" y="1544078"/>
            <a:ext cx="8907909" cy="53054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四大名著</a:t>
            </a: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：《三国演义》、《水浒传》、《西游记》、</a:t>
            </a:r>
            <a:r>
              <a:rPr lang="zh-CN" altLang="en-US" sz="2400" b="1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《红楼梦》</a:t>
            </a:r>
          </a:p>
          <a:p>
            <a:pPr algn="l"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zh-CN" altLang="en-US" sz="2400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四大奇书</a:t>
            </a: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：《三国演义》、《水浒传》、《西游记》、</a:t>
            </a:r>
            <a:r>
              <a:rPr lang="zh-CN" altLang="en-US" sz="24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《金瓶梅》</a:t>
            </a:r>
            <a:endParaRPr lang="zh-CN" altLang="en-US" sz="2400" noProof="1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  <a:sym typeface="+mn-ea"/>
            </a:endParaRPr>
          </a:p>
          <a:p>
            <a:pPr algn="l" eaLnBrk="1" hangingPunct="1">
              <a:lnSpc>
                <a:spcPts val="6800"/>
              </a:lnSpc>
              <a:spcBef>
                <a:spcPct val="0"/>
              </a:spcBef>
              <a:defRPr/>
            </a:pPr>
            <a:r>
              <a:rPr lang="zh-CN" altLang="en-US" sz="3600" b="1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《三国演义》</a:t>
            </a:r>
            <a:r>
              <a:rPr lang="en-US" altLang="zh-CN" sz="3600" b="1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600" b="1" noProof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历史演义小说</a:t>
            </a:r>
            <a:endParaRPr lang="zh-CN" altLang="en-US" sz="3600" b="1" noProof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algn="l" eaLnBrk="1" hangingPunct="1">
              <a:lnSpc>
                <a:spcPts val="6800"/>
              </a:lnSpc>
              <a:spcBef>
                <a:spcPct val="0"/>
              </a:spcBef>
              <a:defRPr/>
            </a:pPr>
            <a:r>
              <a:rPr lang="zh-CN" altLang="en-US" sz="3600" b="1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《西游记》</a:t>
            </a:r>
            <a:r>
              <a:rPr lang="en-US" altLang="zh-CN" sz="3600" b="1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600" b="1" noProof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神魔小说</a:t>
            </a:r>
            <a:endParaRPr lang="zh-CN" altLang="en-US" sz="3600" b="1" noProof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algn="l" eaLnBrk="1" hangingPunct="1">
              <a:lnSpc>
                <a:spcPts val="6800"/>
              </a:lnSpc>
              <a:spcBef>
                <a:spcPct val="0"/>
              </a:spcBef>
              <a:defRPr/>
            </a:pPr>
            <a:r>
              <a:rPr lang="zh-CN" altLang="en-US" sz="3600" b="1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《水浒传》</a:t>
            </a:r>
            <a:r>
              <a:rPr lang="en-US" altLang="zh-CN" sz="3600" b="1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600" b="1" noProof="1"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英雄传奇小说</a:t>
            </a:r>
            <a:endParaRPr lang="zh-CN" altLang="en-US" sz="3600" b="1" noProof="1"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charset="-122"/>
            </a:endParaRPr>
          </a:p>
          <a:p>
            <a:pPr algn="l" eaLnBrk="1" hangingPunct="1">
              <a:lnSpc>
                <a:spcPts val="6800"/>
              </a:lnSpc>
              <a:spcBef>
                <a:spcPct val="0"/>
              </a:spcBef>
              <a:defRPr/>
            </a:pPr>
            <a:r>
              <a:rPr lang="zh-CN" altLang="en-US" sz="3600" b="1" u="sng" noProof="1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《红楼梦》、</a:t>
            </a:r>
            <a:r>
              <a:rPr lang="zh-CN" altLang="en-US" sz="3600" b="1" u="sng" noProof="1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《金瓶梅》</a:t>
            </a:r>
            <a:r>
              <a:rPr lang="en-US" altLang="zh-CN" sz="3600" b="1" u="sng" noProof="1" smtClean="0">
                <a:latin typeface="楷体" panose="02010609060101010101" pitchFamily="49" charset="-122"/>
                <a:ea typeface="楷体" panose="02010609060101010101" pitchFamily="49" charset="-122"/>
                <a:cs typeface="微软雅黑" panose="020b0503020204020204" charset="-122"/>
                <a:sym typeface="+mn-ea"/>
              </a:rPr>
              <a:t>——</a:t>
            </a:r>
            <a:r>
              <a:rPr lang="zh-CN" altLang="en-US" sz="3600" b="1" u="sng" noProof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charset="-122"/>
                <a:sym typeface="+mn-ea"/>
              </a:rPr>
              <a:t>世俗人情小说</a:t>
            </a:r>
          </a:p>
          <a:p>
            <a:pPr eaLnBrk="1" hangingPunct="1">
              <a:defRPr/>
            </a:pPr>
            <a:endParaRPr lang="zh-CN" altLang="en-US" sz="2400" i="1" u="sng" noProof="1"/>
          </a:p>
        </p:txBody>
      </p:sp>
    </p:spTree>
    <p:extLst>
      <p:ext uri="{BB962C8B-B14F-4D97-AF65-F5344CB8AC3E}">
        <p14:creationId xmlns:p14="http://schemas.microsoft.com/office/powerpoint/2010/main" val="9124252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0" y="1709739"/>
            <a:ext cx="9144000" cy="999182"/>
          </a:xfrm>
        </p:spPr>
        <p:txBody>
          <a:bodyPr/>
          <a:lstStyle/>
          <a:p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（二）专门研究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的学派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占位符 2" title=""/>
          <p:cNvSpPr>
            <a:spLocks noGrp="1"/>
          </p:cNvSpPr>
          <p:nvPr>
            <p:ph type="body" idx="1"/>
          </p:nvPr>
        </p:nvSpPr>
        <p:spPr>
          <a:xfrm>
            <a:off x="2843808" y="3140968"/>
            <a:ext cx="7886700" cy="1500187"/>
          </a:xfrm>
        </p:spPr>
        <p:txBody>
          <a:bodyPr/>
          <a:lstStyle/>
          <a:p>
            <a:r>
              <a:rPr lang="en-US" altLang="zh-CN" sz="44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——</a:t>
            </a:r>
            <a:r>
              <a:rPr lang="zh-CN" altLang="en-US" sz="44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“红学”</a:t>
            </a:r>
            <a:endParaRPr lang="zh-CN" altLang="en-US" sz="44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074382591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971600" y="518"/>
            <a:ext cx="3008313" cy="1162050"/>
          </a:xfrm>
        </p:spPr>
        <p:txBody>
          <a:bodyPr/>
          <a:lstStyle/>
          <a:p>
            <a:r>
              <a:rPr lang="zh-CN" altLang="en-US" sz="4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“红学”</a:t>
            </a:r>
            <a:endParaRPr lang="zh-CN" altLang="en-US"/>
          </a:p>
        </p:txBody>
      </p:sp>
      <p:pic>
        <p:nvPicPr>
          <p:cNvPr id="5" name="内容占位符 4" title="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476672"/>
            <a:ext cx="4464496" cy="6264696"/>
          </a:xfrm>
        </p:spPr>
      </p:pic>
      <p:sp>
        <p:nvSpPr>
          <p:cNvPr id="4" name="文本占位符 3" title=""/>
          <p:cNvSpPr>
            <a:spLocks noGrp="1"/>
          </p:cNvSpPr>
          <p:nvPr>
            <p:ph type="body" sz="half" idx="2"/>
          </p:nvPr>
        </p:nvSpPr>
        <p:spPr>
          <a:xfrm>
            <a:off x="179512" y="1412776"/>
            <a:ext cx="4176464" cy="5018236"/>
          </a:xfrm>
        </p:spPr>
        <p:txBody>
          <a:bodyPr>
            <a:normAutofit fontScale="92500"/>
          </a:bodyPr>
          <a:lstStyle/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zh-CN" sz="3600" b="1">
                <a:latin typeface="楷体" panose="02010609060101010101" pitchFamily="49" charset="-122"/>
                <a:ea typeface="楷体" panose="02010609060101010101" pitchFamily="49" charset="-122"/>
              </a:rPr>
              <a:t>红学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</a:rPr>
              <a:t>，即</a:t>
            </a:r>
            <a:r>
              <a:rPr lang="zh-CN" altLang="zh-CN" sz="36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研究《</a:t>
            </a:r>
            <a:r>
              <a:rPr lang="en-US" altLang="zh-CN" sz="3600" b="1" u="sng" err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红楼梦</a:t>
            </a:r>
            <a:r>
              <a:rPr lang="zh-CN" altLang="zh-CN" sz="36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》的</a:t>
            </a:r>
            <a:r>
              <a:rPr lang="zh-CN" altLang="zh-CN" sz="3600" b="1" u="sng" smtClea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学问</a:t>
            </a:r>
            <a:r>
              <a:rPr lang="zh-CN" altLang="en-US" sz="3600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36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571500" indent="-571500">
              <a:lnSpc>
                <a:spcPct val="150000"/>
              </a:lnSpc>
              <a:buFont typeface="Wingdings" panose="05000000000000000000" pitchFamily="2" charset="2"/>
              <a:buChar char="n"/>
            </a:pPr>
            <a:r>
              <a:rPr lang="zh-CN" altLang="zh-CN" sz="3600" smtClean="0">
                <a:latin typeface="楷体" panose="02010609060101010101" pitchFamily="49" charset="-122"/>
                <a:ea typeface="楷体" panose="02010609060101010101" pitchFamily="49" charset="-122"/>
              </a:rPr>
              <a:t>横跨</a:t>
            </a:r>
            <a:r>
              <a:rPr lang="zh-CN" altLang="zh-CN" sz="3600" b="1" u="sng">
                <a:latin typeface="楷体" panose="02010609060101010101" pitchFamily="49" charset="-122"/>
                <a:ea typeface="楷体" panose="02010609060101010101" pitchFamily="49" charset="-122"/>
              </a:rPr>
              <a:t>文学、哲学、</a:t>
            </a:r>
            <a:r>
              <a:rPr lang="en-US" altLang="zh-CN" sz="3600" b="1" u="sng" err="1">
                <a:latin typeface="楷体" panose="02010609060101010101" pitchFamily="49" charset="-122"/>
                <a:ea typeface="楷体" panose="02010609060101010101" pitchFamily="49" charset="-122"/>
              </a:rPr>
              <a:t>史学</a:t>
            </a:r>
            <a:r>
              <a:rPr lang="zh-CN" altLang="zh-CN" sz="3600" b="1" u="sng">
                <a:latin typeface="楷体" panose="02010609060101010101" pitchFamily="49" charset="-122"/>
                <a:ea typeface="楷体" panose="02010609060101010101" pitchFamily="49" charset="-122"/>
              </a:rPr>
              <a:t>、经济学、心理学、中医药学</a:t>
            </a:r>
            <a:r>
              <a:rPr lang="zh-CN" altLang="zh-CN" sz="3600">
                <a:latin typeface="楷体" panose="02010609060101010101" pitchFamily="49" charset="-122"/>
                <a:ea typeface="楷体" panose="02010609060101010101" pitchFamily="49" charset="-122"/>
              </a:rPr>
              <a:t>等多个学科。</a:t>
            </a:r>
            <a:endParaRPr lang="en-US" altLang="zh-CN" sz="36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 sz="3600"/>
          </a:p>
        </p:txBody>
      </p:sp>
    </p:spTree>
    <p:extLst>
      <p:ext uri="{BB962C8B-B14F-4D97-AF65-F5344CB8AC3E}">
        <p14:creationId xmlns:p14="http://schemas.microsoft.com/office/powerpoint/2010/main" val="423308727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 title=""/>
          <p:cNvSpPr>
            <a:spLocks noGrp="1"/>
          </p:cNvSpPr>
          <p:nvPr>
            <p:ph type="title"/>
          </p:nvPr>
        </p:nvSpPr>
        <p:spPr>
          <a:xfrm>
            <a:off x="611560" y="13905"/>
            <a:ext cx="8229600" cy="1143000"/>
          </a:xfrm>
        </p:spPr>
        <p:txBody>
          <a:bodyPr/>
          <a:lstStyle/>
          <a:p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“红学”</a:t>
            </a:r>
            <a:endParaRPr lang="zh-CN" altLang="en-US"/>
          </a:p>
        </p:txBody>
      </p:sp>
      <p:sp>
        <p:nvSpPr>
          <p:cNvPr id="6" name="文本占位符 5" title=""/>
          <p:cNvSpPr>
            <a:spLocks noGrp="1"/>
          </p:cNvSpPr>
          <p:nvPr>
            <p:ph type="body" idx="1"/>
          </p:nvPr>
        </p:nvSpPr>
        <p:spPr>
          <a:xfrm>
            <a:off x="251520" y="929478"/>
            <a:ext cx="4752528" cy="5928522"/>
          </a:xfrm>
        </p:spPr>
        <p:txBody>
          <a:bodyPr>
            <a:normAutofit/>
          </a:bodyPr>
          <a:lstStyle/>
          <a:p>
            <a:pPr marL="342900" lvl="0" indent="-342900">
              <a:buFont typeface="Wingdings" panose="05000000000000000000" pitchFamily="2" charset="2"/>
              <a:buChar char="n"/>
            </a:pP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红学</a:t>
            </a:r>
            <a:r>
              <a:rPr lang="zh-CN" altLang="zh-CN" sz="3000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纵向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划分为</a:t>
            </a:r>
            <a:r>
              <a:rPr lang="zh-CN" altLang="zh-CN" sz="30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旧红学、新红学、当代红学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三个</a:t>
            </a:r>
            <a:r>
              <a:rPr lang="zh-CN" altLang="zh-CN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时期</a:t>
            </a:r>
            <a:r>
              <a:rPr lang="zh-CN" altLang="en-US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；</a:t>
            </a:r>
            <a:endParaRPr lang="en-US" altLang="zh-CN" sz="3000" b="0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>
              <a:buFont typeface="Wingdings" panose="05000000000000000000" pitchFamily="2" charset="2"/>
              <a:buChar char="n"/>
            </a:pPr>
            <a:r>
              <a:rPr lang="zh-CN" altLang="zh-CN" sz="3000" u="sng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横向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划分为</a:t>
            </a:r>
            <a:r>
              <a:rPr lang="zh-CN" altLang="zh-CN" sz="3000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评论派、</a:t>
            </a:r>
            <a:r>
              <a:rPr lang="zh-CN" altLang="zh-CN" sz="30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考证派、索隐派</a:t>
            </a:r>
            <a:r>
              <a:rPr lang="zh-CN" altLang="zh-CN" sz="3000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、创作派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四大</a:t>
            </a:r>
            <a:r>
              <a:rPr lang="zh-CN" altLang="zh-CN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学派</a:t>
            </a:r>
            <a:r>
              <a:rPr lang="zh-CN" altLang="en-US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zh-CN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这些林立的派别中，影响最大的莫过于</a:t>
            </a:r>
            <a:r>
              <a:rPr lang="zh-CN" altLang="zh-CN" sz="30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索隐派</a:t>
            </a:r>
            <a:r>
              <a:rPr lang="zh-CN" altLang="zh-CN" sz="3000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和</a:t>
            </a:r>
            <a:r>
              <a:rPr lang="zh-CN" altLang="zh-CN" sz="3000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考证</a:t>
            </a:r>
            <a:r>
              <a:rPr lang="zh-CN" altLang="zh-CN" sz="3000" u="sng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派</a:t>
            </a:r>
            <a:r>
              <a:rPr lang="zh-CN" altLang="en-US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zh-CN" sz="3000" b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各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派又细化为</a:t>
            </a:r>
            <a:r>
              <a:rPr lang="zh-CN" altLang="zh-CN" sz="3000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若干分支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，主要包括</a:t>
            </a:r>
            <a:r>
              <a:rPr lang="zh-CN" altLang="zh-CN" sz="3000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题咏、评点、鉴赏、百科、批评、曹学、版本学、本事学、脂学、探佚学</a:t>
            </a:r>
            <a:r>
              <a:rPr lang="zh-CN" altLang="zh-CN" sz="3000" b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等等。</a:t>
            </a:r>
          </a:p>
          <a:p>
            <a:endParaRPr lang="zh-CN" altLang="en-US"/>
          </a:p>
        </p:txBody>
      </p:sp>
      <p:pic>
        <p:nvPicPr>
          <p:cNvPr id="11" name="内容占位符 10" title="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0" y="1196752"/>
            <a:ext cx="3528392" cy="2304256"/>
          </a:xfrm>
        </p:spPr>
      </p:pic>
      <p:pic>
        <p:nvPicPr>
          <p:cNvPr id="10" name="内容占位符 9" title="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149080"/>
            <a:ext cx="3456384" cy="2160240"/>
          </a:xfrm>
        </p:spPr>
      </p:pic>
    </p:spTree>
    <p:extLst>
      <p:ext uri="{BB962C8B-B14F-4D97-AF65-F5344CB8AC3E}">
        <p14:creationId xmlns:p14="http://schemas.microsoft.com/office/powerpoint/2010/main" val="329584998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251520" y="188640"/>
            <a:ext cx="4474840" cy="563662"/>
          </a:xfrm>
        </p:spPr>
        <p:txBody>
          <a:bodyPr>
            <a:noAutofit/>
          </a:bodyPr>
          <a:lstStyle/>
          <a:p>
            <a:r>
              <a:rPr lang="zh-CN" altLang="en-US" sz="32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“新红学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  <a:r>
              <a:rPr lang="zh-CN" altLang="en-US" sz="32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与“旧红学</a:t>
            </a:r>
            <a:r>
              <a:rPr lang="zh-CN" altLang="en-US" sz="32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”</a:t>
            </a:r>
          </a:p>
        </p:txBody>
      </p:sp>
      <p:pic>
        <p:nvPicPr>
          <p:cNvPr id="5" name="内容占位符 4" title="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620688"/>
            <a:ext cx="4032448" cy="5688632"/>
          </a:xfrm>
        </p:spPr>
      </p:pic>
      <p:sp>
        <p:nvSpPr>
          <p:cNvPr id="4" name="文本占位符 3" title=""/>
          <p:cNvSpPr>
            <a:spLocks noGrp="1"/>
          </p:cNvSpPr>
          <p:nvPr>
            <p:ph type="body" sz="half" idx="2"/>
          </p:nvPr>
        </p:nvSpPr>
        <p:spPr>
          <a:xfrm>
            <a:off x="179512" y="980728"/>
            <a:ext cx="4680520" cy="6264696"/>
          </a:xfrm>
        </p:spPr>
        <p:txBody>
          <a:bodyPr>
            <a:normAutofit fontScale="92500"/>
          </a:bodyPr>
          <a:lstStyle/>
          <a:p>
            <a:pPr marL="457200" lvl="0" indent="-457200">
              <a:lnSpc>
                <a:spcPts val="3700"/>
              </a:lnSpc>
              <a:buFont typeface="Wingdings" panose="05000000000000000000" pitchFamily="2" charset="2"/>
              <a:buChar char="n"/>
            </a:pPr>
            <a:r>
              <a:rPr lang="zh-CN" altLang="zh-CN" sz="30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清代学者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运用</a:t>
            </a:r>
            <a:r>
              <a:rPr lang="zh-CN" altLang="zh-CN" sz="30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题咏、评点、索隐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等传统方法研究《红楼梦》，被称为</a:t>
            </a:r>
            <a:r>
              <a:rPr lang="zh-CN" alt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旧红学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30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457200" lvl="0" indent="-457200">
              <a:lnSpc>
                <a:spcPts val="3700"/>
              </a:lnSpc>
              <a:buFont typeface="Wingdings" panose="05000000000000000000" pitchFamily="2" charset="2"/>
              <a:buChar char="n"/>
            </a:pPr>
            <a:r>
              <a:rPr lang="en-US" altLang="zh-CN" sz="3000" b="1" u="sng" err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五四运动</a:t>
            </a:r>
            <a:r>
              <a:rPr lang="zh-CN" altLang="zh-CN" sz="30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前后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en-US" altLang="zh-CN" sz="3000" b="1" u="sng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王国维</a:t>
            </a:r>
            <a:r>
              <a:rPr lang="zh-CN" alt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3000" b="1" u="sng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胡适</a:t>
            </a:r>
            <a:r>
              <a:rPr lang="zh-CN" alt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3000" b="1" u="sng" err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俞平伯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等人引进</a:t>
            </a:r>
            <a:r>
              <a:rPr lang="zh-CN" altLang="zh-CN" sz="30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西方现代学术范式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研究《红楼梦》，红学作为一门严肃学问</a:t>
            </a:r>
            <a:r>
              <a:rPr lang="zh-CN" altLang="zh-CN" sz="30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自此正式步入学术之林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，被称为</a:t>
            </a:r>
            <a:r>
              <a:rPr lang="zh-CN" altLang="zh-CN" sz="30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新红学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，与</a:t>
            </a:r>
            <a:r>
              <a:rPr lang="en-US" altLang="zh-CN" sz="3000" b="1" u="sng" err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甲骨学</a:t>
            </a:r>
            <a:r>
              <a:rPr lang="zh-CN" altLang="zh-CN" sz="30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、</a:t>
            </a:r>
            <a:r>
              <a:rPr lang="en-US" altLang="zh-CN" sz="3000" b="1" u="sng" err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敦煌学</a:t>
            </a:r>
            <a:r>
              <a:rPr lang="zh-CN" altLang="zh-CN" sz="30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并称</a:t>
            </a:r>
            <a:r>
              <a:rPr lang="en-US" altLang="zh-CN" sz="30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zh-CN" sz="30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世纪三大</a:t>
            </a:r>
            <a:r>
              <a:rPr lang="en-US" altLang="zh-CN" sz="3000" b="1" u="sng" err="1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显学</a:t>
            </a:r>
            <a:r>
              <a:rPr lang="zh-CN" altLang="zh-CN" sz="3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2742676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 title=""/>
          <p:cNvSpPr>
            <a:spLocks noGrp="1"/>
          </p:cNvSpPr>
          <p:nvPr>
            <p:ph type="title"/>
          </p:nvPr>
        </p:nvSpPr>
        <p:spPr>
          <a:xfrm>
            <a:off x="971600" y="0"/>
            <a:ext cx="3008313" cy="836712"/>
          </a:xfrm>
        </p:spPr>
        <p:txBody>
          <a:bodyPr>
            <a:normAutofit/>
          </a:bodyPr>
          <a:lstStyle/>
          <a:p>
            <a:r>
              <a:rPr lang="zh-CN" altLang="en-US" sz="36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“当代红学”</a:t>
            </a:r>
            <a:endParaRPr lang="zh-CN" altLang="en-US" sz="3600"/>
          </a:p>
        </p:txBody>
      </p:sp>
      <p:pic>
        <p:nvPicPr>
          <p:cNvPr id="7" name="内容占位符 6" title="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521296"/>
            <a:ext cx="4788024" cy="6148064"/>
          </a:xfrm>
        </p:spPr>
      </p:pic>
      <p:sp>
        <p:nvSpPr>
          <p:cNvPr id="6" name="文本占位符 5" title=""/>
          <p:cNvSpPr>
            <a:spLocks noGrp="1"/>
          </p:cNvSpPr>
          <p:nvPr>
            <p:ph type="body" sz="half" idx="2"/>
          </p:nvPr>
        </p:nvSpPr>
        <p:spPr>
          <a:xfrm>
            <a:off x="107504" y="980728"/>
            <a:ext cx="4248472" cy="5666308"/>
          </a:xfrm>
        </p:spPr>
        <p:txBody>
          <a:bodyPr>
            <a:normAutofit/>
          </a:bodyPr>
          <a:lstStyle/>
          <a:p>
            <a:pPr marL="342900" lvl="0" indent="-342900">
              <a:lnSpc>
                <a:spcPts val="3000"/>
              </a:lnSpc>
              <a:buFont typeface="Arial" pitchFamily="34" charset="0"/>
              <a:buChar char="•"/>
            </a:pPr>
            <a:r>
              <a:rPr lang="en-US" altLang="zh-CN" sz="2600" b="1" u="sng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20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世纪末</a:t>
            </a:r>
            <a:r>
              <a:rPr lang="en-US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21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世纪初</a:t>
            </a: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，红学发生分化，</a:t>
            </a:r>
            <a:r>
              <a:rPr lang="zh-CN" altLang="zh-CN" sz="26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主流红学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遭遇瓶颈</a:t>
            </a: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zh-CN" sz="26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民间红学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奇谈怪论迭出</a:t>
            </a: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，红学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整体的学术品质和社会声誉均呈下滑之</a:t>
            </a:r>
            <a:r>
              <a:rPr lang="zh-CN" altLang="zh-CN" sz="2600" b="1" u="sng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势</a:t>
            </a:r>
            <a:r>
              <a:rPr lang="zh-CN" altLang="zh-CN" sz="260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en-US" altLang="zh-CN" sz="2600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>
              <a:lnSpc>
                <a:spcPts val="3000"/>
              </a:lnSpc>
              <a:buFont typeface="Wingdings" panose="05000000000000000000" pitchFamily="2" charset="2"/>
              <a:buChar char="n"/>
            </a:pP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红学具有</a:t>
            </a:r>
            <a:r>
              <a:rPr lang="zh-CN" altLang="zh-CN" sz="26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高关注度、高吸引度、高参与度</a:t>
            </a: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的特点，上至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政商学，下至工农兵</a:t>
            </a:r>
            <a:r>
              <a:rPr lang="zh-CN" altLang="zh-CN" sz="2600" b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zh-CN" sz="2600" b="1" u="sng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各行各业、各个阶层</a:t>
            </a:r>
            <a:r>
              <a:rPr lang="zh-CN" altLang="zh-CN" sz="2600" b="1" u="sng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都不乏红学爱好者，甚至跨越国界、跨越语种</a:t>
            </a: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，其在国际上的热度堪与</a:t>
            </a:r>
            <a:r>
              <a:rPr lang="zh-CN" altLang="zh-CN" sz="2600" b="1" u="sng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莎学</a:t>
            </a:r>
            <a:r>
              <a:rPr lang="zh-CN" altLang="zh-CN" sz="2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</a:t>
            </a:r>
            <a:r>
              <a:rPr lang="en-US" altLang="zh-CN" sz="2000" err="1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莎士比亚</a:t>
            </a:r>
            <a:r>
              <a:rPr lang="zh-CN" altLang="zh-CN" sz="20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学）</a:t>
            </a:r>
            <a:r>
              <a:rPr lang="zh-CN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比肩。</a:t>
            </a:r>
            <a:r>
              <a:rPr lang="en-US" altLang="zh-CN" sz="260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 </a:t>
            </a:r>
            <a:endParaRPr lang="zh-CN" altLang="zh-CN" sz="26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marL="342900" lvl="0" indent="-342900">
              <a:lnSpc>
                <a:spcPts val="3000"/>
              </a:lnSpc>
              <a:buFont typeface="Arial" pitchFamily="34" charset="0"/>
              <a:buChar char="•"/>
            </a:pPr>
            <a:endParaRPr lang="en-US" altLang="zh-CN" sz="40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9380497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</p:nvPr>
        </p:nvSpPr>
        <p:spPr>
          <a:xfrm>
            <a:off x="1143000" y="287338"/>
            <a:ext cx="6858000" cy="873125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著名红学研究者以及著作</a:t>
            </a:r>
          </a:p>
        </p:txBody>
      </p:sp>
      <p:sp>
        <p:nvSpPr>
          <p:cNvPr id="3" name="副标题 2" title=""/>
          <p:cNvSpPr>
            <a:spLocks noGrp="1"/>
          </p:cNvSpPr>
          <p:nvPr>
            <p:ph type="subTitle" idx="1"/>
          </p:nvPr>
        </p:nvSpPr>
        <p:spPr>
          <a:xfrm>
            <a:off x="323528" y="1340768"/>
            <a:ext cx="8637588" cy="5112568"/>
          </a:xfrm>
        </p:spPr>
        <p:txBody>
          <a:bodyPr/>
          <a:lstStyle/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王国维</a:t>
            </a:r>
            <a:r>
              <a:rPr lang="en-US" altLang="zh-CN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——</a:t>
            </a:r>
            <a:r>
              <a:rPr lang="zh-CN" altLang="en-US" sz="32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《</a:t>
            </a:r>
            <a:r>
              <a:rPr lang="en-US" altLang="zh-CN" sz="32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&lt;</a:t>
            </a:r>
            <a:r>
              <a:rPr lang="zh-CN" altLang="en-US" sz="32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红楼梦</a:t>
            </a:r>
            <a:r>
              <a:rPr lang="en-US" altLang="zh-CN" sz="32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&gt;</a:t>
            </a:r>
            <a:r>
              <a:rPr lang="zh-CN" altLang="en-US" sz="32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评论》</a:t>
            </a:r>
          </a:p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鲁迅</a:t>
            </a:r>
            <a:r>
              <a:rPr lang="en-US" altLang="zh-CN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——</a:t>
            </a:r>
            <a:r>
              <a:rPr lang="zh-CN" altLang="en-US" sz="32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《中国小说史略》</a:t>
            </a:r>
            <a:r>
              <a:rPr lang="zh-CN" altLang="en-US" sz="20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（</a:t>
            </a:r>
            <a:r>
              <a:rPr lang="en-US" altLang="zh-CN" sz="20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《</a:t>
            </a:r>
            <a:r>
              <a:rPr lang="zh-CN" altLang="en-US" sz="20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红楼梦</a:t>
            </a:r>
            <a:r>
              <a:rPr lang="en-US" altLang="zh-CN" sz="20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》</a:t>
            </a:r>
            <a:r>
              <a:rPr lang="zh-CN" altLang="en-US" sz="20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部分）</a:t>
            </a:r>
            <a:endParaRPr lang="zh-CN" altLang="en-US" sz="2000" b="1" noProof="1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胡适</a:t>
            </a:r>
            <a:r>
              <a:rPr lang="en-US" altLang="zh-CN" sz="3200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——</a:t>
            </a: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“新红学”</a:t>
            </a:r>
            <a:r>
              <a:rPr lang="zh-CN" altLang="en-US" sz="3200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及</a:t>
            </a: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考证派奠基人</a:t>
            </a:r>
          </a:p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张爱玲</a:t>
            </a:r>
            <a:r>
              <a:rPr lang="en-US" altLang="zh-CN" sz="3200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——</a:t>
            </a:r>
            <a:r>
              <a:rPr lang="zh-CN" altLang="en-US" sz="3200" b="1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《红楼梦魇》</a:t>
            </a:r>
          </a:p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sym typeface="+mn-ea"/>
              </a:rPr>
              <a:t>周汝昌</a:t>
            </a:r>
            <a:r>
              <a:rPr lang="en-US" altLang="zh-CN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——继胡适等诸先生之后，新中国研究《红楼梦》的第一人，享誉海内外的考证派主力和</a:t>
            </a:r>
            <a:r>
              <a:rPr lang="en-US" altLang="zh-CN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集大成者</a:t>
            </a:r>
            <a:endParaRPr lang="en-US" altLang="zh-CN" noProof="1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刘心</a:t>
            </a:r>
            <a:r>
              <a:rPr lang="zh-CN" altLang="en-US" sz="32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武</a:t>
            </a:r>
            <a:endParaRPr lang="en-US" altLang="zh-CN" sz="3200" b="1" noProof="1" smtClean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marL="457200" indent="-457200" algn="l" eaLnBrk="1" hangingPunct="1">
              <a:lnSpc>
                <a:spcPts val="4300"/>
              </a:lnSpc>
              <a:buFont typeface="Wingdings" panose="05000000000000000000" charset="0"/>
              <a:buChar char="u"/>
              <a:defRPr/>
            </a:pPr>
            <a:r>
              <a:rPr lang="zh-CN" altLang="en-US" sz="3200" b="1" noProof="1" smtClean="0">
                <a:latin typeface="微软雅黑" panose="020b0503020204020204" charset="-122"/>
                <a:ea typeface="微软雅黑" panose="020b0503020204020204" charset="-122"/>
                <a:sym typeface="+mn-ea"/>
              </a:rPr>
              <a:t>欧丽娟</a:t>
            </a:r>
            <a:endParaRPr lang="en-US" altLang="zh-CN" sz="3200" b="1" noProof="1" smtClean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 algn="l" eaLnBrk="1" hangingPunct="1">
              <a:lnSpc>
                <a:spcPts val="4300"/>
              </a:lnSpc>
              <a:defRPr/>
            </a:pPr>
            <a:r>
              <a:rPr lang="en-US" altLang="zh-CN" sz="3200" b="1" noProof="1">
                <a:latin typeface="微软雅黑" panose="020b0503020204020204" charset="-122"/>
                <a:ea typeface="微软雅黑" panose="020b0503020204020204" charset="-122"/>
                <a:sym typeface="+mn-ea"/>
              </a:rPr>
              <a:t>……</a:t>
            </a:r>
            <a:endParaRPr lang="zh-CN" altLang="en-US" sz="3200" noProof="1">
              <a:latin typeface="微软雅黑" panose="020b0503020204020204" charset="-122"/>
              <a:ea typeface="微软雅黑" panose="020b0503020204020204" charset="-122"/>
            </a:endParaRPr>
          </a:p>
          <a:p>
            <a:pPr algn="l" eaLnBrk="1" hangingPunct="1">
              <a:defRPr/>
            </a:pPr>
            <a:endParaRPr lang="zh-CN" altLang="en-US" sz="3200" noProof="1"/>
          </a:p>
        </p:txBody>
      </p:sp>
    </p:spTree>
    <p:extLst>
      <p:ext uri="{BB962C8B-B14F-4D97-AF65-F5344CB8AC3E}">
        <p14:creationId xmlns:p14="http://schemas.microsoft.com/office/powerpoint/2010/main" val="30748516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/>
          <a:lstStyle/>
          <a:p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与</a:t>
            </a:r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有关的节目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2" name="内容占位符 11" title="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3291374"/>
            <a:ext cx="3450444" cy="3456384"/>
          </a:xfrm>
        </p:spPr>
      </p:pic>
      <p:sp>
        <p:nvSpPr>
          <p:cNvPr id="6" name="TextBox 5" title=""/>
          <p:cNvSpPr txBox="1"/>
          <p:nvPr/>
        </p:nvSpPr>
        <p:spPr>
          <a:xfrm>
            <a:off x="323528" y="1844824"/>
            <a:ext cx="74168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lvl="0" indent="-571500">
              <a:spcBef>
                <a:spcPct val="20000"/>
              </a:spcBef>
              <a:buFont typeface="Wingdings" panose="05000000000000000000" pitchFamily="2" charset="2"/>
              <a:buChar char="n"/>
            </a:pPr>
            <a:r>
              <a:rPr lang="zh-CN" altLang="en-US" sz="4000" b="1" u="sng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王蒙</a:t>
            </a:r>
            <a:r>
              <a:rPr lang="zh-CN" altLang="en-US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讲</a:t>
            </a:r>
            <a:r>
              <a:rPr lang="en-US" altLang="zh-CN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 marL="571500" lvl="0" indent="-571500">
              <a:spcBef>
                <a:spcPct val="20000"/>
              </a:spcBef>
              <a:buFont typeface="Wingdings" panose="05000000000000000000" pitchFamily="2" charset="2"/>
              <a:buChar char="n"/>
            </a:pPr>
            <a:r>
              <a:rPr lang="zh-CN" altLang="en-US" sz="4000" b="1" u="sng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蒋勋</a:t>
            </a:r>
            <a:r>
              <a:rPr lang="zh-CN" altLang="en-US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谈</a:t>
            </a:r>
            <a:r>
              <a:rPr lang="en-US" altLang="zh-CN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400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zh-CN" altLang="en-US" sz="4000">
              <a:solidFill>
                <a:prstClr val="black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11" name="内容占位符 10" title="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717032"/>
            <a:ext cx="4464496" cy="2880320"/>
          </a:xfrm>
        </p:spPr>
      </p:pic>
    </p:spTree>
    <p:extLst>
      <p:ext uri="{BB962C8B-B14F-4D97-AF65-F5344CB8AC3E}">
        <p14:creationId xmlns:p14="http://schemas.microsoft.com/office/powerpoint/2010/main" val="36306873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827584" y="3573016"/>
            <a:ext cx="7772400" cy="1362075"/>
          </a:xfrm>
        </p:spPr>
        <p:txBody>
          <a:bodyPr/>
          <a:lstStyle/>
          <a:p>
            <a:r>
              <a:rPr lang="en-US" altLang="zh-CN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                     ——</a:t>
            </a:r>
            <a:r>
              <a:rPr lang="zh-CN" altLang="en-US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刘阳</a:t>
            </a:r>
            <a:endParaRPr lang="zh-CN" altLang="en-US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文本占位符 2" title="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7772400" cy="1500187"/>
          </a:xfrm>
        </p:spPr>
        <p:txBody>
          <a:bodyPr>
            <a:normAutofit/>
          </a:bodyPr>
          <a:lstStyle/>
          <a:p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（三）</a:t>
            </a:r>
            <a:r>
              <a:rPr lang="en-US" altLang="zh-CN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的题目</a:t>
            </a:r>
            <a:endParaRPr lang="zh-CN" altLang="en-US" sz="4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31391495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的题目</a:t>
            </a:r>
            <a:endParaRPr lang="zh-CN" altLang="en-US" b="1">
              <a:solidFill>
                <a:srgbClr val="00B05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ts val="4300"/>
              </a:lnSpc>
              <a:buFont typeface="Wingdings" panose="05000000000000000000" pitchFamily="2" charset="2"/>
              <a:buChar char="n"/>
            </a:pP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石头记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>
              <a:lnSpc>
                <a:spcPts val="4300"/>
              </a:lnSpc>
              <a:buFont typeface="Wingdings" panose="05000000000000000000" pitchFamily="2" charset="2"/>
              <a:buChar char="n"/>
            </a:pP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情僧录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>
              <a:lnSpc>
                <a:spcPts val="4300"/>
              </a:lnSpc>
              <a:buFont typeface="Wingdings" panose="05000000000000000000" pitchFamily="2" charset="2"/>
              <a:buChar char="n"/>
            </a:pP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风月宝鉴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pPr>
              <a:lnSpc>
                <a:spcPts val="4300"/>
              </a:lnSpc>
              <a:buFont typeface="Wingdings" panose="05000000000000000000" pitchFamily="2" charset="2"/>
              <a:buChar char="n"/>
            </a:pP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金陵十二钗</a:t>
            </a:r>
            <a:r>
              <a:rPr lang="en-US" altLang="zh-CN" b="1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en-US" altLang="zh-CN" b="1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300"/>
              </a:lnSpc>
              <a:buFont typeface="Wingdings" panose="05000000000000000000" pitchFamily="2" charset="2"/>
              <a:buChar char="n"/>
            </a:pP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endParaRPr lang="zh-CN" altLang="en-US" b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478948069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的别名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395536" y="1484784"/>
            <a:ext cx="8589640" cy="537321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n"/>
            </a:pP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从此空空道人</a:t>
            </a:r>
            <a:r>
              <a:rPr lang="zh-CN" altLang="en-US" sz="4000" b="1" u="sng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因空见</a:t>
            </a:r>
            <a:r>
              <a:rPr lang="zh-CN" altLang="en-US" sz="4000" b="1" u="sng" smtClean="0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色、由</a:t>
            </a:r>
            <a:r>
              <a:rPr lang="zh-CN" altLang="en-US" sz="4000" b="1" u="sng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色生</a:t>
            </a:r>
            <a:r>
              <a:rPr lang="zh-CN" altLang="en-US" sz="4000" b="1" u="sng" smtClean="0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情、传情</a:t>
            </a:r>
            <a:r>
              <a:rPr lang="zh-CN" altLang="en-US" sz="4000" b="1" u="sng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入</a:t>
            </a:r>
            <a:r>
              <a:rPr lang="zh-CN" altLang="en-US" sz="4000" b="1" u="sng" smtClean="0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色、自</a:t>
            </a:r>
            <a:r>
              <a:rPr lang="zh-CN" altLang="en-US" sz="4000" b="1" u="sng">
                <a:solidFill>
                  <a:srgbClr val="00206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色悟空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，遂易名为</a:t>
            </a:r>
            <a:r>
              <a:rPr lang="zh-CN" altLang="en-US" sz="4000" b="1" u="sng">
                <a:solidFill>
                  <a:srgbClr val="00B05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情僧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，改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石头记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为</a:t>
            </a:r>
            <a:r>
              <a:rPr lang="en-US" altLang="zh-CN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情僧录</a:t>
            </a:r>
            <a:r>
              <a:rPr lang="en-US" altLang="zh-CN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。东鲁</a:t>
            </a:r>
            <a:r>
              <a:rPr lang="zh-CN" altLang="en-US" sz="4000" b="1" u="sng">
                <a:solidFill>
                  <a:srgbClr val="00B05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孔梅溪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则题曰</a:t>
            </a:r>
            <a:r>
              <a:rPr lang="en-US" altLang="zh-CN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风月宝鉴</a:t>
            </a:r>
            <a:r>
              <a:rPr lang="en-US" altLang="zh-CN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。后因</a:t>
            </a:r>
            <a:r>
              <a:rPr lang="zh-CN" altLang="en-US" sz="4000" b="1" u="sng">
                <a:solidFill>
                  <a:srgbClr val="00B05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曹雪芹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于</a:t>
            </a:r>
            <a:r>
              <a:rPr lang="zh-CN" altLang="en-US" sz="4000" b="1" u="sng">
                <a:latin typeface="隶书" panose="02010509060101010101" pitchFamily="49" charset="-122"/>
                <a:ea typeface="隶书" panose="02010509060101010101" pitchFamily="49" charset="-122"/>
              </a:rPr>
              <a:t>悼红轩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中披阅十载，增删五次，纂成目录，分出章回，则题曰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金陵十二钗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4000" smtClean="0"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  <a:endParaRPr lang="en-US" altLang="zh-CN" sz="4000" smtClean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marL="0" indent="0">
              <a:buNone/>
            </a:pP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4000" smtClean="0">
                <a:latin typeface="楷体" panose="02010609060101010101" pitchFamily="49" charset="-122"/>
                <a:ea typeface="楷体" panose="02010609060101010101" pitchFamily="49" charset="-122"/>
              </a:rPr>
              <a:t>                      ——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4000" smtClean="0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回</a:t>
            </a:r>
            <a:endParaRPr lang="en-US" altLang="zh-CN" sz="40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en-US" altLang="zh-CN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4000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红楼梦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en-US" altLang="zh-CN" sz="4000">
                <a:latin typeface="隶书" panose="02010509060101010101" pitchFamily="49" charset="-122"/>
                <a:ea typeface="隶书" panose="02010509060101010101" pitchFamily="49" charset="-122"/>
              </a:rPr>
              <a:t>——《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红楼梦</a:t>
            </a:r>
            <a:r>
              <a:rPr lang="en-US" altLang="zh-CN" sz="4000"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 sz="4000">
                <a:latin typeface="隶书" panose="02010509060101010101" pitchFamily="49" charset="-122"/>
                <a:ea typeface="隶书" panose="02010509060101010101" pitchFamily="49" charset="-122"/>
              </a:rPr>
              <a:t>仙曲十二支</a:t>
            </a:r>
            <a:endParaRPr lang="en-US" altLang="zh-CN" sz="400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marL="0" indent="0">
              <a:buNone/>
            </a:pPr>
            <a:r>
              <a:rPr lang="en-US" altLang="zh-CN" sz="4000"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en-US" altLang="zh-CN" sz="4000" smtClean="0">
                <a:latin typeface="楷体" panose="02010609060101010101" pitchFamily="49" charset="-122"/>
                <a:ea typeface="楷体" panose="02010609060101010101" pitchFamily="49" charset="-122"/>
              </a:rPr>
              <a:t>                      ——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第</a:t>
            </a:r>
            <a:r>
              <a:rPr lang="en-US" altLang="zh-CN" sz="4000" smtClean="0">
                <a:latin typeface="楷体" panose="02010609060101010101" pitchFamily="49" charset="-122"/>
                <a:ea typeface="楷体" panose="02010609060101010101" pitchFamily="49" charset="-122"/>
              </a:rPr>
              <a:t>5</a:t>
            </a:r>
            <a:r>
              <a:rPr lang="zh-CN" altLang="en-US" sz="4000" smtClean="0">
                <a:latin typeface="楷体" panose="02010609060101010101" pitchFamily="49" charset="-122"/>
                <a:ea typeface="楷体" panose="02010609060101010101" pitchFamily="49" charset="-122"/>
              </a:rPr>
              <a:t>回</a:t>
            </a:r>
            <a:endParaRPr lang="zh-CN" altLang="en-US" sz="4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39622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1475656" y="116632"/>
            <a:ext cx="7128792" cy="792088"/>
          </a:xfrm>
        </p:spPr>
        <p:txBody>
          <a:bodyPr>
            <a:no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为什么最终约定俗成的书名是</a:t>
            </a:r>
            <a:r>
              <a:rPr lang="en-US" altLang="zh-CN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2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2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endParaRPr lang="zh-CN" altLang="en-US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5" name="内容占位符 4" title="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7115" y="1196752"/>
            <a:ext cx="3356885" cy="2332410"/>
          </a:xfrm>
        </p:spPr>
      </p:pic>
      <p:pic>
        <p:nvPicPr>
          <p:cNvPr id="6" name="内容占位符 5" title="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740182"/>
            <a:ext cx="3347864" cy="2376264"/>
          </a:xfrm>
        </p:spPr>
      </p:pic>
      <p:sp>
        <p:nvSpPr>
          <p:cNvPr id="7" name="TextBox 6" title=""/>
          <p:cNvSpPr txBox="1"/>
          <p:nvPr/>
        </p:nvSpPr>
        <p:spPr>
          <a:xfrm>
            <a:off x="251520" y="908720"/>
            <a:ext cx="547260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第一，首先解释</a:t>
            </a:r>
            <a:r>
              <a:rPr lang="en-US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红楼</a:t>
            </a:r>
            <a:r>
              <a:rPr lang="en-US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的</a:t>
            </a:r>
            <a:r>
              <a:rPr lang="zh-CN" altLang="zh-CN" sz="2000" b="1" u="sng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含义</a:t>
            </a:r>
            <a:r>
              <a:rPr lang="zh-CN" altLang="en-US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：</a:t>
            </a:r>
            <a:r>
              <a:rPr lang="zh-CN" altLang="en-US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</a:t>
            </a:r>
            <a:r>
              <a:rPr lang="zh-CN" altLang="en-US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在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古代代表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女儿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，即女性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；</a:t>
            </a:r>
            <a:r>
              <a:rPr lang="zh-CN" altLang="en-US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楼</a:t>
            </a:r>
            <a:r>
              <a:rPr lang="zh-CN" altLang="en-US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是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深闺大宅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；</a:t>
            </a:r>
            <a:r>
              <a:rPr lang="zh-CN" altLang="en-US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红楼</a:t>
            </a:r>
            <a:r>
              <a:rPr lang="zh-CN" altLang="en-US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是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指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住在深闺大宅中的女性，多指</a:t>
            </a:r>
            <a:r>
              <a:rPr lang="zh-CN" altLang="zh-CN" sz="2000" b="1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官宦人家的小姐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。有一段脂批曰：</a:t>
            </a:r>
            <a:r>
              <a:rPr lang="en-US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“</a:t>
            </a:r>
            <a:r>
              <a:rPr lang="zh-CN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所谓</a:t>
            </a:r>
            <a:r>
              <a:rPr lang="en-US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‘</a:t>
            </a:r>
            <a:r>
              <a:rPr lang="zh-CN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好知青冢骷髅骨，便是</a:t>
            </a:r>
            <a:r>
              <a:rPr lang="zh-CN" altLang="zh-CN" sz="2000" b="1" u="sng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红楼</a:t>
            </a:r>
            <a:r>
              <a:rPr lang="zh-CN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掩面人</a:t>
            </a:r>
            <a:r>
              <a:rPr lang="en-US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’</a:t>
            </a:r>
            <a:r>
              <a:rPr lang="zh-CN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是也。作者好苦心思。</a:t>
            </a:r>
            <a:r>
              <a:rPr lang="en-US" altLang="zh-CN" sz="2000" kern="0">
                <a:solidFill>
                  <a:prstClr val="black"/>
                </a:solidFill>
                <a:latin typeface="隶书" panose="02010509060101010101" pitchFamily="49" charset="-122"/>
                <a:ea typeface="隶书" panose="02010509060101010101" pitchFamily="49" charset="-122"/>
                <a:cs typeface="宋体"/>
              </a:rPr>
              <a:t>”</a:t>
            </a:r>
            <a:endParaRPr lang="zh-CN" altLang="zh-CN" sz="2000" kern="100">
              <a:solidFill>
                <a:prstClr val="black"/>
              </a:solidFill>
              <a:latin typeface="隶书" panose="02010509060101010101" pitchFamily="49" charset="-122"/>
              <a:ea typeface="隶书" panose="02010509060101010101" pitchFamily="49" charset="-122"/>
              <a:cs typeface="Times New Roman"/>
            </a:endParaRPr>
          </a:p>
          <a:p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第二，红楼与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朱楼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是近义词。古代的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红楼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是指</a:t>
            </a:r>
            <a:r>
              <a:rPr lang="zh-CN" altLang="zh-CN" sz="2000" b="1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富豪权贵人家妇女所居的华丽楼宇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，如白居易《秦中吟议婚》中就有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红楼富家女，金缕绣罗襦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之句。而杜甫有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朱门酒肉臭，路有冻死骨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的名。从字面上理解，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红楼即朱门，都是</a:t>
            </a:r>
            <a:r>
              <a:rPr lang="zh-CN" altLang="zh-CN" sz="2000" b="1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富贵家庭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的代名词，作者借用到书中也未可知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</a:t>
            </a:r>
            <a:endParaRPr lang="zh-CN" altLang="zh-CN" sz="2000" kern="1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  <a:p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其三，红楼与青楼是反义词。</a:t>
            </a:r>
            <a:r>
              <a:rPr lang="en-US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青楼</a:t>
            </a:r>
            <a:r>
              <a:rPr lang="en-US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原来的意思是</a:t>
            </a:r>
            <a:r>
              <a:rPr lang="zh-CN" altLang="zh-CN" sz="2000" b="1" u="sng" ker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用青漆粉饰之楼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，是一般</a:t>
            </a:r>
            <a:r>
              <a:rPr lang="zh-CN" altLang="zh-CN" sz="2000" b="1" u="sng" ker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比较华丽的屋宇</a:t>
            </a:r>
            <a:r>
              <a:rPr lang="zh-CN" altLang="zh-CN" sz="2000" ker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主指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帝王之居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，有时也作为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豪门高户的代称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。但由于华丽的屋宇与艳丽奢华的生活有关，不知不觉间，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青楼的意思发生了偏指，开始与</a:t>
            </a:r>
            <a:r>
              <a:rPr lang="zh-CN" altLang="zh-CN" sz="2000" b="1" u="sng" ker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娼妓</a:t>
            </a:r>
            <a:r>
              <a:rPr lang="zh-CN" altLang="zh-CN" sz="2000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发生关联</a:t>
            </a:r>
            <a:r>
              <a:rPr lang="zh-CN" altLang="zh-CN" sz="2000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</a:t>
            </a:r>
            <a:endParaRPr lang="zh-CN" altLang="zh-CN" sz="2000" kern="10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4371804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idx="1"/>
          </p:nvPr>
        </p:nvSpPr>
        <p:spPr>
          <a:xfrm>
            <a:off x="179512" y="1700808"/>
            <a:ext cx="8532440" cy="5373216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lnSpc>
                <a:spcPts val="2500"/>
              </a:lnSpc>
              <a:buFont typeface="Wingdings" panose="05000000000000000000" pitchFamily="2" charset="2"/>
              <a:buChar char="n"/>
            </a:pP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第四，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影射</a:t>
            </a:r>
            <a:r>
              <a:rPr lang="zh-CN" altLang="zh-CN" sz="3200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封建王朝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的命运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。尽管作品中始终未交代故事发生的时间，但从情节中我们可推断出，或者是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写</a:t>
            </a:r>
            <a:r>
              <a:rPr lang="zh-CN" altLang="zh-CN" sz="3200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明末时期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，或者是写</a:t>
            </a:r>
            <a:r>
              <a:rPr lang="zh-CN" altLang="zh-CN" sz="3200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清王朝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时期，或者作者把</a:t>
            </a:r>
            <a:r>
              <a:rPr lang="zh-CN" altLang="zh-CN" sz="3200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明清时期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混成一排来写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，但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绝对不会是写别的朝代</a:t>
            </a:r>
            <a:r>
              <a:rPr lang="zh-CN" altLang="zh-CN" sz="3200" kern="0" smtClea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。然而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，大家知道，明朝、清朝的都城都是紫禁城，也就是现在的故宫，故宫总体上建筑的基调是红色的。也就是</a:t>
            </a:r>
            <a:r>
              <a:rPr lang="zh-CN" altLang="zh-CN" sz="3200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作者虽然明写红楼女子的命运，实际上，作者影射的是当时</a:t>
            </a:r>
            <a:r>
              <a:rPr lang="zh-CN" altLang="zh-CN" sz="3200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封建王朝的历史命运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</a:t>
            </a:r>
            <a:endParaRPr lang="zh-CN" altLang="zh-CN" sz="3200" kern="100"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  <a:p>
            <a:pPr marL="457200" indent="-457200">
              <a:lnSpc>
                <a:spcPts val="2500"/>
              </a:lnSpc>
              <a:buFont typeface="Wingdings" panose="05000000000000000000" pitchFamily="2" charset="2"/>
              <a:buChar char="n"/>
            </a:pP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其实，作者通篇大量运用了隐语，就是为了避开时代的文字钳制。从题目角度看，作者也是运用了这种手法。</a:t>
            </a:r>
            <a:endParaRPr lang="zh-CN" altLang="zh-CN" sz="3200" kern="100"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  <a:p>
            <a:pPr marL="457200" indent="-457200">
              <a:lnSpc>
                <a:spcPts val="2500"/>
              </a:lnSpc>
              <a:buFont typeface="Wingdings" panose="05000000000000000000" pitchFamily="2" charset="2"/>
              <a:buChar char="n"/>
            </a:pP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总之，作者只是在书中提出了</a:t>
            </a:r>
            <a:r>
              <a:rPr lang="en-US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红楼梦</a:t>
            </a:r>
            <a:r>
              <a:rPr lang="en-US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这个概念，而最初没有用这个作为书名，完全是为了</a:t>
            </a:r>
            <a:r>
              <a:rPr lang="en-US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将真事隐去，借通灵之说</a:t>
            </a:r>
            <a:r>
              <a:rPr lang="en-US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的缘故。</a:t>
            </a:r>
            <a:r>
              <a:rPr lang="zh-CN" altLang="zh-CN" sz="3200" u="sng" ker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但大浪淘金，作者的良苦用心终究被后人所理解，并最终通用了《红楼梦》这个作者想用而没用的题目，想作者如果地下有知，在九泉之下也可瞑目了</a:t>
            </a:r>
            <a:r>
              <a:rPr lang="zh-CN" altLang="zh-CN" sz="32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</a:t>
            </a:r>
            <a:endParaRPr lang="zh-CN" altLang="zh-CN" sz="3200" kern="100"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  <a:p>
            <a:endParaRPr lang="zh-CN" altLang="en-US"/>
          </a:p>
          <a:p>
            <a:endParaRPr lang="zh-CN" altLang="en-US"/>
          </a:p>
        </p:txBody>
      </p:sp>
      <p:sp>
        <p:nvSpPr>
          <p:cNvPr id="5" name="文本占位符 4" title=""/>
          <p:cNvSpPr>
            <a:spLocks noGrp="1"/>
          </p:cNvSpPr>
          <p:nvPr>
            <p:ph type="body" sz="quarter" idx="3"/>
          </p:nvPr>
        </p:nvSpPr>
        <p:spPr>
          <a:xfrm>
            <a:off x="683568" y="260648"/>
            <a:ext cx="8136904" cy="639762"/>
          </a:xfrm>
        </p:spPr>
        <p:txBody>
          <a:bodyPr>
            <a:noAutofit/>
          </a:bodyPr>
          <a:lstStyle/>
          <a:p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为什么最终约定俗成的书名是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</a:t>
            </a:r>
            <a:r>
              <a:rPr lang="zh-CN" altLang="en-US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红楼梦</a:t>
            </a:r>
            <a:r>
              <a:rPr lang="en-US" altLang="zh-CN" sz="28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》</a:t>
            </a:r>
            <a:endParaRPr lang="zh-CN" altLang="en-US" sz="28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4253845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 title=""/>
          <p:cNvSpPr>
            <a:spLocks noGrp="1"/>
          </p:cNvSpPr>
          <p:nvPr>
            <p:ph type="body" idx="1"/>
          </p:nvPr>
        </p:nvSpPr>
        <p:spPr>
          <a:xfrm>
            <a:off x="395536" y="1844824"/>
            <a:ext cx="7772400" cy="1500187"/>
          </a:xfrm>
        </p:spPr>
        <p:txBody>
          <a:bodyPr>
            <a:noAutofit/>
          </a:bodyPr>
          <a:lstStyle/>
          <a:p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（四）</a:t>
            </a:r>
            <a:r>
              <a:rPr lang="en-US" altLang="zh-CN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8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的作者到底是谁？</a:t>
            </a:r>
            <a:endParaRPr lang="zh-CN" altLang="en-US" sz="48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28155645"/>
      </p:ext>
    </p:ext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850106"/>
          </a:xfrm>
        </p:spPr>
        <p:txBody>
          <a:bodyPr>
            <a:normAutofit/>
          </a:bodyPr>
          <a:lstStyle/>
          <a:p>
            <a:r>
              <a:rPr lang="en-US" altLang="zh-CN" sz="4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4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sz="4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4000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作者：曹雪芹？</a:t>
            </a:r>
            <a:endParaRPr lang="zh-CN" altLang="en-US" sz="4000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79512" y="1052736"/>
            <a:ext cx="8507288" cy="5805264"/>
          </a:xfrm>
        </p:spPr>
        <p:txBody>
          <a:bodyPr>
            <a:normAutofit lnSpcReduction="10000"/>
          </a:bodyPr>
          <a:lstStyle/>
          <a:p>
            <a:pPr algn="just"/>
            <a:r>
              <a:rPr lang="zh-CN" altLang="zh-CN" kern="0" smtClea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《红楼梦》开篇文字：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从此空空道人</a:t>
            </a:r>
            <a:r>
              <a:rPr lang="zh-CN" altLang="en-US" b="1" u="sng">
                <a:latin typeface="隶书" panose="02010509060101010101" pitchFamily="49" charset="-122"/>
                <a:ea typeface="隶书" panose="02010509060101010101" pitchFamily="49" charset="-122"/>
              </a:rPr>
              <a:t>因空见色，由色生情，传情入色，自色悟空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，遂易名为</a:t>
            </a:r>
            <a:r>
              <a:rPr lang="zh-CN" altLang="en-US" b="1">
                <a:latin typeface="隶书" panose="02010509060101010101" pitchFamily="49" charset="-122"/>
                <a:ea typeface="隶书" panose="02010509060101010101" pitchFamily="49" charset="-122"/>
              </a:rPr>
              <a:t>情僧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，改</a:t>
            </a:r>
            <a:r>
              <a:rPr lang="en-US" altLang="zh-CN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石头记</a:t>
            </a:r>
            <a:r>
              <a:rPr lang="en-US" altLang="zh-CN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为</a:t>
            </a:r>
            <a:r>
              <a:rPr lang="en-US" altLang="zh-CN" b="1" u="sng"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b="1" u="sng">
                <a:latin typeface="隶书" panose="02010509060101010101" pitchFamily="49" charset="-122"/>
                <a:ea typeface="隶书" panose="02010509060101010101" pitchFamily="49" charset="-122"/>
              </a:rPr>
              <a:t>情僧录</a:t>
            </a:r>
            <a:r>
              <a:rPr lang="en-US" altLang="zh-CN" b="1" u="sng"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。东鲁</a:t>
            </a:r>
            <a:r>
              <a:rPr lang="zh-CN" altLang="en-US" b="1" u="sng">
                <a:solidFill>
                  <a:srgbClr val="00B05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孔梅溪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则题曰</a:t>
            </a:r>
            <a:r>
              <a:rPr lang="en-US" altLang="zh-CN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风月宝鉴</a:t>
            </a:r>
            <a:r>
              <a:rPr lang="en-US" altLang="zh-CN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。后因</a:t>
            </a:r>
            <a:r>
              <a:rPr lang="zh-CN" altLang="en-US" b="1" u="sng">
                <a:solidFill>
                  <a:srgbClr val="00B05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曹雪芹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于</a:t>
            </a:r>
            <a:r>
              <a:rPr lang="zh-CN" altLang="en-US" b="1" u="sng">
                <a:latin typeface="隶书" panose="02010509060101010101" pitchFamily="49" charset="-122"/>
                <a:ea typeface="隶书" panose="02010509060101010101" pitchFamily="49" charset="-122"/>
              </a:rPr>
              <a:t>悼红轩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中披阅十载，增删五次，纂成目录，分出章回，则题曰</a:t>
            </a:r>
            <a:r>
              <a:rPr lang="en-US" altLang="zh-CN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金陵十二钗</a:t>
            </a:r>
            <a:r>
              <a:rPr lang="en-US" altLang="zh-CN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  <a:r>
              <a:rPr lang="zh-CN" altLang="en-US">
                <a:latin typeface="隶书" panose="02010509060101010101" pitchFamily="49" charset="-122"/>
                <a:ea typeface="隶书" panose="02010509060101010101" pitchFamily="49" charset="-122"/>
              </a:rPr>
              <a:t>。</a:t>
            </a:r>
            <a:endParaRPr lang="en-US" altLang="zh-CN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marL="0" indent="0" algn="just">
              <a:spcAft>
                <a:spcPct val="0"/>
              </a:spcAft>
              <a:buNone/>
            </a:pPr>
            <a:endParaRPr lang="zh-CN" altLang="zh-CN" sz="1200" kern="100"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  <a:p>
            <a:pPr algn="just">
              <a:lnSpc>
                <a:spcPts val="4200"/>
              </a:lnSpc>
            </a:pPr>
            <a:r>
              <a:rPr lang="zh-CN" altLang="zh-CN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这样一来，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《红楼梦》的作者就显得有些</a:t>
            </a:r>
            <a:r>
              <a:rPr lang="zh-CN" altLang="zh-CN" b="1" u="sng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扑朔迷离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，索隐派的杜世杰索性认为</a:t>
            </a:r>
            <a:r>
              <a:rPr lang="en-US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“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曹雪芹</a:t>
            </a:r>
            <a:r>
              <a:rPr lang="en-US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”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就是个</a:t>
            </a:r>
            <a:r>
              <a:rPr lang="zh-CN" altLang="zh-CN" b="1" u="sng" kern="0">
                <a:solidFill>
                  <a:srgbClr val="FF000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子虚乌有先生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，仅仅只是个</a:t>
            </a:r>
            <a:r>
              <a:rPr lang="en-US" altLang="zh-CN" b="1" u="sng" ker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“</a:t>
            </a:r>
            <a:r>
              <a:rPr lang="zh-CN" altLang="zh-CN" b="1" u="sng" ker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抄写勤</a:t>
            </a:r>
            <a:r>
              <a:rPr lang="en-US" altLang="zh-CN" b="1" u="sng" ker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”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而已，充其量只不过是《红楼梦》</a:t>
            </a:r>
            <a:r>
              <a:rPr lang="zh-CN" altLang="zh-CN" b="1" u="sng" ker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前八十回的重要编修和增删者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，根本</a:t>
            </a:r>
            <a:r>
              <a:rPr lang="zh-CN" altLang="zh-CN" b="1" u="sng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不是其原创作者</a:t>
            </a:r>
            <a:r>
              <a:rPr lang="zh-CN" altLang="zh-CN" kern="0">
                <a:latin typeface="华文宋体" panose="02010600040101010101" pitchFamily="2" charset="-122"/>
                <a:ea typeface="华文宋体" panose="02010600040101010101" pitchFamily="2" charset="-122"/>
                <a:cs typeface="宋体"/>
              </a:rPr>
              <a:t>。</a:t>
            </a: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4193084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的作者到底是谁？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323528" y="1340768"/>
            <a:ext cx="8820472" cy="5184576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n"/>
            </a:pP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金瓶梅</a:t>
            </a:r>
            <a:r>
              <a:rPr lang="en-US" altLang="zh-CN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的作者“</a:t>
            </a:r>
            <a:r>
              <a:rPr lang="zh-CN" altLang="en-US" b="1" u="sng" smtClean="0">
                <a:solidFill>
                  <a:srgbClr val="00B05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兰陵笑笑生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”？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“</a:t>
            </a:r>
            <a:r>
              <a:rPr lang="zh-CN" altLang="en-US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四大名著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”的作者到底是谁？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buFont typeface="Wingdings" panose="05000000000000000000" pitchFamily="2" charset="2"/>
              <a:buChar char="n"/>
            </a:pP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的作者到底是谁？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r>
              <a:rPr lang="zh-CN" altLang="en-US" b="1" smtClean="0">
                <a:latin typeface="隶书" panose="02010509060101010101" pitchFamily="49" charset="-122"/>
                <a:ea typeface="隶书" panose="02010509060101010101" pitchFamily="49" charset="-122"/>
              </a:rPr>
              <a:t>曹雪芹？</a:t>
            </a:r>
            <a:endParaRPr lang="en-US" altLang="zh-CN" b="1" smtClean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b="1" u="sng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张</a:t>
            </a:r>
            <a:r>
              <a:rPr lang="zh-CN" altLang="en-US" b="1" u="sng" smtClean="0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岱</a:t>
            </a:r>
            <a:r>
              <a:rPr lang="zh-CN" altLang="en-US" b="1" smtClean="0">
                <a:latin typeface="隶书" panose="02010509060101010101" pitchFamily="49" charset="-122"/>
                <a:ea typeface="隶书" panose="02010509060101010101" pitchFamily="49" charset="-122"/>
              </a:rPr>
              <a:t>？</a:t>
            </a:r>
            <a:endParaRPr lang="en-US" altLang="zh-CN" b="1" smtClean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b="1">
                <a:latin typeface="隶书" panose="02010509060101010101" pitchFamily="49" charset="-122"/>
                <a:ea typeface="隶书" panose="02010509060101010101" pitchFamily="49" charset="-122"/>
              </a:rPr>
              <a:t>吴梅</a:t>
            </a:r>
            <a:r>
              <a:rPr lang="zh-CN" altLang="en-US" b="1" smtClean="0">
                <a:latin typeface="隶书" panose="02010509060101010101" pitchFamily="49" charset="-122"/>
                <a:ea typeface="隶书" panose="02010509060101010101" pitchFamily="49" charset="-122"/>
              </a:rPr>
              <a:t>村？</a:t>
            </a:r>
            <a:endParaRPr lang="en-US" altLang="zh-CN" b="1" smtClean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b="1">
                <a:latin typeface="隶书" panose="02010509060101010101" pitchFamily="49" charset="-122"/>
                <a:ea typeface="隶书" panose="02010509060101010101" pitchFamily="49" charset="-122"/>
              </a:rPr>
              <a:t>洪</a:t>
            </a:r>
            <a:r>
              <a:rPr lang="zh-CN" altLang="en-US" b="1" smtClean="0">
                <a:latin typeface="隶书" panose="02010509060101010101" pitchFamily="49" charset="-122"/>
                <a:ea typeface="隶书" panose="02010509060101010101" pitchFamily="49" charset="-122"/>
              </a:rPr>
              <a:t>昇？</a:t>
            </a:r>
            <a:endParaRPr lang="en-US" altLang="zh-CN" b="1" smtClean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r>
              <a:rPr lang="zh-CN" altLang="en-US" b="1" smtClean="0">
                <a:latin typeface="隶书" panose="02010509060101010101" pitchFamily="49" charset="-122"/>
                <a:ea typeface="隶书" panose="02010509060101010101" pitchFamily="49" charset="-122"/>
              </a:rPr>
              <a:t>纳兰</a:t>
            </a:r>
            <a:r>
              <a:rPr lang="zh-CN" altLang="en-US" b="1">
                <a:latin typeface="隶书" panose="02010509060101010101" pitchFamily="49" charset="-122"/>
                <a:ea typeface="隶书" panose="02010509060101010101" pitchFamily="49" charset="-122"/>
              </a:rPr>
              <a:t>性</a:t>
            </a:r>
            <a:r>
              <a:rPr lang="zh-CN" altLang="en-US" b="1" smtClean="0">
                <a:latin typeface="隶书" panose="02010509060101010101" pitchFamily="49" charset="-122"/>
                <a:ea typeface="隶书" panose="02010509060101010101" pitchFamily="49" charset="-122"/>
              </a:rPr>
              <a:t>德？</a:t>
            </a:r>
            <a:endParaRPr lang="en-US" altLang="zh-CN" b="1" smtClean="0"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marL="0" lvl="0" indent="0">
              <a:buNone/>
            </a:pPr>
            <a:r>
              <a:rPr lang="en-US" altLang="zh-CN" b="1" i="1" smtClean="0">
                <a:solidFill>
                  <a:prstClr val="black"/>
                </a:solidFill>
              </a:rPr>
              <a:t>——</a:t>
            </a:r>
            <a:r>
              <a:rPr lang="zh-CN" altLang="en-US" b="1" i="1" u="sng" smtClean="0">
                <a:solidFill>
                  <a:prstClr val="black"/>
                </a:solidFill>
              </a:rPr>
              <a:t>为什么</a:t>
            </a:r>
            <a:r>
              <a:rPr lang="zh-CN" altLang="en-US" b="1" i="1" u="sng">
                <a:solidFill>
                  <a:prstClr val="black"/>
                </a:solidFill>
              </a:rPr>
              <a:t>小说作者不愿意在自己创作的小说上署名</a:t>
            </a:r>
            <a:r>
              <a:rPr lang="zh-CN" altLang="en-US">
                <a:solidFill>
                  <a:prstClr val="black"/>
                </a:solidFill>
              </a:rPr>
              <a:t>？</a:t>
            </a:r>
            <a:endParaRPr lang="en-US" altLang="zh-CN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zh-CN" altLang="en-US" b="1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0881847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-108520" y="13905"/>
            <a:ext cx="8579296" cy="1143000"/>
          </a:xfrm>
        </p:spPr>
        <p:txBody>
          <a:bodyPr>
            <a:normAutofit/>
          </a:bodyPr>
          <a:lstStyle/>
          <a:p>
            <a:pPr marL="342900" lvl="0" algn="l">
              <a:spcBef>
                <a:spcPct val="20000"/>
              </a:spcBef>
            </a:pPr>
            <a:r>
              <a:rPr lang="zh-CN" altLang="zh-CN" sz="2400" kern="0">
                <a:solidFill>
                  <a:prstClr val="black"/>
                </a:solidFill>
                <a:ea typeface="微软雅黑" panose="020b0503020204020204" charset="-122"/>
                <a:cs typeface="宋体"/>
              </a:rPr>
              <a:t>有人可能会问：一个人写一部小说，怎么就不能光明正大、堂而皇之地把自己的姓名署上呢</a:t>
            </a:r>
            <a:r>
              <a:rPr lang="zh-CN" altLang="zh-CN" sz="2400" kern="0" smtClean="0">
                <a:solidFill>
                  <a:prstClr val="black"/>
                </a:solidFill>
                <a:ea typeface="微软雅黑" panose="020b0503020204020204" charset="-122"/>
                <a:cs typeface="宋体"/>
              </a:rPr>
              <a:t>？</a:t>
            </a:r>
            <a:endParaRPr lang="zh-CN" altLang="en-US" sz="2400"/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07504" y="1124744"/>
            <a:ext cx="8640960" cy="5832648"/>
          </a:xfrm>
        </p:spPr>
        <p:txBody>
          <a:bodyPr>
            <a:normAutofit/>
          </a:bodyPr>
          <a:lstStyle/>
          <a:p>
            <a:pPr algn="just"/>
            <a:r>
              <a:rPr lang="zh-CN" altLang="zh-CN" sz="2400" smtClean="0"/>
              <a:t>自</a:t>
            </a:r>
            <a:r>
              <a:rPr lang="zh-CN" altLang="zh-CN" sz="2400" b="1" u="heavy"/>
              <a:t>《汉书</a:t>
            </a:r>
            <a:r>
              <a:rPr lang="en-US" altLang="zh-CN" sz="2400" b="1" u="heavy"/>
              <a:t>·</a:t>
            </a:r>
            <a:r>
              <a:rPr lang="zh-CN" altLang="zh-CN" sz="2400" b="1" u="heavy"/>
              <a:t>艺文志》对小说下了</a:t>
            </a:r>
            <a:r>
              <a:rPr lang="en-US" altLang="zh-CN" sz="2400" b="1" u="heavy">
                <a:solidFill>
                  <a:srgbClr val="00B050"/>
                </a:solidFill>
              </a:rPr>
              <a:t>“</a:t>
            </a:r>
            <a:r>
              <a:rPr lang="zh-CN" altLang="zh-CN" sz="2400" b="1" u="heavy">
                <a:solidFill>
                  <a:srgbClr val="00B050"/>
                </a:solidFill>
              </a:rPr>
              <a:t>街谈巷语、道听途说之所造</a:t>
            </a:r>
            <a:r>
              <a:rPr lang="en-US" altLang="zh-CN" sz="2400" b="1" u="heavy">
                <a:solidFill>
                  <a:srgbClr val="00B050"/>
                </a:solidFill>
              </a:rPr>
              <a:t>”</a:t>
            </a:r>
            <a:r>
              <a:rPr lang="zh-CN" altLang="zh-CN" sz="2400" b="1" u="heavy"/>
              <a:t>的定语</a:t>
            </a:r>
            <a:r>
              <a:rPr lang="zh-CN" altLang="zh-CN" sz="2400"/>
              <a:t>，虽然古人也承认它</a:t>
            </a:r>
            <a:r>
              <a:rPr lang="en-US" altLang="zh-CN" sz="2400"/>
              <a:t>“</a:t>
            </a:r>
            <a:r>
              <a:rPr lang="zh-CN" altLang="zh-CN" sz="2400" b="1" u="heavy"/>
              <a:t>虽小道，必有可观</a:t>
            </a:r>
            <a:r>
              <a:rPr lang="en-US" altLang="zh-CN" sz="2400"/>
              <a:t>”</a:t>
            </a:r>
            <a:r>
              <a:rPr lang="zh-CN" altLang="zh-CN" sz="2400"/>
              <a:t>，但其</a:t>
            </a:r>
            <a:r>
              <a:rPr lang="zh-CN" altLang="zh-CN" sz="2400" b="1" u="heavy">
                <a:solidFill>
                  <a:srgbClr val="00B050"/>
                </a:solidFill>
              </a:rPr>
              <a:t>地位终究比诗文低了一等</a:t>
            </a:r>
            <a:r>
              <a:rPr lang="zh-CN" altLang="zh-CN" sz="2400"/>
              <a:t>，故</a:t>
            </a:r>
            <a:r>
              <a:rPr lang="zh-CN" altLang="zh-CN" sz="2400" b="1" u="heavy"/>
              <a:t>很多小说</a:t>
            </a:r>
            <a:r>
              <a:rPr lang="zh-CN" altLang="zh-CN" sz="2400" b="1" u="heavy">
                <a:solidFill>
                  <a:srgbClr val="00B050"/>
                </a:solidFill>
              </a:rPr>
              <a:t>作者并不愿意承认这些不入流的</a:t>
            </a:r>
            <a:r>
              <a:rPr lang="en-US" altLang="zh-CN" sz="2400" b="1" u="heavy">
                <a:solidFill>
                  <a:srgbClr val="00B050"/>
                </a:solidFill>
              </a:rPr>
              <a:t>“</a:t>
            </a:r>
            <a:r>
              <a:rPr lang="zh-CN" altLang="zh-CN" sz="2400" b="1" u="heavy">
                <a:solidFill>
                  <a:srgbClr val="00B050"/>
                </a:solidFill>
              </a:rPr>
              <a:t>小说</a:t>
            </a:r>
            <a:r>
              <a:rPr lang="en-US" altLang="zh-CN" sz="2400" b="1" u="heavy">
                <a:solidFill>
                  <a:srgbClr val="00B050"/>
                </a:solidFill>
              </a:rPr>
              <a:t>”</a:t>
            </a:r>
            <a:r>
              <a:rPr lang="zh-CN" altLang="zh-CN" sz="2400" b="1" u="heavy">
                <a:solidFill>
                  <a:srgbClr val="00B050"/>
                </a:solidFill>
              </a:rPr>
              <a:t>出自自己之手</a:t>
            </a:r>
            <a:r>
              <a:rPr lang="zh-CN" altLang="zh-CN" sz="2400" b="1" u="heavy"/>
              <a:t>，即作者</a:t>
            </a:r>
            <a:r>
              <a:rPr lang="en-US" altLang="zh-CN" sz="2400" b="1" u="heavy">
                <a:solidFill>
                  <a:srgbClr val="00B050"/>
                </a:solidFill>
              </a:rPr>
              <a:t>“</a:t>
            </a:r>
            <a:r>
              <a:rPr lang="zh-CN" altLang="zh-CN" sz="2400" b="1" u="heavy">
                <a:solidFill>
                  <a:srgbClr val="00B050"/>
                </a:solidFill>
              </a:rPr>
              <a:t>羞于</a:t>
            </a:r>
            <a:r>
              <a:rPr lang="en-US" altLang="zh-CN" sz="2400" b="1" u="heavy">
                <a:solidFill>
                  <a:srgbClr val="00B050"/>
                </a:solidFill>
              </a:rPr>
              <a:t>”</a:t>
            </a:r>
            <a:r>
              <a:rPr lang="zh-CN" altLang="zh-CN" sz="2400" b="1" u="heavy">
                <a:solidFill>
                  <a:srgbClr val="00B050"/>
                </a:solidFill>
              </a:rPr>
              <a:t>在小说作品上署名</a:t>
            </a:r>
            <a:r>
              <a:rPr lang="zh-CN" altLang="zh-CN" sz="2400" b="1" u="heavy"/>
              <a:t>，而标注罕为人知的名号或者直接不署名就成为许多作者的选择</a:t>
            </a:r>
            <a:r>
              <a:rPr lang="zh-CN" altLang="zh-CN" sz="2400" smtClean="0"/>
              <a:t>。</a:t>
            </a:r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“小说”</a:t>
            </a:r>
            <a:r>
              <a:rPr lang="en-US" altLang="zh-CN" sz="2400">
                <a:latin typeface="隶书" panose="02010509060101010101" pitchFamily="49" charset="-122"/>
                <a:ea typeface="隶书" panose="02010509060101010101" pitchFamily="49" charset="-122"/>
              </a:rPr>
              <a:t>——</a:t>
            </a:r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“饰</a:t>
            </a:r>
            <a:r>
              <a:rPr lang="zh-CN" altLang="en-US" sz="2400" b="1" u="sng">
                <a:latin typeface="隶书" panose="02010509060101010101" pitchFamily="49" charset="-122"/>
                <a:ea typeface="隶书" panose="02010509060101010101" pitchFamily="49" charset="-122"/>
              </a:rPr>
              <a:t>小说</a:t>
            </a:r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以干县令”</a:t>
            </a:r>
            <a:r>
              <a:rPr lang="en-US" altLang="zh-CN" sz="2400">
                <a:latin typeface="隶书" panose="02010509060101010101" pitchFamily="49" charset="-122"/>
                <a:ea typeface="隶书" panose="02010509060101010101" pitchFamily="49" charset="-122"/>
              </a:rPr>
              <a:t>《</a:t>
            </a:r>
            <a:r>
              <a:rPr lang="zh-CN" altLang="en-US" sz="2400">
                <a:latin typeface="隶书" panose="02010509060101010101" pitchFamily="49" charset="-122"/>
                <a:ea typeface="隶书" panose="02010509060101010101" pitchFamily="49" charset="-122"/>
              </a:rPr>
              <a:t>庄子</a:t>
            </a:r>
            <a:r>
              <a:rPr lang="en-US" altLang="zh-CN" sz="2400" smtClean="0">
                <a:latin typeface="隶书" panose="02010509060101010101" pitchFamily="49" charset="-122"/>
                <a:ea typeface="隶书" panose="02010509060101010101" pitchFamily="49" charset="-122"/>
              </a:rPr>
              <a:t>》</a:t>
            </a:r>
          </a:p>
          <a:p>
            <a:pPr algn="just"/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一是</a:t>
            </a:r>
            <a:r>
              <a:rPr lang="zh-CN" altLang="zh-CN" sz="2400" b="1" u="heavy" kern="0"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写小说特别是写白话小说的人在当时</a:t>
            </a:r>
            <a:r>
              <a:rPr lang="zh-CN" altLang="zh-CN" sz="2400" b="1" u="heavy" ker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被人很是瞧不起</a:t>
            </a:r>
            <a:r>
              <a:rPr lang="zh-CN" altLang="zh-CN" sz="2400" kern="0"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，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认为他们是狗肉上不了台面，俗不可耐。不仅在</a:t>
            </a:r>
            <a:r>
              <a:rPr lang="zh-CN" altLang="zh-CN" sz="2400" b="1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明朝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时有个叫田汝成的人曾经恶毒地攻击过写《三国演义》的罗贯中，诅咒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其子孙三代皆哑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；甚至到了</a:t>
            </a:r>
            <a:r>
              <a:rPr lang="zh-CN" altLang="zh-CN" sz="2400" b="1" u="sng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近代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，民国教育家刘文典也公开地鄙视过写小说的著名文学家沈从文。当时，这两人都在西南联大任教，沈从文评上了教授，刘文典听说后，破口大骂道：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在西南联大，如果沈从文都是教授，那我就成了太上教授了！</a:t>
            </a:r>
            <a:r>
              <a:rPr lang="en-US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sz="2400" kern="0"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骨子里的看不起，可见一斑。</a:t>
            </a:r>
            <a:endParaRPr lang="en-US" altLang="zh-CN" sz="2400" kern="0">
              <a:latin typeface="楷体" panose="02010609060101010101" pitchFamily="49" charset="-122"/>
              <a:ea typeface="楷体" panose="02010609060101010101" pitchFamily="49" charset="-122"/>
              <a:cs typeface="宋体"/>
            </a:endParaRPr>
          </a:p>
          <a:p>
            <a:pPr algn="just"/>
            <a:endParaRPr lang="en-US" altLang="zh-CN" sz="2400"/>
          </a:p>
          <a:p>
            <a:pPr algn="just">
              <a:spcAft>
                <a:spcPct val="0"/>
              </a:spcAft>
            </a:pPr>
            <a:endParaRPr lang="zh-CN" altLang="zh-CN" sz="2400" kern="100">
              <a:latin typeface="楷体" panose="02010609060101010101" pitchFamily="49" charset="-122"/>
              <a:ea typeface="楷体" panose="02010609060101010101" pitchFamily="49" charset="-122"/>
              <a:cs typeface="Times New Roman"/>
            </a:endParaRP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6625015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0" y="260648"/>
            <a:ext cx="9036496" cy="706090"/>
          </a:xfrm>
        </p:spPr>
        <p:txBody>
          <a:bodyPr>
            <a:normAutofit/>
          </a:bodyPr>
          <a:lstStyle/>
          <a:p>
            <a:pPr algn="l"/>
            <a:r>
              <a:rPr lang="en-US" altLang="zh-CN" sz="3600" b="1" smtClean="0">
                <a:solidFill>
                  <a:srgbClr val="00B050"/>
                </a:solidFill>
              </a:rPr>
              <a:t>《</a:t>
            </a:r>
            <a:r>
              <a:rPr lang="zh-CN" altLang="en-US" sz="3600" b="1" smtClean="0">
                <a:solidFill>
                  <a:srgbClr val="00B050"/>
                </a:solidFill>
              </a:rPr>
              <a:t>红楼梦</a:t>
            </a:r>
            <a:r>
              <a:rPr lang="en-US" altLang="zh-CN" sz="3600" b="1" smtClean="0">
                <a:solidFill>
                  <a:srgbClr val="00B050"/>
                </a:solidFill>
              </a:rPr>
              <a:t>》</a:t>
            </a:r>
            <a:r>
              <a:rPr lang="zh-CN" altLang="en-US" sz="3600" b="1" smtClean="0">
                <a:solidFill>
                  <a:srgbClr val="00B050"/>
                </a:solidFill>
              </a:rPr>
              <a:t>的作者到底是谁？为何会不署名</a:t>
            </a:r>
            <a:r>
              <a:rPr lang="zh-CN" altLang="en-US" sz="3600" b="1">
                <a:solidFill>
                  <a:srgbClr val="00B050"/>
                </a:solidFill>
              </a:rPr>
              <a:t>？</a:t>
            </a: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179512" y="1196752"/>
            <a:ext cx="8784976" cy="5400600"/>
          </a:xfrm>
        </p:spPr>
        <p:txBody>
          <a:bodyPr>
            <a:normAutofit/>
          </a:bodyPr>
          <a:lstStyle/>
          <a:p>
            <a:pPr lvl="0" algn="just"/>
            <a:r>
              <a:rPr lang="zh-CN" altLang="zh-CN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第二个原因就是大家都知道的</a:t>
            </a:r>
            <a:r>
              <a:rPr lang="zh-CN" altLang="zh-CN" b="1" u="heavy" ker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文字狱</a:t>
            </a:r>
            <a:r>
              <a:rPr lang="zh-CN" altLang="zh-CN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。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清代统治中国一共</a:t>
            </a:r>
            <a:r>
              <a:rPr lang="zh-CN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有</a:t>
            </a:r>
            <a:r>
              <a:rPr lang="en-US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268</a:t>
            </a:r>
            <a:r>
              <a:rPr lang="zh-CN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年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，而文字狱就持续</a:t>
            </a:r>
            <a:r>
              <a:rPr lang="zh-CN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了</a:t>
            </a:r>
            <a:r>
              <a:rPr lang="en-US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250</a:t>
            </a:r>
            <a:r>
              <a:rPr lang="zh-CN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多年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，这让这些</a:t>
            </a:r>
            <a:r>
              <a:rPr lang="zh-CN" altLang="zh-CN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搞创作、写小说的人无不</a:t>
            </a:r>
            <a:r>
              <a:rPr lang="zh-CN" altLang="zh-CN" b="1" u="sng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战战兢兢</a:t>
            </a:r>
            <a:r>
              <a:rPr lang="zh-CN" altLang="en-US" b="1" u="sng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、</a:t>
            </a:r>
            <a:r>
              <a:rPr lang="zh-CN" altLang="zh-CN" b="1" u="sng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如临深渊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。所以，他们也就</a:t>
            </a:r>
            <a:r>
              <a:rPr lang="zh-CN" altLang="zh-CN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不敢在自己的书上写下自己真实的姓名了</a:t>
            </a:r>
            <a:r>
              <a:rPr lang="zh-CN" altLang="zh-CN" kern="0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。</a:t>
            </a:r>
            <a:endParaRPr lang="en-US" altLang="zh-CN" kern="0" smtClea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宋体"/>
            </a:endParaRPr>
          </a:p>
          <a:p>
            <a:pPr lvl="0" algn="just"/>
            <a:r>
              <a:rPr lang="zh-CN" altLang="zh-CN" kern="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最后，</a:t>
            </a:r>
            <a:r>
              <a:rPr lang="zh-CN" altLang="en-US" kern="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可能</a:t>
            </a:r>
            <a:r>
              <a:rPr lang="zh-CN" altLang="zh-CN" b="1" u="sng" kern="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与</a:t>
            </a:r>
            <a:r>
              <a:rPr lang="zh-CN" altLang="en-US" b="1" u="sng" kern="0" smtClea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某些</a:t>
            </a:r>
            <a:r>
              <a:rPr lang="zh-CN" altLang="zh-CN" b="1" u="sng" kern="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小说</a:t>
            </a:r>
            <a:r>
              <a:rPr lang="zh-CN" altLang="zh-CN" b="1" u="sng" ker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本身的特殊情况</a:t>
            </a:r>
            <a:r>
              <a:rPr lang="zh-CN" altLang="zh-CN" b="1" u="sng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有关</a:t>
            </a:r>
            <a:r>
              <a:rPr lang="zh-CN" altLang="zh-CN" kern="0">
                <a:solidFill>
                  <a:prstClr val="black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宋体"/>
              </a:rPr>
              <a:t>。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比如作品本身有</a:t>
            </a:r>
            <a:r>
              <a:rPr lang="en-US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“</a:t>
            </a:r>
            <a:r>
              <a:rPr lang="zh-CN" altLang="zh-CN" b="1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诲淫诲盗</a:t>
            </a:r>
            <a:r>
              <a:rPr lang="en-US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”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嫌疑的，这本身可能就</a:t>
            </a:r>
            <a:r>
              <a:rPr lang="zh-CN" altLang="zh-CN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冒着</a:t>
            </a:r>
            <a:r>
              <a:rPr lang="zh-CN" altLang="zh-CN" b="1" u="sng" kern="0">
                <a:solidFill>
                  <a:srgbClr val="00B05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触犯政府法规</a:t>
            </a:r>
            <a:r>
              <a:rPr lang="zh-CN" altLang="zh-CN" b="1" u="sng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的风险，或者还会</a:t>
            </a:r>
            <a:r>
              <a:rPr lang="zh-CN" altLang="zh-CN" b="1" u="sng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让自己的名誉受损</a:t>
            </a:r>
            <a:r>
              <a:rPr lang="zh-CN" altLang="zh-CN" ker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宋体"/>
              </a:rPr>
              <a:t>，这种情况作者往往是不敢署真实大名的。</a:t>
            </a:r>
          </a:p>
          <a:p>
            <a:pPr lvl="0" algn="just"/>
            <a:endParaRPr lang="zh-CN" altLang="zh-CN" sz="2700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宋体"/>
            </a:endParaRPr>
          </a:p>
          <a:p>
            <a:endParaRPr lang="zh-CN" altLang="en-US" sz="2700" kern="0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宋体"/>
            </a:endParaRPr>
          </a:p>
        </p:txBody>
      </p:sp>
    </p:spTree>
    <p:extLst>
      <p:ext uri="{BB962C8B-B14F-4D97-AF65-F5344CB8AC3E}">
        <p14:creationId xmlns:p14="http://schemas.microsoft.com/office/powerpoint/2010/main" val="392713994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503040"/>
          </a:xfrm>
        </p:spPr>
        <p:txBody>
          <a:bodyPr>
            <a:normAutofit fontScale="90000"/>
          </a:bodyPr>
          <a:lstStyle/>
          <a:p>
            <a:r>
              <a:rPr lang="en-US" altLang="zh-CN" b="1" smtClea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《</a:t>
            </a:r>
            <a:r>
              <a:rPr lang="zh-CN" altLang="en-US" b="1" smtClea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红楼梦</a:t>
            </a:r>
            <a:r>
              <a:rPr lang="en-US" altLang="zh-CN" b="1" smtClea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》</a:t>
            </a:r>
            <a:r>
              <a:rPr lang="zh-CN" altLang="en-US" b="1" smtClea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到底有多少回？</a:t>
            </a:r>
            <a:br>
              <a:rPr lang="en-US" altLang="zh-CN" b="1" smtClea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</a:br>
            <a:r>
              <a:rPr lang="zh-CN" altLang="en-US" b="1" smtClean="0">
                <a:solidFill>
                  <a:srgbClr val="00B050"/>
                </a:solidFill>
                <a:latin typeface="华文宋体" panose="02010600040101010101" pitchFamily="2" charset="-122"/>
                <a:ea typeface="华文宋体" panose="02010600040101010101" pitchFamily="2" charset="-122"/>
              </a:rPr>
              <a:t>后面的那些回到底写了哪些内容？到底怎么遗失的？</a:t>
            </a:r>
            <a:endParaRPr lang="zh-CN" altLang="en-US" b="1">
              <a:solidFill>
                <a:srgbClr val="00B050"/>
              </a:solidFill>
              <a:latin typeface="华文宋体" panose="02010600040101010101" pitchFamily="2" charset="-122"/>
              <a:ea typeface="华文宋体" panose="02010600040101010101" pitchFamily="2" charset="-122"/>
            </a:endParaRPr>
          </a:p>
        </p:txBody>
      </p:sp>
      <p:sp>
        <p:nvSpPr>
          <p:cNvPr id="3" name="内容占位符 2" title="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altLang="zh-CN" b="1" u="sng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54</a:t>
            </a:r>
            <a:r>
              <a:rPr lang="zh-CN" altLang="en-US" b="1" u="sng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回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为界，全书</a:t>
            </a:r>
            <a:r>
              <a:rPr lang="en-US" altLang="zh-CN" b="1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108</a:t>
            </a:r>
            <a:r>
              <a:rPr lang="zh-CN" altLang="en-US" b="1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回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buNone/>
            </a:pPr>
            <a:r>
              <a:rPr lang="en-US" altLang="zh-CN" b="1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120</a:t>
            </a:r>
            <a:r>
              <a:rPr lang="zh-CN" altLang="en-US" b="1" u="sng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回</a:t>
            </a:r>
            <a:r>
              <a:rPr lang="zh-CN" altLang="en-US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？</a:t>
            </a:r>
            <a:endParaRPr lang="en-US" altLang="zh-CN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marL="0" indent="0">
              <a:buNone/>
            </a:pPr>
            <a:endParaRPr lang="en-US" altLang="zh-CN" smtClean="0"/>
          </a:p>
          <a:p>
            <a:pPr marL="0" indent="0">
              <a:buNone/>
            </a:pPr>
            <a:r>
              <a:rPr lang="zh-CN" altLang="en-US"/>
              <a:t>张爱</a:t>
            </a:r>
            <a:r>
              <a:rPr lang="zh-CN" altLang="en-US" smtClean="0"/>
              <a:t>玲：</a:t>
            </a:r>
            <a:endParaRPr lang="en-US" altLang="zh-CN"/>
          </a:p>
          <a:p>
            <a:pPr marL="0" indent="0">
              <a:buNone/>
            </a:pPr>
            <a:r>
              <a:rPr lang="zh-CN" altLang="en-US" smtClean="0"/>
              <a:t>一</a:t>
            </a:r>
            <a:r>
              <a:rPr lang="zh-CN" altLang="en-US"/>
              <a:t>恨</a:t>
            </a:r>
            <a:r>
              <a:rPr lang="zh-CN" altLang="en-US" b="1"/>
              <a:t>鲥鱼多刺</a:t>
            </a:r>
            <a:endParaRPr lang="en-US" altLang="zh-CN" b="1"/>
          </a:p>
          <a:p>
            <a:pPr marL="0" indent="0">
              <a:buNone/>
            </a:pPr>
            <a:r>
              <a:rPr lang="zh-CN" altLang="en-US"/>
              <a:t>二恨</a:t>
            </a:r>
            <a:r>
              <a:rPr lang="zh-CN" altLang="en-US" b="1"/>
              <a:t>海棠无香</a:t>
            </a:r>
            <a:endParaRPr lang="en-US" altLang="zh-CN" b="1"/>
          </a:p>
          <a:p>
            <a:pPr marL="0" indent="0">
              <a:buNone/>
            </a:pPr>
            <a:r>
              <a:rPr lang="zh-CN" altLang="en-US"/>
              <a:t>三恨</a:t>
            </a:r>
            <a:r>
              <a:rPr lang="zh-CN" altLang="en-US" b="1" u="sng">
                <a:solidFill>
                  <a:srgbClr val="FF0000"/>
                </a:solidFill>
              </a:rPr>
              <a:t>红楼未完</a:t>
            </a:r>
            <a:endParaRPr lang="en-US" altLang="zh-CN" b="1" u="sng">
              <a:solidFill>
                <a:srgbClr val="FF0000"/>
              </a:solidFill>
            </a:endParaRPr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1578025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251520" y="1916832"/>
            <a:ext cx="8229600" cy="1143000"/>
          </a:xfrm>
        </p:spPr>
        <p:txBody>
          <a:bodyPr/>
          <a:lstStyle/>
          <a:p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（五）</a:t>
            </a:r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红楼梦</a:t>
            </a:r>
            <a:r>
              <a:rPr lang="en-US" altLang="zh-CN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版本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775479882"/>
      </p:ext>
    </p:ext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7" name="标题 1" title="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zh-CN" altLang="en-US" sz="4800" b="1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</a:rPr>
              <a:t>《红楼梦》的刊印</a:t>
            </a:r>
          </a:p>
        </p:txBody>
      </p:sp>
      <p:sp>
        <p:nvSpPr>
          <p:cNvPr id="9218" name="副标题 2" title=""/>
          <p:cNvSpPr>
            <a:spLocks noGrp="1"/>
          </p:cNvSpPr>
          <p:nvPr>
            <p:ph idx="1"/>
          </p:nvPr>
        </p:nvSpPr>
        <p:spPr>
          <a:xfrm>
            <a:off x="179512" y="1203287"/>
            <a:ext cx="8712968" cy="5688632"/>
          </a:xfrm>
        </p:spPr>
        <p:txBody>
          <a:bodyPr/>
          <a:lstStyle/>
          <a:p>
            <a:pPr marL="342900" indent="-342900" algn="l" eaLnBrk="1" hangingPunct="1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n"/>
              <a:defRPr/>
            </a:pP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《红楼梦》全书120回，</a:t>
            </a:r>
            <a:r>
              <a:rPr lang="zh-CN" altLang="en-US" sz="2400" b="1" u="sng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前80回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以</a:t>
            </a:r>
            <a:r>
              <a:rPr lang="zh-CN" altLang="en-US" sz="2400" b="1" u="sng" noProof="1">
                <a:solidFill>
                  <a:srgbClr val="00B05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手抄本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的形式在社会流传，这些传抄本</a:t>
            </a:r>
            <a:r>
              <a:rPr lang="zh-CN" altLang="en-US" sz="2400" u="sng" noProof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大都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带有</a:t>
            </a:r>
            <a:r>
              <a:rPr lang="zh-CN" altLang="en-US" sz="2400" b="1" u="sng" noProof="1" smtClean="0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脂</a:t>
            </a:r>
            <a:r>
              <a:rPr lang="zh-CN" altLang="en-US" sz="2400" b="1" u="sng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砚斋、畸笏叟</a:t>
            </a:r>
            <a:r>
              <a:rPr lang="zh-CN" altLang="en-US" sz="2400" b="1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等人的评语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，因此习惯上称之为</a:t>
            </a:r>
            <a:r>
              <a:rPr lang="zh-CN" altLang="en-US" sz="2400" b="1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</a:t>
            </a:r>
            <a:r>
              <a:rPr lang="zh-CN" altLang="en-US" sz="2400" b="1" u="sng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脂评本”、“脂本”</a:t>
            </a: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</a:p>
          <a:p>
            <a:pPr marL="342900" indent="-342900" algn="l" eaLnBrk="1" hangingPunct="1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n"/>
              <a:defRPr/>
            </a:pP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一般认为</a:t>
            </a:r>
            <a:r>
              <a:rPr lang="zh-CN" altLang="en-US" sz="2400" b="1" noProof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高鹗</a:t>
            </a:r>
            <a:r>
              <a:rPr lang="zh-CN" altLang="en-US" sz="2400" b="1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续写《红楼梦》后四十</a:t>
            </a:r>
            <a:r>
              <a:rPr lang="zh-CN" altLang="en-US" sz="2400" b="1" noProof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回</a:t>
            </a: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r>
              <a:rPr lang="zh-CN" altLang="en-US" sz="2400" u="sng" noProof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乾隆五十六年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，</a:t>
            </a:r>
            <a:r>
              <a:rPr lang="zh-CN" altLang="en-US" sz="2400" b="1" u="sng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程伟元</a:t>
            </a:r>
            <a:r>
              <a:rPr lang="zh-CN" altLang="en-US" sz="2400" b="1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和高鹗将前80回与后40回合成一个完整地故事，以木活字排印出来，定名为《红楼梦》，通称“</a:t>
            </a:r>
            <a:r>
              <a:rPr lang="zh-CN" altLang="en-US" sz="2400" b="1" u="sng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程甲本</a:t>
            </a:r>
            <a:r>
              <a:rPr lang="zh-CN" altLang="en-US" sz="2400" b="1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en-US" sz="2400" noProof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endParaRPr lang="en-US" altLang="zh-CN" sz="2400" noProof="1" smtClean="0"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342900" indent="-342900" algn="l" eaLnBrk="1" hangingPunct="1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n"/>
              <a:defRPr/>
            </a:pPr>
            <a:r>
              <a:rPr lang="zh-CN" altLang="en-US" sz="2400" u="sng" noProof="1" smtClean="0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第二年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程高二人又对甲本做了一些</a:t>
            </a:r>
            <a:r>
              <a:rPr lang="zh-CN" altLang="en-US" sz="2400" b="1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“补遗定讹”、“略为修辑”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的工作，重新排印，通称“</a:t>
            </a:r>
            <a:r>
              <a:rPr lang="zh-CN" altLang="en-US" sz="2400" b="1" u="sng" noProof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程乙本</a:t>
            </a:r>
            <a:r>
              <a:rPr lang="zh-CN" altLang="en-US" sz="2400" u="sng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”</a:t>
            </a: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  <a:r>
              <a:rPr lang="zh-CN" altLang="en-US" sz="2400" b="1" i="1" u="sng" noProof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“程乙本”的印行，结束了《红楼梦》的传抄时代， 使《红楼梦》得以广泛传播</a:t>
            </a:r>
            <a:r>
              <a:rPr lang="zh-CN" altLang="en-US" sz="2400" noProof="1"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89084973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/>
      <p:bldP spid="9218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</p:nvPr>
        </p:nvSpPr>
        <p:spPr>
          <a:xfrm>
            <a:off x="323528" y="13905"/>
            <a:ext cx="8229600" cy="1143000"/>
          </a:xfrm>
        </p:spPr>
        <p:txBody>
          <a:bodyPr/>
          <a:lstStyle/>
          <a:p>
            <a:r>
              <a:rPr lang="zh-CN" altLang="en-US" b="1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“脂批”</a:t>
            </a:r>
            <a:endParaRPr lang="zh-CN" altLang="en-US" b="1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4" name="内容占位符 3" title="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980728"/>
            <a:ext cx="8820472" cy="5661248"/>
          </a:xfrm>
        </p:spPr>
      </p:pic>
    </p:spTree>
    <p:extLst>
      <p:ext uri="{BB962C8B-B14F-4D97-AF65-F5344CB8AC3E}">
        <p14:creationId xmlns:p14="http://schemas.microsoft.com/office/powerpoint/2010/main" val="401414516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https://d.book118.com/448126135067006044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3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6.xml><?xml version="1.0" encoding="utf-8"?>
<a:theme xmlns:r="http://schemas.openxmlformats.org/officeDocument/2006/relationships" xmlns:a="http://schemas.openxmlformats.org/drawingml/2006/main" name="4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7.xml><?xml version="1.0" encoding="utf-8"?>
<a:theme xmlns:r="http://schemas.openxmlformats.org/officeDocument/2006/relationships" xmlns:a="http://schemas.openxmlformats.org/drawingml/2006/main" name="2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8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10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26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8">
      <vt:lpstr>Arial</vt:lpstr>
      <vt:lpstr>Calibri</vt:lpstr>
      <vt:lpstr>宋体</vt:lpstr>
      <vt:lpstr>微软雅黑</vt:lpstr>
      <vt:lpstr>Wingdings</vt:lpstr>
      <vt:lpstr>仿宋</vt:lpstr>
      <vt:lpstr>华文仿宋</vt:lpstr>
      <vt:lpstr>楷体</vt:lpstr>
      <vt:lpstr>隶书</vt:lpstr>
      <vt:lpstr>Times New Roman</vt:lpstr>
      <vt:lpstr>华文宋体</vt:lpstr>
      <vt:lpstr>Office Theme</vt:lpstr>
      <vt:lpstr>《红楼梦》导读</vt:lpstr>
      <vt:lpstr>《红楼梦》在我国文学史上的地位？</vt:lpstr>
      <vt:lpstr>古代小说知识点</vt:lpstr>
      <vt:lpstr>古代小说知识点</vt:lpstr>
      <vt:lpstr>（二）专门研究《红楼梦》的学派</vt:lpstr>
      <vt:lpstr>“红学”</vt:lpstr>
      <vt:lpstr>“红学”</vt:lpstr>
      <vt:lpstr>“新红学”与“旧红学”</vt:lpstr>
      <vt:lpstr>“当代红学”</vt:lpstr>
      <vt:lpstr>著名红学研究者以及著作</vt:lpstr>
      <vt:lpstr>与《红楼梦》有关的节目</vt:lpstr>
      <vt:lpstr>                            ——刘阳</vt:lpstr>
      <vt:lpstr>《红楼梦》的题目</vt:lpstr>
      <vt:lpstr>《红楼梦》的别名</vt:lpstr>
      <vt:lpstr>为什么最终约定俗成的书名是《红楼梦》？</vt:lpstr>
      <vt:lpstr>PowerPoint Presentation</vt:lpstr>
      <vt:lpstr>PowerPoint Presentation</vt:lpstr>
      <vt:lpstr>《红楼梦》作者：曹雪芹？</vt:lpstr>
      <vt:lpstr>《红楼梦》的作者到底是谁？</vt:lpstr>
      <vt:lpstr>有人可能会问：一个人写一部小说，怎么就不能光明正大、堂而皇之地把自己的姓名署上呢？</vt:lpstr>
      <vt:lpstr>《红楼梦》的作者到底是谁？为何会不署名？</vt:lpstr>
      <vt:lpstr>《红楼梦》到底有多少回？后面的那些回到底写了哪些内容？到底怎么遗失的？</vt:lpstr>
      <vt:lpstr>（五）《红楼梦》版本</vt:lpstr>
      <vt:lpstr>《红楼梦》的刊印</vt:lpstr>
      <vt:lpstr>“脂批”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2024-09-24T16:18:41.488</cp:lastPrinted>
  <dcterms:created xsi:type="dcterms:W3CDTF">2024-09-24T08:18:41Z</dcterms:created>
  <dcterms:modified xsi:type="dcterms:W3CDTF">2024-09-24T08:18:44Z</dcterms:modified>
</cp:coreProperties>
</file>