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65B332-35EE-4CA8-93EE-0079DF240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8B343C-9CFB-406E-AC73-E3ED0322C8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C03D7E-63D4-4B1F-9C9B-8AE8B5A22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92197A-211C-4928-A50F-0044FA155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92BEE0-83A7-48FC-A68F-EB250B9DF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69A90B-58BD-4C51-9834-0A27544FB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4D1553-4A27-481E-856B-210CC3B6A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037E8C-5B39-4285-87B9-54EDF63BB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4D3F77-36F5-4C9B-BE5F-78C5DE77B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953256-15E0-42C1-806A-FB1EB30F0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47F2E3-27CB-47AC-9FC1-8E9899B38C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jpeg" /><Relationship Id="rId5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7.jpeg" /><Relationship Id="rId5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1330411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跌倒预防及护理PPT\n## 1.老年人跌倒的原因及影响分析\n### 1.1老年人跌倒的主要原因是什幺？\n### 1.2跌倒对老年人身体和心理的影响\n### 1.3老年人跌倒的社会和家庭影响\n## 2.跌倒预防的重要性及措施\n### 2.1预防老年人跌倒的重要性\n### 2.2老年人跌倒预防的有效措施\n### 2.3提高老年人跌倒预防意识的方法\n## 3.老年人跌倒后的紧急处理与护理\n### 3.1老年人跌倒后的应急处理步骤\n### 3.2老年人跌倒后的护理要点\n### 3.3老年人跌倒后的心理护理与支持\n## 4.家居环境改善与跌倒预防\n### 4.1家居环境改善对跌倒预防的重要性\n### 4.2老年人家居环境改善的建议\n### 4.3家居环境改善的实施与维护\n## 5.老年人跌倒预防的健康教育与康复训练\n### 5.1老年人跌倒预防的健康教育内容与方法\n### 5.2老年人跌倒康复训练的意义与目标\n### 5.3老年人跌倒康复训练的计划与实施\n## 6.社会支持与老年人跌倒预防\n### 6.1社会支持对老年人跌倒预防的作用\n### 6.2老年人跌倒预防的社会支持途径\n### 6.3提高老年人跌倒预防社会支持的效果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跌倒预防及护理PPT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TENCENT DOCS SMART CREATE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CREATE TOGETHER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TENCENT</a:t>
            </a:r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DOCS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老年人跌倒的原因及影响分析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5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5" name="Group 5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36033" y="1751287"/>
            <a:ext cx="11055112" cy="4234459"/>
            <a:chOff x="636033" y="1751287"/>
            <a:chExt cx="11055112" cy="4234459"/>
          </a:xfrm>
        </p:grpSpPr>
        <p:grpSp>
          <p:nvGrpSpPr>
            <p:cNvPr id="226" name="Group 513"/>
            <p:cNvGrpSpPr/>
            <p:nvPr/>
          </p:nvGrpSpPr>
          <p:grpSpPr>
            <a:xfrm>
              <a:off x="636033" y="1751287"/>
              <a:ext cx="3519940" cy="4234459"/>
              <a:chOff x="636033" y="1751287"/>
              <a:chExt cx="3519940" cy="4234459"/>
            </a:xfrm>
          </p:grpSpPr>
          <p:sp>
            <p:nvSpPr>
              <p:cNvPr id="227" name="AutoShape 2"/>
              <p:cNvSpPr/>
              <p:nvPr/>
            </p:nvSpPr>
            <p:spPr>
              <a:xfrm>
                <a:off x="636033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3"/>
              <p:cNvCxnSpPr/>
              <p:nvPr/>
            </p:nvCxnSpPr>
            <p:spPr>
              <a:xfrm>
                <a:off x="1068653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2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1084612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生理因素</a:t>
                </a:r>
                <a:endParaRPr/>
              </a:p>
            </p:txBody>
          </p:sp>
          <p:sp>
            <p:nvSpPr>
              <p:cNvPr id="23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94460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肌肉力量减弱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：随着年龄的增长，老年人的肌肉力量逐渐减弱，导致平衡能力下降，容易跌倒。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关节僵硬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：老年人关节活动受限，关节僵硬，行走不灵活，容易跌倒。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视力减退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：老年人视力逐渐减退，容易导致对环境判断失误，从而跌倒。</a:t>
                </a:r>
                <a:endParaRPr/>
              </a:p>
            </p:txBody>
          </p:sp>
        </p:grpSp>
        <p:grpSp>
          <p:nvGrpSpPr>
            <p:cNvPr id="231" name="Group 518"/>
            <p:cNvGrpSpPr/>
            <p:nvPr/>
          </p:nvGrpSpPr>
          <p:grpSpPr>
            <a:xfrm>
              <a:off x="4403619" y="1751287"/>
              <a:ext cx="3519940" cy="4234459"/>
              <a:chOff x="4403619" y="1751287"/>
              <a:chExt cx="3519940" cy="4234459"/>
            </a:xfrm>
          </p:grpSpPr>
          <p:sp>
            <p:nvSpPr>
              <p:cNvPr id="232" name="AutoShape 6"/>
              <p:cNvSpPr/>
              <p:nvPr/>
            </p:nvSpPr>
            <p:spPr>
              <a:xfrm>
                <a:off x="4403619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3" name="Connector 7"/>
              <p:cNvCxnSpPr/>
              <p:nvPr/>
            </p:nvCxnSpPr>
            <p:spPr>
              <a:xfrm>
                <a:off x="4836240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3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852198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环境因素</a:t>
                </a:r>
                <a:endParaRPr/>
              </a:p>
            </p:txBody>
          </p:sp>
          <p:sp>
            <p:nvSpPr>
              <p:cNvPr id="23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662047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地面湿滑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：老年人容易在湿滑的地面上跌倒，如浴室、厨房等。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家具摆放不当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：家具摆放不当，如椅子、凳子等，容易导致老年人绊倒。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照明不足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：照明不足会影响老年人的视力，导致对环境判断失误，从而跌倒。</a:t>
                </a:r>
                <a:endParaRPr/>
              </a:p>
            </p:txBody>
          </p:sp>
        </p:grpSp>
        <p:grpSp>
          <p:nvGrpSpPr>
            <p:cNvPr id="236" name="Group 523"/>
            <p:cNvGrpSpPr/>
            <p:nvPr/>
          </p:nvGrpSpPr>
          <p:grpSpPr>
            <a:xfrm>
              <a:off x="8171205" y="1751287"/>
              <a:ext cx="3519940" cy="4234459"/>
              <a:chOff x="8171205" y="1751287"/>
              <a:chExt cx="3519940" cy="4234459"/>
            </a:xfrm>
          </p:grpSpPr>
          <p:sp>
            <p:nvSpPr>
              <p:cNvPr id="237" name="AutoShape 10"/>
              <p:cNvSpPr/>
              <p:nvPr/>
            </p:nvSpPr>
            <p:spPr>
              <a:xfrm>
                <a:off x="8171205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8" name="Connector 11"/>
              <p:cNvCxnSpPr/>
              <p:nvPr/>
            </p:nvCxnSpPr>
            <p:spPr>
              <a:xfrm>
                <a:off x="8603826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39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8619785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药物因素</a:t>
                </a:r>
                <a:endParaRPr/>
              </a:p>
            </p:txBody>
          </p:sp>
          <p:sp>
            <p:nvSpPr>
              <p:cNvPr id="240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429633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药物副作用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：部分药物可能导致老年人出现头晕、眩晕等症状，增加跌倒的风险。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药物相互作用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：药物之间的相互作用可能影响老年人的平衡能力和意识，导致跌倒。</a:t>
                </a:r>
                <a:endParaRPr/>
              </a:p>
            </p:txBody>
          </p: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老年人跌倒的主要原因是什幺？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3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44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45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4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身体影响</a:t>
                </a:r>
                <a:endParaRPr/>
              </a:p>
            </p:txBody>
          </p:sp>
          <p:sp>
            <p:nvSpPr>
              <p:cNvPr id="25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：跌倒可能导致老年人骨折，如髋部、腰椎等，严重影响生活质量。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脑震荡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：跌倒可能导致老年人出现脑震荡，影响神经系统功能。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内脏损伤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：跌倒可能导致老年人内脏损伤，如肾脏、肝脏等。</a:t>
                </a:r>
                <a:endParaRPr/>
              </a:p>
            </p:txBody>
          </p:sp>
        </p:grpSp>
        <p:grpSp>
          <p:nvGrpSpPr>
            <p:cNvPr id="251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5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心理影响</a:t>
                </a:r>
                <a:endParaRPr/>
              </a:p>
            </p:txBody>
          </p:sp>
          <p:sp>
            <p:nvSpPr>
              <p:cNvPr id="25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自信心下降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：跌倒可能导致老年人自信心下降，害怕再次跌倒，从而限制活动范围。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焦虑抑郁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：跌倒可能导致老年人出现焦虑、抑郁等心理问题，影响心理健康。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社交减少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：跌倒可能导致老年人社交活动减少，影响社会交往。</a:t>
                </a:r>
                <a:endParaRPr/>
              </a:p>
            </p:txBody>
          </p:sp>
          <p:sp>
            <p:nvSpPr>
              <p:cNvPr id="254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跌倒对老年人身体和心理的影响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社会影响</a:t>
                </a:r>
                <a:endParaRPr/>
              </a:p>
            </p:txBody>
          </p:sp>
          <p:sp>
            <p:nvSpPr>
              <p:cNvPr id="26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医疗费用增加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：跌倒可能导致老年人医疗费用增加，加重家庭和社会负担。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生活质量下降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：跌倒可能导致老年人生活质量下降，影响社会参与。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死亡率上升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：跌倒可能导致老年人死亡率上升，对社会造成负面影响。</a:t>
                </a:r>
                <a:endParaRPr/>
              </a:p>
            </p:txBody>
          </p:sp>
          <p:sp>
            <p:nvSpPr>
              <p:cNvPr id="26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家庭影响</a:t>
                </a:r>
                <a:endParaRPr/>
              </a:p>
            </p:txBody>
          </p:sp>
          <p:sp>
            <p:nvSpPr>
              <p:cNvPr id="27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照顾负担加重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：跌倒可能导致家庭成员照顾负担加重，影响家庭生活。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家庭关系紧张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：跌倒可能导致家庭成员之间的关系紧张，影响家庭和谐。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家庭经济负担加重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：跌倒可能导致家庭经济负担加重，影响家庭生活水平。</a:t>
                </a:r>
                <a:endParaRPr/>
              </a:p>
            </p:txBody>
          </p:sp>
          <p:sp>
            <p:nvSpPr>
              <p:cNvPr id="27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老年人跌倒的社会和家庭影响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跌倒预防的重要性及措施</a:t>
            </a:r>
            <a:endParaRPr/>
          </a:p>
        </p:txBody>
      </p:sp>
      <p:sp>
        <p:nvSpPr>
          <p:cNvPr id="27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8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提高生活质量</a:t>
                </a:r>
                <a:endParaRPr/>
              </a:p>
            </p:txBody>
          </p:sp>
          <p:sp>
            <p:nvSpPr>
              <p:cNvPr id="28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预防跌倒可以减少老年人骨折、脑震荡等伤害，提高生活质量。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预防跌倒可以降低老年人医疗费用，减轻家庭和社会负担。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预防跌倒可以促进老年人社交活动，提高社会参与度。</a:t>
                </a:r>
                <a:endParaRPr/>
              </a:p>
            </p:txBody>
          </p:sp>
          <p:sp>
            <p:nvSpPr>
              <p:cNvPr id="28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延长健康寿命</a:t>
                </a:r>
                <a:endParaRPr/>
              </a:p>
            </p:txBody>
          </p:sp>
          <p:sp>
            <p:nvSpPr>
              <p:cNvPr id="29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预防跌倒可以降低老年人死亡率，延长健康寿命。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预防跌倒可以预防老年人出现焦虑、抑郁等心理问题，保持心理健康。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预防跌倒可以减轻家庭成员照顾负担，促进家庭和谐。</a:t>
                </a:r>
                <a:endParaRPr/>
              </a:p>
            </p:txBody>
          </p:sp>
          <p:sp>
            <p:nvSpPr>
              <p:cNvPr id="29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预防老年人跌倒的重要性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0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01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0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增强身体功能</a:t>
                </a:r>
                <a:endParaRPr/>
              </a:p>
            </p:txBody>
          </p:sp>
          <p:sp>
            <p:nvSpPr>
              <p:cNvPr id="30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进行适当的运动锻炼，提高肌肉力量和关节活动度。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保持良好的视力，定期检查视力，及时更换眼镜。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改善听力，减少因听力减退导致的平衡失调。</a:t>
                </a:r>
                <a:endParaRPr/>
              </a:p>
            </p:txBody>
          </p:sp>
        </p:grpSp>
        <p:grpSp>
          <p:nvGrpSpPr>
            <p:cNvPr id="304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0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改善生活环境</a:t>
                </a:r>
                <a:endParaRPr/>
              </a:p>
            </p:txBody>
          </p:sp>
          <p:sp>
            <p:nvSpPr>
              <p:cNvPr id="30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保持地面干燥，避免在湿滑的地面上行走。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合理摆放家具，避免绊倒。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提高照明亮度，确保良好的光线环境。</a:t>
                </a:r>
                <a:endParaRPr/>
              </a:p>
            </p:txBody>
          </p:sp>
        </p:grpSp>
        <p:grpSp>
          <p:nvGrpSpPr>
            <p:cNvPr id="307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0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药物管理</a:t>
                </a:r>
                <a:endParaRPr/>
              </a:p>
            </p:txBody>
          </p:sp>
          <p:sp>
            <p:nvSpPr>
              <p:cNvPr id="30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遵医嘱服药，避免滥用药物。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了解药物副作用和相互作用，如有不适及时就医。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定期检查药物，确保药物安全有效。</a:t>
                </a:r>
                <a:endParaRPr/>
              </a:p>
            </p:txBody>
          </p:sp>
        </p:grpSp>
      </p:grpSp>
      <p:pic>
        <p:nvPicPr>
          <p:cNvPr id="310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老年人跌倒预防的有效措施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12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13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14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1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1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1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开展老年人跌倒预防健康教育，提高老年人跌倒预防意识。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通过讲座、宣传册等形式，普及跌倒预防知识。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鼓励家庭成员参与跌倒预防教育，共同提高预防意识。</a:t>
                </a:r>
                <a:endParaRPr/>
              </a:p>
            </p:txBody>
          </p:sp>
          <p:sp>
            <p:nvSpPr>
              <p:cNvPr id="3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</a:t>
                </a:r>
                <a:endParaRPr/>
              </a:p>
            </p:txBody>
          </p:sp>
        </p:grpSp>
        <p:grpSp>
          <p:nvGrpSpPr>
            <p:cNvPr id="32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开展老年人跌倒康复训练，提高老年人平衡能力和协调性。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制定个性化的康复训练计划，确保训练效果。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鼓励老年人坚持训练，提高跌倒预防意识。</a:t>
                </a:r>
                <a:endParaRPr/>
              </a:p>
            </p:txBody>
          </p:sp>
          <p:sp>
            <p:nvSpPr>
              <p:cNvPr id="32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康复训练</a:t>
                </a:r>
                <a:endParaRPr/>
              </a:p>
            </p:txBody>
          </p:sp>
        </p:grpSp>
        <p:grpSp>
          <p:nvGrpSpPr>
            <p:cNvPr id="32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2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争取政府、社区等社会支持，提高老年人跌倒预防意识。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通过媒体宣传，扩大跌倒预防知识的影响力。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开展志愿者服务，帮助老年人提高跌倒预防意识。</a:t>
                </a:r>
                <a:endParaRPr/>
              </a:p>
            </p:txBody>
          </p:sp>
          <p:sp>
            <p:nvSpPr>
              <p:cNvPr id="32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社会支持</a:t>
                </a:r>
                <a:endParaRPr/>
              </a:p>
            </p:txBody>
          </p:sp>
        </p:grpSp>
      </p:grpSp>
      <p:pic>
        <p:nvPicPr>
          <p:cNvPr id="32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2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2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3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提高老年人跌倒预防意识的方法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老年人跌倒后的紧急处理与护理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老年人跌倒后的应急处理步骤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判断意识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询问老年人是否有意识，判断是否昏迷。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检查呼吸、脉搏等生命体征，判断生命体征是否稳定。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紧急求助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如果有意识，鼓励老年人寻求帮助，如拨打急救电话。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如果没有意识，立即拨打急救电话，寻求专业救援。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4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检查伤情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询问老年人是否疼痛，检查受伤部位。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避免移动老年人，以免加重伤情。</a:t>
                </a:r>
                <a:endParaRPr/>
              </a:p>
            </p:txBody>
          </p:sp>
          <p:pic>
            <p:nvPicPr>
              <p:cNvPr id="2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9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3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局部处理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对于轻度受伤，如擦伤、碰伤等，可进行局部处理，如清洗、消毒、止血等。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对于严重受伤，如骨折、脑震荡等，应立即送医院救治。</a:t>
                </a:r>
                <a:endParaRPr/>
              </a:p>
            </p:txBody>
          </p:sp>
          <p:pic>
            <p:nvPicPr>
              <p:cNvPr id="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老年人跌倒后的护理要点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37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38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观察病情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定期观察老年人的生命体征，如呼吸、脉搏、血压等。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观察受伤部位，如肿胀、疼痛、感染等。</a:t>
                </a:r>
                <a:endParaRPr/>
              </a:p>
            </p:txBody>
          </p:sp>
          <p:pic>
            <p:nvPicPr>
              <p:cNvPr id="4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42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43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休息与固定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根据伤情，合理安排老年人的休息，避免过度活动。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对于骨折等严重受伤，应进行适当的固定，避免加重伤情。</a:t>
                </a:r>
                <a:endParaRPr/>
              </a:p>
            </p:txBody>
          </p:sp>
          <p:pic>
            <p:nvPicPr>
              <p:cNvPr id="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47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48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药物治疗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根据医嘱，给予老年人药物治疗，如止痛、消炎、抗感染等。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注意药物的剂量和时间，避免药物副作用。</a:t>
                </a:r>
                <a:endParaRPr/>
              </a:p>
            </p:txBody>
          </p:sp>
          <p:pic>
            <p:nvPicPr>
              <p:cNvPr id="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52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53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心理护理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关注老年人的心理状态，给予关心和支持。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鼓励老年人保持乐观，树立信心。</a:t>
                </a:r>
                <a:endParaRPr/>
              </a:p>
            </p:txBody>
          </p:sp>
          <p:pic>
            <p:nvPicPr>
              <p:cNvPr id="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5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59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6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关爱与支持   -家庭成员应给予老年人关爱和支持，关心其身体状况和心理状态。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鼓励老年人参加社交活动，增加与他人的交流。</a:t>
                </a:r>
                <a:endParaRPr/>
              </a:p>
            </p:txBody>
          </p:sp>
        </p:grpSp>
        <p:grpSp>
          <p:nvGrpSpPr>
            <p:cNvPr id="62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6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心理疏导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如果老年人出现焦虑、抑郁等心理问题，应进行心理疏导，帮助其调整心态。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可以请教专业心理医生，制定个性化的心理疏导方案。</a:t>
                </a:r>
                <a:endParaRPr/>
              </a:p>
            </p:txBody>
          </p:sp>
        </p:grpSp>
        <p:grpSp>
          <p:nvGrpSpPr>
            <p:cNvPr id="65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康复干预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对于轻度受伤，可以通过康复训练，帮助老年人恢复身体功能。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对于严重受伤，应根据医生建议，进行康复干预，提高康复效果。</a:t>
                </a:r>
                <a:endParaRPr/>
              </a:p>
            </p:txBody>
          </p:sp>
        </p:grpSp>
      </p:grpSp>
      <p:sp>
        <p:nvSpPr>
          <p:cNvPr id="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老年人跌倒后的心理护理与支持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https://d.book118.com/448133041126006037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跌倒预防及护理PPT</vt:lpstr>
      <vt:lpstr>老年人跌倒的原因及影响分析</vt:lpstr>
      <vt:lpstr>PowerPoint Presentation</vt:lpstr>
      <vt:lpstr>PowerPoint Presentation</vt:lpstr>
      <vt:lpstr>PowerPoint Presentation</vt:lpstr>
      <vt:lpstr>跌倒预防的重要性及措施</vt:lpstr>
      <vt:lpstr>PowerPoint Presentation</vt:lpstr>
      <vt:lpstr>PowerPoint Presentation</vt:lpstr>
      <vt:lpstr>PowerPoint Presentation</vt:lpstr>
      <vt:lpstr>老年人跌倒后的紧急处理与护理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2024-09-17T21:13:31.178</cp:lastPrinted>
  <dcterms:created xsi:type="dcterms:W3CDTF">2024-09-17T13:13:31Z</dcterms:created>
  <dcterms:modified xsi:type="dcterms:W3CDTF">2024-09-17T13:13:33Z</dcterms:modified>
</cp:coreProperties>
</file>