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IQECRN+MS-UIGothic"/>
      <p:regular r:id="rId18"/>
    </p:embeddedFont>
    <p:embeddedFont>
      <p:font typeface="DNRRGU+JVBQTH+ArialMT"/>
      <p:regular r:id="rId19"/>
    </p:embeddedFont>
    <p:embeddedFont>
      <p:font typeface="VQGEDJ+PDOQFL+MicrosoftYaHei"/>
      <p:regular r:id="rId20"/>
    </p:embeddedFont>
    <p:embeddedFont>
      <p:font typeface="KQINCN+HMKLJD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C960E-F08C-4F3C-BA05-4DCD61A59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F5D9D-94E6-4990-BDA8-21DDFFEED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0D840-11B3-46D5-B92D-899996067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B746C-2B3C-4178-9C60-11DEFB9F2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AB42F0-BEB1-42FF-843C-5F93B2CFD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C0F42B-35B4-44B3-B3C9-DEE3848DA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EE9BB9-3CE1-44E9-9DA5-E56B15CEF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89E94-2B43-42FB-920C-FD4AD971F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72017-0ACE-4AC6-A98C-EE45F4210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FB10B-7D32-4A2C-B8B0-A2A0B63D1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0B279-96FC-42F4-89AC-7103F3130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35070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623571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IQECRN+MS-UIGothic"/>
                <a:cs typeface="IQECRN+MS-UIGothic"/>
              </a:rPr>
              <a:t>固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态</a:t>
            </a:r>
            <a:r>
              <a:rPr sz="5150" spc="25">
                <a:solidFill>
                  <a:srgbClr val="083502"/>
                </a:solidFill>
                <a:latin typeface="IQECRN+MS-UIGothic"/>
                <a:cs typeface="IQECRN+MS-UIGothic"/>
              </a:rPr>
              <a:t>相</a:t>
            </a:r>
            <a:r>
              <a:rPr sz="5150" spc="20">
                <a:solidFill>
                  <a:srgbClr val="083502"/>
                </a:solidFill>
                <a:latin typeface="SimSun"/>
                <a:cs typeface="SimSun"/>
              </a:rPr>
              <a:t>变</a:t>
            </a:r>
            <a:r>
              <a:rPr sz="5150" spc="25">
                <a:solidFill>
                  <a:srgbClr val="083502"/>
                </a:solidFill>
                <a:latin typeface="IQECRN+MS-UIGothic"/>
                <a:cs typeface="IQECRN+MS-UIGothic"/>
              </a:rPr>
              <a:t>概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论课</a:t>
            </a:r>
            <a:r>
              <a:rPr sz="5150">
                <a:solidFill>
                  <a:srgbClr val="083502"/>
                </a:solidFill>
                <a:latin typeface="IQECRN+MS-UIGothic"/>
                <a:cs typeface="IQECR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DNRRGU+JVBQTH+ArialMT"/>
                <a:cs typeface="DNRRGU+JVBQTH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QECRN+MS-UIGothic"/>
                <a:cs typeface="IQECRN+MS-UIGothic"/>
              </a:rPr>
              <a:t>固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态</a:t>
            </a:r>
            <a:r>
              <a:rPr sz="2400">
                <a:solidFill>
                  <a:srgbClr val="45AE37"/>
                </a:solidFill>
                <a:latin typeface="IQECRN+MS-UIGothic"/>
                <a:cs typeface="IQECRN+MS-UIGothic"/>
              </a:rPr>
              <a:t>相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45AE37"/>
                </a:solidFill>
                <a:latin typeface="IQECRN+MS-UIGothic"/>
                <a:cs typeface="IQECRN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VQGEDJ+PDOQFL+MicrosoftYaHei"/>
                <a:cs typeface="VQGEDJ+PDOQFL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3404647" cy="24296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DNRRGU+JVBQTH+ArialMT"/>
                <a:cs typeface="DNRRGU+JVBQTH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QECRN+MS-UIGothic"/>
                <a:cs typeface="IQECRN+MS-UIGothic"/>
              </a:rPr>
              <a:t>固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态</a:t>
            </a:r>
            <a:r>
              <a:rPr sz="2400">
                <a:solidFill>
                  <a:srgbClr val="45AE37"/>
                </a:solidFill>
                <a:latin typeface="IQECRN+MS-UIGothic"/>
                <a:cs typeface="IQECRN+MS-UIGothic"/>
              </a:rPr>
              <a:t>相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45AE37"/>
                </a:solidFill>
                <a:latin typeface="IQECRN+MS-UIGothic"/>
                <a:cs typeface="IQECRN+MS-UIGothic"/>
              </a:rPr>
              <a:t>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驱动</a:t>
            </a:r>
            <a:r>
              <a:rPr sz="2400">
                <a:solidFill>
                  <a:srgbClr val="45AE37"/>
                </a:solidFill>
                <a:latin typeface="IQECRN+MS-UIGothic"/>
                <a:cs typeface="IQECRN+MS-UIGothic"/>
              </a:rPr>
              <a:t>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DNRRGU+JVBQTH+ArialMT"/>
                <a:cs typeface="DNRRGU+JVBQTH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QECRN+MS-UIGothic"/>
                <a:cs typeface="IQECRN+MS-UIGothic"/>
              </a:rPr>
              <a:t>固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态</a:t>
            </a:r>
            <a:r>
              <a:rPr sz="2400">
                <a:solidFill>
                  <a:srgbClr val="45AE37"/>
                </a:solidFill>
                <a:latin typeface="IQECRN+MS-UIGothic"/>
                <a:cs typeface="IQECRN+MS-UIGothic"/>
              </a:rPr>
              <a:t>相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45AE37"/>
                </a:solidFill>
                <a:latin typeface="IQECRN+MS-UIGothic"/>
                <a:cs typeface="IQECRN+MS-UIGothic"/>
              </a:rPr>
              <a:t>的机制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DNRRGU+JVBQTH+ArialMT"/>
                <a:cs typeface="DNRRGU+JVBQTH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QECRN+MS-UIGothic"/>
                <a:cs typeface="IQECRN+MS-UIGothic"/>
              </a:rPr>
              <a:t>固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态</a:t>
            </a:r>
            <a:r>
              <a:rPr sz="2400">
                <a:solidFill>
                  <a:srgbClr val="45AE37"/>
                </a:solidFill>
                <a:latin typeface="IQECRN+MS-UIGothic"/>
                <a:cs typeface="IQECRN+MS-UIGothic"/>
              </a:rPr>
              <a:t>相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45AE37"/>
                </a:solidFill>
                <a:latin typeface="IQECRN+MS-UIGothic"/>
                <a:cs typeface="IQECRN+MS-UIGothic"/>
              </a:rPr>
              <a:t>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45AE37"/>
                </a:solidFill>
                <a:latin typeface="IQECRN+MS-UIGothic"/>
                <a:cs typeface="IQECRN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DNRRGU+JVBQTH+ArialMT"/>
                <a:cs typeface="DNRRGU+JVBQTH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QECRN+MS-UIGothic"/>
                <a:cs typeface="IQECRN+MS-UIGothic"/>
              </a:rPr>
              <a:t>固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态</a:t>
            </a:r>
            <a:r>
              <a:rPr sz="2400">
                <a:solidFill>
                  <a:srgbClr val="45AE37"/>
                </a:solidFill>
                <a:latin typeface="IQECRN+MS-UIGothic"/>
                <a:cs typeface="IQECRN+MS-UIGothic"/>
              </a:rPr>
              <a:t>相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45AE37"/>
                </a:solidFill>
                <a:latin typeface="IQECRN+MS-UIGothic"/>
                <a:cs typeface="IQECRN+MS-UIGothic"/>
              </a:rPr>
              <a:t>的未来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45AE37"/>
                </a:solidFill>
                <a:latin typeface="IQECRN+MS-UIGothic"/>
                <a:cs typeface="IQECRN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IQECRN+MS-UIGothic"/>
                <a:cs typeface="IQECRN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KQINCN+HMKLJD+MicrosoftYaHei-Bold"/>
                <a:cs typeface="KQINCN+HMKLJ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IQECRN+MS-UIGothic"/>
                <a:cs typeface="IQECRN+MS-UIGothic"/>
              </a:rPr>
              <a:t>固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态</a:t>
            </a:r>
            <a:r>
              <a:rPr sz="3800" spc="27">
                <a:solidFill>
                  <a:srgbClr val="083502"/>
                </a:solidFill>
                <a:latin typeface="IQECRN+MS-UIGothic"/>
                <a:cs typeface="IQECRN+MS-UIGothic"/>
              </a:rPr>
              <a:t>相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变</a:t>
            </a:r>
            <a:r>
              <a:rPr sz="3800" spc="27">
                <a:solidFill>
                  <a:srgbClr val="083502"/>
                </a:solidFill>
                <a:latin typeface="IQECRN+MS-UIGothic"/>
                <a:cs typeface="IQECRN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KQINCN+HMKLJD+MicrosoftYaHei-Bold"/>
                <a:cs typeface="KQINCN+HMKLJD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固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相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的定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56219" y="1846862"/>
            <a:ext cx="696137" cy="20794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QINCN+HMKLJD+MicrosoftYaHei-Bold"/>
                <a:cs typeface="KQINCN+HMKLJD+MicrosoftYaHei-Bold"/>
              </a:rPr>
              <a:t>01</a:t>
            </a:r>
          </a:p>
          <a:p>
            <a:pPr marL="0" marR="0">
              <a:lnSpc>
                <a:spcPts val="2083"/>
              </a:lnSpc>
              <a:spcBef>
                <a:spcPts val="9206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QINCN+HMKLJD+MicrosoftYaHei-Bold"/>
                <a:cs typeface="KQINCN+HMKLJD+MicrosoftYaHei-Bold"/>
              </a:rPr>
              <a:t>02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4000" y="476976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QINCN+HMKLJD+MicrosoftYaHei-Bold"/>
                <a:cs typeface="KQINCN+HMKLJD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固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相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类</a:t>
            </a:r>
            <a:r>
              <a:rPr sz="2300" spc="25">
                <a:solidFill>
                  <a:srgbClr val="45AE37"/>
                </a:solidFill>
                <a:latin typeface="IQECRN+MS-UIGothic"/>
                <a:cs typeface="IQECRN+MS-UIGothic"/>
              </a:rPr>
              <a:t>型二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317114" y="2257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类</a:t>
            </a:r>
            <a:r>
              <a:rPr sz="2300" spc="25">
                <a:solidFill>
                  <a:srgbClr val="45AE37"/>
                </a:solidFill>
                <a:latin typeface="IQECRN+MS-UIGothic"/>
                <a:cs typeface="IQECRN+MS-UIGothic"/>
              </a:rPr>
              <a:t>型一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类</a:t>
            </a:r>
            <a:r>
              <a:rPr sz="2300" spc="25">
                <a:solidFill>
                  <a:srgbClr val="45AE37"/>
                </a:solidFill>
                <a:latin typeface="IQECRN+MS-UIGothic"/>
                <a:cs typeface="IQECRN+MS-UIGothic"/>
              </a:rPr>
              <a:t>型三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固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相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5AE37"/>
                </a:solidFill>
                <a:latin typeface="IQECRN+MS-UIGothic"/>
                <a:cs typeface="IQECRN+MS-UIGothic"/>
              </a:rPr>
              <a:t>特点一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KQINCN+HMKLJD+MicrosoftYaHei-Bold"/>
                <a:cs typeface="KQINCN+HMKLJD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3160395"/>
            <a:ext cx="915619" cy="227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5AE37"/>
                </a:solidFill>
                <a:latin typeface="IQECRN+MS-UIGothic"/>
                <a:cs typeface="IQECRN+MS-UIGothic"/>
              </a:rPr>
              <a:t>特点二</a:t>
            </a:r>
          </a:p>
          <a:p>
            <a:pPr marL="0" marR="0">
              <a:lnSpc>
                <a:spcPts val="1600"/>
              </a:lnSpc>
              <a:spcBef>
                <a:spcPts val="12305"/>
              </a:spcBef>
              <a:spcAft>
                <a:spcPct val="0"/>
              </a:spcAft>
            </a:pPr>
            <a:r>
              <a:rPr sz="1600">
                <a:solidFill>
                  <a:srgbClr val="45AE37"/>
                </a:solidFill>
                <a:latin typeface="IQECRN+MS-UIGothic"/>
                <a:cs typeface="IQECRN+MS-UIGothic"/>
              </a:rPr>
              <a:t>特点三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2360" y="3616087"/>
            <a:ext cx="1545719" cy="3634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KQINCN+HMKLJD+MicrosoftYaHei-Bold"/>
                <a:cs typeface="KQINCN+HMKLJD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KQINCN+HMKLJD+MicrosoftYaHei-Bold"/>
                <a:cs typeface="KQINCN+HMKLJD+MicrosoftYaHei-Bold"/>
              </a:rPr>
              <a:t>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KQINCN+HMKLJD+MicrosoftYaHei-Bold"/>
                <a:cs typeface="KQINCN+HMKLJ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IQECRN+MS-UIGothic"/>
                <a:cs typeface="IQECRN+MS-UIGothic"/>
              </a:rPr>
              <a:t>固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态</a:t>
            </a:r>
            <a:r>
              <a:rPr sz="3800" spc="27">
                <a:solidFill>
                  <a:srgbClr val="083502"/>
                </a:solidFill>
                <a:latin typeface="IQECRN+MS-UIGothic"/>
                <a:cs typeface="IQECRN+MS-UIGothic"/>
              </a:rPr>
              <a:t>相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变</a:t>
            </a:r>
            <a:r>
              <a:rPr sz="3800" spc="27">
                <a:solidFill>
                  <a:srgbClr val="083502"/>
                </a:solidFill>
                <a:latin typeface="IQECRN+MS-UIGothic"/>
                <a:cs typeface="IQECRN+MS-UIGothic"/>
              </a:rPr>
              <a:t>的</a:t>
            </a:r>
            <a:r>
              <a:rPr sz="3800" spc="25">
                <a:solidFill>
                  <a:srgbClr val="083502"/>
                </a:solidFill>
                <a:latin typeface="SimSun"/>
                <a:cs typeface="SimSun"/>
              </a:rPr>
              <a:t>驱动</a:t>
            </a:r>
            <a:r>
              <a:rPr sz="3800">
                <a:solidFill>
                  <a:srgbClr val="083502"/>
                </a:solidFill>
                <a:latin typeface="IQECRN+MS-UIGothic"/>
                <a:cs typeface="IQECRN+MS-UIGothic"/>
              </a:rPr>
              <a:t>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KQINCN+HMKLJD+MicrosoftYaHei-Bold"/>
                <a:cs typeface="KQINCN+HMKLJD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温度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驱动</a:t>
            </a: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的固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相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力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驱动</a:t>
            </a: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的固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相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力可以改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原子或分子的平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均距离，从而影响固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驱动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的固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通常表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晶体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构的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压缩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或膨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胀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，如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岩石在高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下的相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的影响可以通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过压强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的基本原理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行解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化学成分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驱动</a:t>
            </a: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的固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相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化学成分的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化可以改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原子或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分子的相互作用力，从而影响固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化学成分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驱动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的固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通常表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化学成分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的影响可以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化学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的基本原理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行解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13604" y="4623172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合金或化合物的形成，如金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285104" y="4897493"/>
            <a:ext cx="1745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QECRN+MS-UIGothic"/>
                <a:cs typeface="IQECRN+MS-UIGothic"/>
              </a:rPr>
              <a:t>属氧化物的形成。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固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相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驱动</a:t>
            </a: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力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总结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40702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QECRN+MS-UIGothic"/>
                <a:cs typeface="IQECRN+MS-UIGothic"/>
              </a:rPr>
              <a:t>温度、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IQECRN+MS-UIGothic"/>
                <a:cs typeface="IQECRN+MS-UIGothic"/>
              </a:rPr>
              <a:t>力和化学成分是影响固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IQECRN+MS-UIGothic"/>
                <a:cs typeface="IQECRN+MS-UIGothic"/>
              </a:rPr>
              <a:t>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IQECRN+MS-UIGothic"/>
                <a:cs typeface="IQECRN+MS-UIGothic"/>
              </a:rPr>
              <a:t>的三大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驱动</a:t>
            </a:r>
            <a:r>
              <a:rPr sz="1500">
                <a:solidFill>
                  <a:srgbClr val="FFFDFD"/>
                </a:solidFill>
                <a:latin typeface="IQECRN+MS-UIGothic"/>
                <a:cs typeface="IQECRN+MS-UIGothic"/>
              </a:rPr>
              <a:t>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40702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QECRN+MS-UIGothic"/>
                <a:cs typeface="IQECRN+MS-UIGothic"/>
              </a:rPr>
              <a:t>深入理解固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IQECRN+MS-UIGothic"/>
                <a:cs typeface="IQECRN+MS-UIGothic"/>
              </a:rPr>
              <a:t>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IQECRN+MS-UIGothic"/>
                <a:cs typeface="IQECRN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驱动</a:t>
            </a:r>
            <a:r>
              <a:rPr sz="1500">
                <a:solidFill>
                  <a:srgbClr val="FFFDFD"/>
                </a:solidFill>
                <a:latin typeface="IQECRN+MS-UIGothic"/>
                <a:cs typeface="IQECRN+MS-UIGothic"/>
              </a:rPr>
              <a:t>力有助于更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QECRN+MS-UIGothic"/>
                <a:cs typeface="IQECRN+MS-UIGothic"/>
              </a:rPr>
              <a:t>好地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FFFDFD"/>
                </a:solidFill>
                <a:latin typeface="IQECRN+MS-UIGothic"/>
                <a:cs typeface="IQECRN+MS-UIGothic"/>
              </a:rPr>
              <a:t>和控制材料的性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IQECRN+MS-UIGothic"/>
                <a:cs typeface="IQECRN+MS-UIGothic"/>
              </a:rPr>
              <a:t>和行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IQECRN+MS-UIGothic"/>
                <a:cs typeface="IQECRN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37933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IQECRN+MS-UIGothic"/>
                <a:cs typeface="IQECRN+MS-UIGothic"/>
              </a:rPr>
              <a:t>三种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驱动</a:t>
            </a:r>
            <a:r>
              <a:rPr sz="1500">
                <a:solidFill>
                  <a:srgbClr val="FFFDFD"/>
                </a:solidFill>
                <a:latin typeface="IQECRN+MS-UIGothic"/>
                <a:cs typeface="IQECRN+MS-UIGothic"/>
              </a:rPr>
              <a:t>力可以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DFD"/>
                </a:solidFill>
                <a:latin typeface="IQECRN+MS-UIGothic"/>
                <a:cs typeface="IQECRN+MS-UIGothic"/>
              </a:rPr>
              <a:t>独作用，也可以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72000" y="4722233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QECRN+MS-UIGothic"/>
                <a:cs typeface="IQECRN+MS-UIGothic"/>
              </a:rPr>
              <a:t>相互影响，共同决定固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IQECRN+MS-UIGothic"/>
                <a:cs typeface="IQECRN+MS-UIGothic"/>
              </a:rPr>
              <a:t>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IQECRN+MS-UIGothic"/>
                <a:cs typeface="IQECRN+MS-UIGothic"/>
              </a:rPr>
              <a:t>的性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QECRN+MS-UIGothic"/>
                <a:cs typeface="IQECRN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IQECRN+MS-UIGothic"/>
                <a:cs typeface="IQECRN+MS-UIGothic"/>
              </a:rPr>
              <a:t>程。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KQINCN+HMKLJD+MicrosoftYaHei-Bold"/>
                <a:cs typeface="KQINCN+HMKLJD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IQECRN+MS-UIGothic"/>
                <a:cs typeface="IQECRN+MS-UIGothic"/>
              </a:rPr>
              <a:t>固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态</a:t>
            </a:r>
            <a:r>
              <a:rPr sz="3800" spc="27">
                <a:solidFill>
                  <a:srgbClr val="083502"/>
                </a:solidFill>
                <a:latin typeface="IQECRN+MS-UIGothic"/>
                <a:cs typeface="IQECRN+MS-UIGothic"/>
              </a:rPr>
              <a:t>相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变</a:t>
            </a:r>
            <a:r>
              <a:rPr sz="3800" spc="25">
                <a:solidFill>
                  <a:srgbClr val="083502"/>
                </a:solidFill>
                <a:latin typeface="IQECRN+MS-UIGothic"/>
                <a:cs typeface="IQECRN+MS-UIGothic"/>
              </a:rPr>
              <a:t>的机制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KQINCN+HMKLJD+MicrosoftYaHei-Bold"/>
                <a:cs typeface="KQINCN+HMKLJD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扩</a:t>
            </a: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散控制的固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45AE37"/>
                </a:solidFill>
                <a:latin typeface="IQECRN+MS-UIGothic"/>
                <a:cs typeface="IQECRN+MS-UIGothic"/>
              </a:rPr>
              <a:t>相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https://d.book118.com/448135070104006041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IQECRN+MS-UIGothic</vt:lpstr>
      <vt:lpstr>SimSun</vt:lpstr>
      <vt:lpstr>DNRRGU+JVBQTH+ArialMT</vt:lpstr>
      <vt:lpstr>Times New Roman</vt:lpstr>
      <vt:lpstr>VQGEDJ+PDOQFL+MicrosoftYaHei</vt:lpstr>
      <vt:lpstr>KQINCN+HMKLJD+MicrosoftYaHei-Bold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2024-09-20T12:54:21.410</cp:lastPrinted>
  <dcterms:created xsi:type="dcterms:W3CDTF">2024-09-20T04:54:21Z</dcterms:created>
  <dcterms:modified xsi:type="dcterms:W3CDTF">2024-09-20T04:54:22Z</dcterms:modified>
</cp:coreProperties>
</file>