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294EEB-065F-4BE2-B8B6-4AB41944B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B5510C-00D6-4AC9-9EC8-6D183C8B16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0DEA05-3B15-45A8-BD9C-2EEF33B873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69B994-DFD2-4741-81A1-EF3809B447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1E5489-9D08-4BBC-B9AD-D23FC775FF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03FD9F-34E5-4C72-9190-249AF786CB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998EB6B-1649-4076-B6F8-9FDDAE5EEB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FCBFA4-1CCD-4F29-AE83-91C9A30D75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5BDDC9-2B5E-4415-A11B-364088BCFE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7B8FF9-46A4-46DA-B108-B5892D3BB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419D57-783F-4D4E-B127-D74954A90F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813710200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年长患者术后护理PPT\n## 1.年长患者术后护理的重要性及挑战\n### 1.1年长患者术后护理对康复的影响\n### 1.2年长患者术后护理面临的挑战\n### 1.3提高年长患者术后护理质量的策略\n## 2.年长患者术后护理的基本知识\n### 2.1年长患者术后护理的基本概念\n### 2.2年长患者术后护理的基本原则\n### 2.3年长患者术后护理的基本技能\n## 3.年长患者术后护理的监测与评估\n### 3.1年长患者术后护理的监测方法\n### 3.2年长患者术后护理的评估标准\n### 3.3年长患者术后护理的评估结果分析\n## 4.年长患者术后护理的实施与配合\n### 4.1年长患者术后护理的实施步骤\n### 4.2年长患者术后护理的配合要求\n### 4.3年长患者术后护理的实施效果评价\n## 5.年长患者术后护理的个案分析与讨论\n### 5.1年长患者术后护理的成功案例分析\n### 5.2年长患者术后护理的失败案例分析\n### 5.3年长患者术后护理的个案讨论与启示\n## 6.年长患者术后护理的未来发展趋势与展望\n### 6.1年长患者术后护理的技术创新与发展\n### 6.2年长患者术后护理的服务模式创新与发展\n### 6.3年长患者术后护理的政策与法规展望\n&quot;,&quot;templateId&quot;:&quot;yjp75jdsfbb9frnx6858ro4pgo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0300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年长患者术后护理PPT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年长患者术后护理的重要性及挑战</a:t>
            </a:r>
            <a:endParaRPr/>
          </a:p>
        </p:txBody>
      </p:sp>
      <p:sp>
        <p:nvSpPr>
          <p:cNvPr id="13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25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26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加速康复进程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合理的护理措施有助于减轻术后不适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提高年长患者的身体机能恢复速度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减少术后并发症的发生</a:t>
                </a:r>
                <a:endParaRPr/>
              </a:p>
            </p:txBody>
          </p:sp>
          <p:pic>
            <p:nvPicPr>
              <p:cNvPr id="22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0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31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提高生活质量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术后护理可以改善年长患者的心理状态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帮助他们更好地适应社会生活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降低家庭和社会的负担</a:t>
                </a:r>
                <a:endParaRPr/>
              </a:p>
            </p:txBody>
          </p:sp>
          <p:pic>
            <p:nvPicPr>
              <p:cNvPr id="234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5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延长生存期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良好的术后护理可以降低复发和转移的风险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提高年长患者的生存率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延长他们的寿命</a:t>
                </a:r>
                <a:endParaRPr/>
              </a:p>
            </p:txBody>
          </p:sp>
          <p:pic>
            <p:nvPicPr>
              <p:cNvPr id="239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年长患者术后护理对康复的影响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43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44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4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身体状况较差</a:t>
                </a:r>
                <a:endParaRPr/>
              </a:p>
            </p:txBody>
          </p:sp>
          <p:sp>
            <p:nvSpPr>
              <p:cNvPr id="24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年长患者可能存在多种慢性疾病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术后康复能力较弱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对护理的需求较高</a:t>
                </a:r>
                <a:endParaRPr/>
              </a:p>
            </p:txBody>
          </p:sp>
        </p:grpSp>
        <p:grpSp>
          <p:nvGrpSpPr>
            <p:cNvPr id="247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4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心理问题较多</a:t>
                </a:r>
                <a:endParaRPr/>
              </a:p>
            </p:txBody>
          </p:sp>
          <p:sp>
            <p:nvSpPr>
              <p:cNvPr id="24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年长患者可能存在焦虑、抑郁等心理问题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对术后护理的配合度较低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需要更多的心理支持和关爱</a:t>
                </a:r>
                <a:endParaRPr/>
              </a:p>
            </p:txBody>
          </p:sp>
        </p:grpSp>
        <p:grpSp>
          <p:nvGrpSpPr>
            <p:cNvPr id="250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5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家庭和社会支持不足</a:t>
                </a:r>
                <a:endParaRPr/>
              </a:p>
            </p:txBody>
          </p:sp>
          <p:sp>
            <p:nvSpPr>
              <p:cNvPr id="252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年长患者的家庭和社会支持可能较少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术后护理的费用较高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护理人员的培训和素质参差不齐</a:t>
                </a:r>
                <a:endParaRPr/>
              </a:p>
            </p:txBody>
          </p:sp>
        </p:grpSp>
      </p:grpSp>
      <p:sp>
        <p:nvSpPr>
          <p:cNvPr id="2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年长患者术后护理面临的挑战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5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56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57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58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9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加强护理团队的建设</a:t>
                </a:r>
                <a:endParaRPr/>
              </a:p>
            </p:txBody>
          </p:sp>
          <p:sp>
            <p:nvSpPr>
              <p:cNvPr id="260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提高护理人员的培训力度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提高护理人员的综合素质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建立完善的护理管理体系</a:t>
                </a:r>
                <a:endParaRPr/>
              </a:p>
            </p:txBody>
          </p:sp>
        </p:grpSp>
        <p:grpSp>
          <p:nvGrpSpPr>
            <p:cNvPr id="261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62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优化护理服务流程</a:t>
                </a:r>
                <a:endParaRPr/>
              </a:p>
            </p:txBody>
          </p:sp>
          <p:sp>
            <p:nvSpPr>
              <p:cNvPr id="26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制定个性化的护理计划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提高护理服务的效率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确保护理服务的质量</a:t>
                </a:r>
                <a:endParaRPr/>
              </a:p>
            </p:txBody>
          </p:sp>
        </p:grpSp>
        <p:grpSp>
          <p:nvGrpSpPr>
            <p:cNvPr id="265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66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7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加强心理关怀和支持</a:t>
                </a:r>
                <a:endParaRPr/>
              </a:p>
            </p:txBody>
          </p:sp>
          <p:sp>
            <p:nvSpPr>
              <p:cNvPr id="268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关注年长患者的心理需求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提供心理咨询服务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建立良好的家庭和社会支持系统</a:t>
                </a:r>
                <a:endParaRPr/>
              </a:p>
            </p:txBody>
          </p:sp>
        </p:grpSp>
      </p:grpSp>
      <p:sp>
        <p:nvSpPr>
          <p:cNvPr id="26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提高年长患者术后护理质量的策略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7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年长患者术后护理的基本知识</a:t>
            </a:r>
            <a:endParaRPr/>
          </a:p>
        </p:txBody>
      </p:sp>
      <p:sp>
        <p:nvSpPr>
          <p:cNvPr id="27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术后护理的定义</a:t>
                </a:r>
                <a:endParaRPr/>
              </a:p>
            </p:txBody>
          </p:sp>
          <p:sp>
            <p:nvSpPr>
              <p:cNvPr id="27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术后护理是指在手术后的恢复期进行的护理工作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包括生理、心理和社会层面的护理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旨在帮助患者尽快康复，提高生活质量</a:t>
                </a:r>
                <a:endParaRPr/>
              </a:p>
            </p:txBody>
          </p:sp>
          <p:sp>
            <p:nvSpPr>
              <p:cNvPr id="27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年长患者的特点</a:t>
                </a:r>
                <a:endParaRPr/>
              </a:p>
            </p:txBody>
          </p:sp>
          <p:sp>
            <p:nvSpPr>
              <p:cNvPr id="28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年长患者一般指60岁以上的老年人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身体的生理功能和心理状态逐渐减退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对护理的需求较高</a:t>
                </a:r>
                <a:endParaRPr/>
              </a:p>
            </p:txBody>
          </p:sp>
          <p:sp>
            <p:nvSpPr>
              <p:cNvPr id="28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年长患者术后护理的基本概念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92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93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94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个体化原则</a:t>
                </a:r>
                <a:endParaRPr/>
              </a:p>
            </p:txBody>
          </p:sp>
          <p:sp>
            <p:nvSpPr>
              <p:cNvPr id="295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根据年长患者的身体状况和需求制定个性化的护理计划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充分考虑患者的病情、年龄、生活习惯等因素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灵活调整护理措施</a:t>
                </a:r>
                <a:endParaRPr/>
              </a:p>
            </p:txBody>
          </p:sp>
        </p:grpSp>
        <p:grpSp>
          <p:nvGrpSpPr>
            <p:cNvPr id="296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97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全面性原则</a:t>
                </a:r>
                <a:endParaRPr/>
              </a:p>
            </p:txBody>
          </p:sp>
          <p:sp>
            <p:nvSpPr>
              <p:cNvPr id="298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术后护理应涵盖生理、心理和社会层面的护理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关注患者的整体需求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提高护理服务的综合性</a:t>
                </a:r>
                <a:endParaRPr/>
              </a:p>
            </p:txBody>
          </p:sp>
        </p:grpSp>
        <p:grpSp>
          <p:nvGrpSpPr>
            <p:cNvPr id="299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30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持续性原则</a:t>
                </a:r>
                <a:endParaRPr/>
              </a:p>
            </p:txBody>
          </p:sp>
          <p:sp>
            <p:nvSpPr>
              <p:cNvPr id="30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术后护理是一个持续的过程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需要对患者进行长期的跟踪和关注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及时调整护理计划</a:t>
                </a:r>
                <a:endParaRPr/>
              </a:p>
            </p:txBody>
          </p:sp>
        </p:grpSp>
      </p:grpSp>
      <p:pic>
        <p:nvPicPr>
          <p:cNvPr id="302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3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年长患者术后护理的基本原则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304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05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06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08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09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310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31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掌握术后护理的基本操作技能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如更换敷料、测量生命体征等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能够及时发现并处理术后并发症</a:t>
                </a:r>
                <a:endParaRPr/>
              </a:p>
            </p:txBody>
          </p:sp>
          <p:sp>
            <p:nvSpPr>
              <p:cNvPr id="31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生理护理技能</a:t>
                </a:r>
                <a:endParaRPr/>
              </a:p>
            </p:txBody>
          </p:sp>
        </p:grpSp>
        <p:grpSp>
          <p:nvGrpSpPr>
            <p:cNvPr id="313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31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能够评估年长患者的心理状况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提供心理支持和安慰   -帮助他们建立积极的心态</a:t>
                </a:r>
                <a:endParaRPr/>
              </a:p>
            </p:txBody>
          </p:sp>
          <p:sp>
            <p:nvSpPr>
              <p:cNvPr id="31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心理护理技能</a:t>
                </a:r>
                <a:endParaRPr/>
              </a:p>
            </p:txBody>
          </p:sp>
        </p:grpSp>
        <p:grpSp>
          <p:nvGrpSpPr>
            <p:cNvPr id="316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31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能够协助年长患者建立良好的家庭和社会支持系统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提供生活照顾和社会活动参与的支持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提高他们的生活质量</a:t>
                </a:r>
                <a:endParaRPr/>
              </a:p>
            </p:txBody>
          </p:sp>
          <p:sp>
            <p:nvSpPr>
              <p:cNvPr id="31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社会护理技能</a:t>
                </a:r>
                <a:endParaRPr/>
              </a:p>
            </p:txBody>
          </p:sp>
        </p:grpSp>
      </p:grpSp>
      <p:pic>
        <p:nvPicPr>
          <p:cNvPr id="319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320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21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22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32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年长患者术后护理的基本技能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年长患者术后护理的监测与评估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12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13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14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监测生命体征，如心率、血压、呼吸等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观察伤口愈合情况，预防感染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定期检查实验室指标，如血常规、肝肾功能等</a:t>
                </a:r>
                <a:endParaRPr/>
              </a:p>
            </p:txBody>
          </p:sp>
          <p:sp>
            <p:nvSpPr>
              <p:cNvPr id="1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生理监测</a:t>
                </a:r>
                <a:endParaRPr/>
              </a:p>
            </p:txBody>
          </p:sp>
        </p:grpSp>
        <p:grpSp>
          <p:nvGrpSpPr>
            <p:cNvPr id="17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18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评估患者的心理状况，如焦虑、抑郁等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观察患者的行为和情绪变化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提供心理咨询服务，及时干预</a:t>
                </a:r>
                <a:endParaRPr/>
              </a:p>
            </p:txBody>
          </p:sp>
          <p:sp>
            <p:nvSpPr>
              <p:cNvPr id="19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心理监测</a:t>
                </a:r>
                <a:endParaRPr/>
              </a:p>
            </p:txBody>
          </p:sp>
          <p:sp>
            <p:nvSpPr>
              <p:cNvPr id="20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1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2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了解患者的家庭和社会支持情况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评估患者的生活质量和社交参与度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提供相应的支持和服务</a:t>
                </a:r>
                <a:endParaRPr/>
              </a:p>
            </p:txBody>
          </p:sp>
          <p:sp>
            <p:nvSpPr>
              <p:cNvPr id="23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社会监测</a:t>
                </a:r>
                <a:endParaRPr/>
              </a:p>
            </p:txBody>
          </p:sp>
          <p:sp>
            <p:nvSpPr>
              <p:cNvPr id="24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年长患者术后护理的监测方法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8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9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3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生理评估标准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参考医学指南和专家建议制定评估标准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考虑患者的病情、年龄、手术等因素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设定合理的康复目标</a:t>
                </a:r>
                <a:endParaRPr/>
              </a:p>
            </p:txBody>
          </p:sp>
          <p:sp>
            <p:nvSpPr>
              <p:cNvPr id="32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3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3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心理评估标准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采用心理评估量表和访谈的方法进行评估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考虑患者的心理特点和需求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设定心理干预措施</a:t>
                </a:r>
                <a:endParaRPr/>
              </a:p>
            </p:txBody>
          </p:sp>
          <p:sp>
            <p:nvSpPr>
              <p:cNvPr id="36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7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3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社会评估标准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参考相关研究和实践经验制定评估标准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考虑患者的社会支持网络和需求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设定社会干预措施</a:t>
                </a:r>
                <a:endParaRPr/>
              </a:p>
            </p:txBody>
          </p:sp>
          <p:sp>
            <p:nvSpPr>
              <p:cNvPr id="40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年长患者术后护理的评估标准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3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4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5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46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47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48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49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分析生理指标的变化趋势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判断术后康复情况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调整护理计划和措施</a:t>
                </a:r>
                <a:endParaRPr/>
              </a:p>
            </p:txBody>
          </p:sp>
          <p:sp>
            <p:nvSpPr>
              <p:cNvPr id="50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生理评估结果分析</a:t>
                </a:r>
                <a:endParaRPr/>
              </a:p>
            </p:txBody>
          </p:sp>
        </p:grpSp>
        <p:grpSp>
          <p:nvGrpSpPr>
            <p:cNvPr id="51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52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心理评估结果分析</a:t>
                </a:r>
                <a:endParaRPr/>
              </a:p>
            </p:txBody>
          </p:sp>
          <p:sp>
            <p:nvSpPr>
              <p:cNvPr id="53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分析心理状况的变化趋势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判断心理干预效果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调整心理护理计划和措施</a:t>
                </a:r>
                <a:endParaRPr/>
              </a:p>
            </p:txBody>
          </p:sp>
        </p:grpSp>
        <p:grpSp>
          <p:nvGrpSpPr>
            <p:cNvPr id="54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55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社会评估结果分析</a:t>
                </a:r>
                <a:endParaRPr/>
              </a:p>
            </p:txBody>
          </p:sp>
          <p:sp>
            <p:nvSpPr>
              <p:cNvPr id="56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分析社会支持情况的变化趋势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判断社会干预效果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调整社会护理计划和措施</a:t>
                </a:r>
                <a:endParaRPr/>
              </a:p>
            </p:txBody>
          </p:sp>
        </p:grpSp>
      </p:grpSp>
      <p:sp>
        <p:nvSpPr>
          <p:cNvPr id="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年长患者术后护理的评估结果分析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58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59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60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https://d.book118.com/448137102005006036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een">
      <a:dk1>
        <a:srgbClr val="000000"/>
      </a:dk1>
      <a:lt1>
        <a:srgbClr val="FFFFFF"/>
      </a:lt1>
      <a:dk2>
        <a:srgbClr val="193223"/>
      </a:dk2>
      <a:lt2>
        <a:srgbClr val="E2FBE6"/>
      </a:lt2>
      <a:accent1>
        <a:srgbClr val="279D41"/>
      </a:accent1>
      <a:accent2>
        <a:srgbClr val="72D679"/>
      </a:accent2>
      <a:accent3>
        <a:srgbClr val="44B25F"/>
      </a:accent3>
      <a:accent4>
        <a:srgbClr val="127841"/>
      </a:accent4>
      <a:accent5>
        <a:srgbClr val="7AC75C"/>
      </a:accent5>
      <a:accent6>
        <a:srgbClr val="4BA32A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年长患者术后护理PPT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2024-09-15T02:40:14.485</cp:lastPrinted>
  <dcterms:created xsi:type="dcterms:W3CDTF">2024-09-14T18:40:14Z</dcterms:created>
  <dcterms:modified xsi:type="dcterms:W3CDTF">2024-09-14T18:40:16Z</dcterms:modified>
</cp:coreProperties>
</file>