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3B79E3-36CF-4ABE-A741-BC71B4CE3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EE4C91-CF2A-4D9A-AF61-6553D7E047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2242D8-2D6F-49BE-85BF-201366A6A6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93BCDE-BD50-4313-ACF3-D437008080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403303-BC8A-45C7-8B18-434011459B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4387CB-BA14-47E6-8492-3A932AA59A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B45B29-A4BD-4583-985D-A00AA7CCD9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143688-14F8-4EC0-B316-14F79BE523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40FCCD-0EFA-4D87-AE48-150394BC38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03D394-5B4E-4950-A3C8-6E04FADDD0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43AA2D-88EE-46DF-9411-8CDDA31F7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13713311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《基金产品与管理》ppt课件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基金产品概述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基金的组成要素</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基金的投资流程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基金的监管与法规</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基金的创新与发展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案例分析与实践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基金产品概述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基金是一种集合投资工具，通过集合投资者的资金购买、经营和管理证券和其他资产，以实现资产的增值。基金有多种分类方式，如按照投资对象、组织形式、投资策略等。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基金是一种金融产品，通过集合投资者的资金，由专业的投资管理人进行投资运作，以实现资产的增值。基金的投资范围广泛，包括股票、债券、货币市场工具、房地产等。按照不同的分类标准，基金可以分为多种类型。按照投资对象划分，可以分为股票型基金、债券型基金、混合型基金等；按照组织形式划分，可以分为公司型基金和契约型基金；按照投资策略划分，可以分为成长型基金、价值型基金、指数型基金等。</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基金具有分散投资、专业管理、降低风险等特点和优势，能够为投资者提供相对稳定的收益和较低的风险。</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基金作为一种集合投资工具，具有分散投资的特点，能够降低单一资产的非系统性风险。同时，基金由专业的投资管理人进行管理，他们具有丰富的投资经验和专业知识，能够根据市场情况灵活调整投资组合，降低投资风险。此外，基金的投资门槛相对较低，投资者可以根据自己的风险承受能力和投资目标选择适合自己的基金产品。相比个人直接投资证券或其他资产，基金具有降低风险、提高收益的优点。</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基金的特点与优势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基金的发展历程</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总结词：基金的发展历程可以追溯到19世纪末的美国，经历了从封闭式基金到开放式基金、从单一资产投资到多元化投资、从国内投资到国际投资的发展过程。</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基金的发展历程可以追溯到19世纪末的美国，当时一些富有的投资者通过签订合同的方式将自己的资金委托给专业人士进行管理，以实现资产的增值。这种合同式的投资方式就是最早的基金形式。随着时间的推移，基金逐渐发展成为一种集合投资工具，并出现了封闭式基金和开放式基金两种形式。封闭式基金在发行时规模固定，投资者不能随时赎回；而开放式基金则可以随时赎回，规模不固定。随着金融市场的不断发展和投资者需求的多样化，基金的投资范围也不断扩大，从单一的股票投资扩展到债券、货币市场工具、房地产等多个领域。同时，随着全球经济一体化的进程，国际投资也成为基金的一个重要发展方向。如今，基金已经成为一种重要的金融工具，为投资者提供了丰富的选择和机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基金的组成要素</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50310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504" y="2151888"/>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投资策略是基金的核心</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2127391" y="3840884"/>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基金的投资策略决定了基金的投资目标和投资方式，是基金成功的关键因素之一。不同的投资策略对应不同的风险和收益水平，投资者需要根据自身风险承受能力和投资目标选择合适的基金。</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grpSp>
        <p:nvGrpSpPr>
          <p:cNvPr id="5" name="Group 5"/>
          <p:cNvGrpSpPr/>
          <p:nvPr/>
        </p:nvGrpSpPr>
        <p:grpSpPr>
          <a:xfrm>
            <a:off x="8927447" y="1138342"/>
            <a:ext cx="5386942" cy="5386942"/>
            <a:chOff x="8927447" y="1138342"/>
            <a:chExt cx="5386942" cy="5386942"/>
          </a:xfrm>
        </p:grpSpPr>
        <p:sp>
          <p:nvSpPr>
            <p:cNvPr id="6" name="AutoShape 6"/>
            <p:cNvSpPr/>
            <p:nvPr/>
          </p:nvSpPr>
          <p:spPr>
            <a:xfrm>
              <a:off x="11148379" y="3359274"/>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137181"/>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2915088"/>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692994"/>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470901"/>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248808"/>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026715"/>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804622"/>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582528"/>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360435"/>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138342"/>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基金的投资策略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管理团队是基金的灵魂</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基金的管理团队负责基金的投资决策和日常管理，其专业能力和经验直接影响基金的业绩。投资者在选择基金时，应对管理团队的教育背景、从业经历和过往业绩进行全面了解。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基金的管理团队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费用结构是基金的成本</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基金的费用结构包括管理费、托管费、销售服务费等，这些费用是基金运作的直接成本。投资者在选择基金时，应了解各种费用的收取方式和标准，以便评估基金的长期投资价值。</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基金的费用结构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风险管理是基金的保障</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基金的风险管理涉及对市场风险、信用风险、利率风险等方面的监测和控制，是保障投资者资金安全的重要环节。投资者在选择基金时，应关注基金的风险管理能力以及是否采取了适当的风险控制措施。</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基金的风险管理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基金的投资流程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募集资金</a:t>
            </a:r>
            <a:endParaRPr lang="en-US" sz="1100"/>
          </a:p>
        </p:txBody>
      </p:sp>
      <p:sp>
        <p:nvSpPr>
          <p:cNvPr id="12" name="AutoShape 12"/>
          <p:cNvSpPr/>
          <p:nvPr/>
        </p:nvSpPr>
        <p:spPr>
          <a:xfrm>
            <a:off x="724975" y="2014081"/>
            <a:ext cx="3241937" cy="162580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基金公司通过各种渠道和平台募集资金，吸引投资者参与。</a:t>
            </a:r>
            <a:endParaRPr lang="en-US" sz="1100"/>
          </a:p>
        </p:txBody>
      </p:sp>
      <p:sp>
        <p:nvSpPr>
          <p:cNvPr id="13" name="AutoShape 13"/>
          <p:cNvSpPr/>
          <p:nvPr/>
        </p:nvSpPr>
        <p:spPr>
          <a:xfrm>
            <a:off x="8231186" y="16580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设立基金</a:t>
            </a:r>
            <a:endParaRPr lang="en-US" sz="1100"/>
          </a:p>
        </p:txBody>
      </p:sp>
      <p:sp>
        <p:nvSpPr>
          <p:cNvPr id="14" name="AutoShape 14"/>
          <p:cNvSpPr/>
          <p:nvPr/>
        </p:nvSpPr>
        <p:spPr>
          <a:xfrm>
            <a:off x="8231186" y="1983478"/>
            <a:ext cx="3241937" cy="164750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基金公司根据投资策略、目标和管理要求，设立基金并制定相关章程和规定。</a:t>
            </a:r>
            <a:endParaRPr lang="en-US" sz="1100"/>
          </a:p>
        </p:txBody>
      </p:sp>
      <p:sp>
        <p:nvSpPr>
          <p:cNvPr id="15" name="AutoShape 15"/>
          <p:cNvSpPr/>
          <p:nvPr/>
        </p:nvSpPr>
        <p:spPr>
          <a:xfrm>
            <a:off x="724975" y="3885433"/>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投资者资格与投资门槛</a:t>
            </a:r>
            <a:endParaRPr lang="en-US" sz="1100"/>
          </a:p>
        </p:txBody>
      </p:sp>
      <p:sp>
        <p:nvSpPr>
          <p:cNvPr id="16" name="AutoShape 16"/>
          <p:cNvSpPr/>
          <p:nvPr/>
        </p:nvSpPr>
        <p:spPr>
          <a:xfrm>
            <a:off x="724975" y="4210824"/>
            <a:ext cx="3241937" cy="163833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确定参与基金投资的投资者资格和投资门槛，确保合规性。</a:t>
            </a:r>
            <a:endParaRPr lang="en-US" sz="1100"/>
          </a:p>
        </p:txBody>
      </p:sp>
      <p:sp>
        <p:nvSpPr>
          <p:cNvPr id="17" name="AutoShape 17"/>
          <p:cNvSpPr/>
          <p:nvPr/>
        </p:nvSpPr>
        <p:spPr>
          <a:xfrm>
            <a:off x="8231186" y="3854834"/>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基金合同与说明书</a:t>
            </a:r>
            <a:endParaRPr lang="en-US" sz="1100"/>
          </a:p>
        </p:txBody>
      </p:sp>
      <p:sp>
        <p:nvSpPr>
          <p:cNvPr id="18" name="AutoShape 18"/>
          <p:cNvSpPr/>
          <p:nvPr/>
        </p:nvSpPr>
        <p:spPr>
          <a:xfrm>
            <a:off x="8231186" y="4180220"/>
            <a:ext cx="3241937" cy="166893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制定详细的基金合同和说明书，明确投资目标、风险、费用等重要信息。</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基金的募集与设立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投资策略</a:t>
            </a:r>
            <a:endParaRPr lang="en-US" sz="1100"/>
          </a:p>
        </p:txBody>
      </p:sp>
      <p:sp>
        <p:nvSpPr>
          <p:cNvPr id="10" name="AutoShape 10"/>
          <p:cNvSpPr/>
          <p:nvPr/>
        </p:nvSpPr>
        <p:spPr>
          <a:xfrm>
            <a:off x="951871" y="2556134"/>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根据市场环境和基金目标，制定相应的投资策略和原则。</a:t>
            </a:r>
            <a:endParaRPr lang="en-US" sz="1100"/>
          </a:p>
        </p:txBody>
      </p:sp>
      <p:sp>
        <p:nvSpPr>
          <p:cNvPr id="11" name="AutoShape 11"/>
          <p:cNvSpPr/>
          <p:nvPr/>
        </p:nvSpPr>
        <p:spPr>
          <a:xfrm>
            <a:off x="951871" y="3917737"/>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投资决策流程</a:t>
            </a:r>
            <a:endParaRPr lang="en-US" sz="1100"/>
          </a:p>
        </p:txBody>
      </p:sp>
      <p:sp>
        <p:nvSpPr>
          <p:cNvPr id="12" name="AutoShape 12"/>
          <p:cNvSpPr/>
          <p:nvPr/>
        </p:nvSpPr>
        <p:spPr>
          <a:xfrm>
            <a:off x="951871" y="4293372"/>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建立科学的投资决策流程，确保决策的合理性和有效性。</a:t>
            </a:r>
            <a:endParaRPr lang="en-US" sz="1100"/>
          </a:p>
        </p:txBody>
      </p:sp>
      <p:sp>
        <p:nvSpPr>
          <p:cNvPr id="13" name="AutoShape 13"/>
          <p:cNvSpPr/>
          <p:nvPr/>
        </p:nvSpPr>
        <p:spPr>
          <a:xfrm>
            <a:off x="7675726" y="2201468"/>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投资机会评估</a:t>
            </a:r>
            <a:endParaRPr lang="en-US" sz="1100"/>
          </a:p>
        </p:txBody>
      </p:sp>
      <p:sp>
        <p:nvSpPr>
          <p:cNvPr id="14" name="AutoShape 14"/>
          <p:cNvSpPr/>
          <p:nvPr/>
        </p:nvSpPr>
        <p:spPr>
          <a:xfrm>
            <a:off x="7675726" y="2556134"/>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对潜在的投资机会进行评估，筛选符合策略和目标的投资项目。</a:t>
            </a:r>
            <a:endParaRPr lang="en-US" sz="1100"/>
          </a:p>
        </p:txBody>
      </p:sp>
      <p:sp>
        <p:nvSpPr>
          <p:cNvPr id="15" name="AutoShape 15"/>
          <p:cNvSpPr/>
          <p:nvPr/>
        </p:nvSpPr>
        <p:spPr>
          <a:xfrm>
            <a:off x="7620854" y="3917737"/>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风险控制</a:t>
            </a:r>
            <a:endParaRPr lang="en-US" sz="1100"/>
          </a:p>
        </p:txBody>
      </p:sp>
      <p:sp>
        <p:nvSpPr>
          <p:cNvPr id="16" name="AutoShape 16"/>
          <p:cNvSpPr/>
          <p:nvPr/>
        </p:nvSpPr>
        <p:spPr>
          <a:xfrm>
            <a:off x="7620854" y="4293372"/>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制定风险控制措施，降低投资风险，保障投资者利益。</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基金的投资决策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https://d.book118.com/448137133116006026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2024-09-04T05:25:59.264</cp:lastPrinted>
  <dcterms:created xsi:type="dcterms:W3CDTF">2024-09-03T21:25:59Z</dcterms:created>
  <dcterms:modified xsi:type="dcterms:W3CDTF">2024-09-03T21:26:01Z</dcterms:modified>
</cp:coreProperties>
</file>