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8E31A96-A958-45BD-A8A3-4527EC6CCC7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1E3B6A1-5A04-49AB-9F79-7398B09A85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E8430B3-970C-4C83-9C10-CB2377D2111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F11AC8F-0380-4D4B-A2D1-2B0851B43B1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ADFDE33-E63C-4B65-8FFF-24DEE071903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47D412B-D2BF-44E9-B57F-DFB129ECB31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C54E350-92D0-4558-BE52-1EDB5451764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DCAF4E4-6E16-4805-96F9-52199D773CB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3FE8D8E-C65C-40F7-9810-11F22DD4DB1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15310AB-E7B5-4D18-9BBF-443FA3240F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A8D46FC-0F15-4E65-B6A5-055C45F35B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5500231224201112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057400" y="2041982"/>
            <a:ext cx="8077200" cy="20002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603200">
                    <a:alpha val="100000"/>
                  </a:srgbClr>
                </a:solidFill>
                <a:latin typeface="Microsoft Yahei"/>
                <a:ea typeface="Microsoft Yahei"/>
                <a:cs typeface="Microsoft Yahei"/>
              </a:rPr>
              <a:t>设立沼气服务公司市场研究报告</a:t>
            </a:r>
          </a:p>
        </p:txBody>
      </p:sp>
      <p:sp>
        <p:nvSpPr>
          <p:cNvPr id="3" name="TextBox 3"/>
          <p:cNvSpPr txBox="1"/>
          <p:nvPr/>
        </p:nvSpPr>
        <p:spPr>
          <a:xfrm>
            <a:off x="3526541" y="6029318"/>
            <a:ext cx="234315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603200">
                    <a:alpha val="100000"/>
                  </a:srgbClr>
                </a:solidFill>
                <a:latin typeface="Microsoft Yahei"/>
                <a:ea typeface="Microsoft Yahei"/>
                <a:cs typeface="Microsoft Yahei"/>
              </a:rPr>
              <a:t>汇报人：XX</a:t>
            </a:r>
          </a:p>
        </p:txBody>
      </p:sp>
      <p:sp>
        <p:nvSpPr>
          <p:cNvPr id="4" name="TextBox 4"/>
          <p:cNvSpPr txBox="1"/>
          <p:nvPr/>
        </p:nvSpPr>
        <p:spPr>
          <a:xfrm>
            <a:off x="5869779" y="6029318"/>
            <a:ext cx="27908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603200">
                    <a:alpha val="100000"/>
                  </a:srgbClr>
                </a:solidFill>
                <a:latin typeface="Microsoft Yahei"/>
                <a:ea typeface="Microsoft Yahei"/>
                <a:cs typeface="Microsoft Yahei"/>
              </a:rPr>
              <a:t>XX-01-17</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61950" y="115331"/>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649067" y="1768211"/>
            <a:ext cx="8104965" cy="4692015"/>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市场背景与沼气服务现状</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沼气服务公司设立的必要性与可行性</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目标市场定位与竞争分析</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服务内容与运营模式设计</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投资预算与回报预测</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组织架构与人力资源配置</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风险防范与应对措施</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00" b="1">
                <a:solidFill>
                  <a:schemeClr val="lt2">
                    <a:alpha val="100000"/>
                  </a:schemeClr>
                </a:solidFill>
                <a:latin typeface="Microsoft Yahei"/>
                <a:ea typeface="Microsoft Yahei"/>
                <a:cs typeface="Microsoft Yahei"/>
              </a:rPr>
              <a:t>01</a:t>
            </a:r>
          </a:p>
        </p:txBody>
      </p:sp>
      <p:sp>
        <p:nvSpPr>
          <p:cNvPr id="3" name="TextBox 3"/>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市场背景与沼气服务现状</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市场规模</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随着环保意识的提高和清洁能源的需求增加，沼气服务市场规模不断扩大，涉及沼气生产、净化、利用等多个环节。</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服务类型</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沼气服务公司主要提供沼气工程设计、建设、运营、维护等服务，以及沼气设备销售、安装、调试等服务。</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客户需求</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客户对沼气服务的需求主要包括提高沼气产量、降低运营成本、保障设备安全稳定运行等。</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沼气服务市场概述</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国内外沼气服务发展对比</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000000">
                    <a:alpha val="100000"/>
                  </a:srgbClr>
                </a:solidFill>
                <a:latin typeface="Microsoft Yahei"/>
                <a:ea typeface="Microsoft Yahei"/>
                <a:cs typeface="Microsoft Yahei"/>
              </a:rPr>
              <a:t>国内外沼气服务公司都在不断加强技术创新和研发投入，推动沼气技术的升级和进步。</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技术创新</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000000">
                    <a:alpha val="100000"/>
                  </a:srgbClr>
                </a:solidFill>
                <a:latin typeface="Microsoft Yahei"/>
                <a:ea typeface="Microsoft Yahei"/>
                <a:cs typeface="Microsoft Yahei"/>
              </a:rPr>
              <a:t>国内沼气服务市场起步较晚，但发展迅速，已经形成了一定的市场规模和竞争格局；而国外沼气服务市场相对成熟，服务体系更加完善。</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175" b="1">
                <a:solidFill>
                  <a:schemeClr val="accent1">
                    <a:alpha val="100000"/>
                  </a:schemeClr>
                </a:solidFill>
                <a:latin typeface="Microsoft Yahei"/>
                <a:ea typeface="Microsoft Yahei"/>
                <a:cs typeface="Microsoft Yahei"/>
              </a:rPr>
              <a:t>发展水平</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000000">
                    <a:alpha val="100000"/>
                  </a:srgbClr>
                </a:solidFill>
                <a:latin typeface="Microsoft Yahei"/>
                <a:ea typeface="Microsoft Yahei"/>
                <a:cs typeface="Microsoft Yahei"/>
              </a:rPr>
              <a:t>国内沼气服务公司主要采用工程总承包、BOT等模式提供服务，而国外公司则更加注重提供全方位的解决方案和优质的售后服务。</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服务模式</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法规限制</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政府对沼气工程建设和运营制定了一系列的法规和标准，对沼气服务公司的资质、技术和管理能力提出了更高的要求。</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市场监管</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政府加强了对沼气服务市场的监管力度，打击违法违规行为，保障市场的公平竞争和消费者的合法权益。</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政策支持</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政府对清洁能源和环保产业的支持力度不断加大，为沼气服务市场的发展提供了良好的政策环境。</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政策法规对沼气服务市场的影响</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00" b="1">
                <a:solidFill>
                  <a:schemeClr val="lt2">
                    <a:alpha val="100000"/>
                  </a:schemeClr>
                </a:solidFill>
                <a:latin typeface="Microsoft Yahei"/>
                <a:ea typeface="Microsoft Yahei"/>
                <a:cs typeface="Microsoft Yahei"/>
              </a:rPr>
              <a:t>02</a:t>
            </a:r>
          </a:p>
        </p:txBody>
      </p:sp>
      <p:sp>
        <p:nvSpPr>
          <p:cNvPr id="3" name="TextBox 3"/>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沼气服务公司设立的必要性与可行性</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能源转型需求</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随着全球能源结构的转变，可再生能源成为未来发展的重要方向。沼气作为一种清洁能源，对于减少化石能源依赖、降低温室气体排放具有重要意义。</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农业废弃物资源化利用</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农业生产过程中产生大量废弃物，如作物秸秆、畜禽粪便等。通过沼气发酵技术，这些废弃物可转化为沼气和有机肥料，实现资源化利用。</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环境保护</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沼气发酵过程中产生的沼液和沼渣可作为优质有机肥料，替代化肥使用，减少农业面源污染。同时，沼气燃烧产生的二氧化碳排放量低于化石燃料，有助于减缓气候变化。</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设立沼气服务公司的必要性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16200000">
            <a:off x="2007200" y="2256367"/>
            <a:ext cx="2931584" cy="2931584"/>
          </a:xfrm>
          <a:custGeom>
            <a:rect l="l" t="t" r="r" b="b"/>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1"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6426183">
            <a:off x="2243210" y="2494492"/>
            <a:ext cx="2432049" cy="2434167"/>
          </a:xfrm>
          <a:custGeom>
            <a:rect l="l" t="t" r="r" b="b"/>
            <a:pathLst>
              <a:path w="21600" h="21600">
                <a:moveTo>
                  <a:pt x="2643" y="7715"/>
                </a:moveTo>
                <a:cubicBezTo>
                  <a:pt x="3926" y="4323"/>
                  <a:pt x="7173" y="2080"/>
                  <a:pt x="10799" y="2080"/>
                </a:cubicBezTo>
                <a:cubicBezTo>
                  <a:pt x="14426" y="2080"/>
                  <a:pt x="17673" y="4323"/>
                  <a:pt x="18956" y="7715"/>
                </a:cubicBezTo>
                <a:lnTo>
                  <a:pt x="20901" y="6979"/>
                </a:lnTo>
                <a:cubicBezTo>
                  <a:pt x="19313" y="2779"/>
                  <a:pt x="15290" y="-1"/>
                  <a:pt x="10800" y="-1"/>
                </a:cubicBezTo>
                <a:cubicBezTo>
                  <a:pt x="6309" y="-1"/>
                  <a:pt x="2286" y="2779"/>
                  <a:pt x="698" y="6979"/>
                </a:cubicBez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1752143" y="2015067"/>
            <a:ext cx="3414183" cy="3414184"/>
          </a:xfrm>
          <a:custGeom>
            <a:rect l="l" t="t" r="r" b="b"/>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8"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510528" y="1542295"/>
            <a:ext cx="480060" cy="38273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511480" y="3223760"/>
            <a:ext cx="478346" cy="39941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511480" y="4805669"/>
            <a:ext cx="478346" cy="41365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802998" y="2871591"/>
            <a:ext cx="1701137" cy="1701137"/>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设立沼气服务公司的可行性分析</a:t>
              </a:r>
            </a:p>
          </p:txBody>
        </p:sp>
      </p:grpSp>
      <p:sp>
        <p:nvSpPr>
          <p:cNvPr id="31" name="TextBox 31"/>
          <p:cNvSpPr txBox="1"/>
          <p:nvPr/>
        </p:nvSpPr>
        <p:spPr>
          <a:xfrm>
            <a:off x="6384512" y="2015068"/>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沼气发酵技术经过多年发展，已经相对成熟。同时，国内外众多企业和科研机构在沼气领域积累了丰富的经验和技术成果，为设立沼气服务公司提供了技术保障。</a:t>
            </a:r>
          </a:p>
        </p:txBody>
      </p:sp>
      <p:sp>
        <p:nvSpPr>
          <p:cNvPr id="32" name="TextBox 32"/>
          <p:cNvSpPr txBox="1"/>
          <p:nvPr/>
        </p:nvSpPr>
        <p:spPr>
          <a:xfrm>
            <a:off x="7116604" y="3155950"/>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经济可行性</a:t>
            </a:r>
          </a:p>
        </p:txBody>
      </p:sp>
      <p:sp>
        <p:nvSpPr>
          <p:cNvPr id="33" name="TextBox 33"/>
          <p:cNvSpPr txBox="1"/>
          <p:nvPr/>
        </p:nvSpPr>
        <p:spPr>
          <a:xfrm>
            <a:off x="6510528" y="3652633"/>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随着沼气市场的逐步成熟和政策扶持力度的加大，沼气产业的经济效益逐渐显现。设立沼气服务公司可通过提供沼气生产、销售、维护等服务实现盈利。</a:t>
            </a:r>
          </a:p>
        </p:txBody>
      </p:sp>
      <p:sp>
        <p:nvSpPr>
          <p:cNvPr id="34" name="TextBox 34"/>
          <p:cNvSpPr txBox="1"/>
          <p:nvPr/>
        </p:nvSpPr>
        <p:spPr>
          <a:xfrm>
            <a:off x="7116604" y="4743284"/>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社会可行性</a:t>
            </a:r>
          </a:p>
        </p:txBody>
      </p:sp>
      <p:sp>
        <p:nvSpPr>
          <p:cNvPr id="35" name="TextBox 35"/>
          <p:cNvSpPr txBox="1"/>
          <p:nvPr/>
        </p:nvSpPr>
        <p:spPr>
          <a:xfrm>
            <a:off x="6510528" y="5239966"/>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沼气服务公司的设立有助于推动农业废弃物资源化利用、促进农村能源结构转型、改善农村生态环境等，具有良好的社会效益。</a:t>
            </a:r>
          </a:p>
        </p:txBody>
      </p:sp>
      <p:sp>
        <p:nvSpPr>
          <p:cNvPr id="36" name="TextBox 36"/>
          <p:cNvSpPr txBox="1"/>
          <p:nvPr/>
        </p:nvSpPr>
        <p:spPr>
          <a:xfrm>
            <a:off x="7116604" y="1472796"/>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技术可行性</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52335" y="1979346"/>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652335" y="1821557"/>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029936" y="1979346"/>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29936" y="1821557"/>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407538" y="1979346"/>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407538" y="1821557"/>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15607" y="2516039"/>
            <a:ext cx="296227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农业领域需求</a:t>
            </a:r>
          </a:p>
        </p:txBody>
      </p:sp>
      <p:sp>
        <p:nvSpPr>
          <p:cNvPr id="9" name="TextBox 9"/>
          <p:cNvSpPr txBox="1"/>
          <p:nvPr/>
        </p:nvSpPr>
        <p:spPr>
          <a:xfrm>
            <a:off x="1094842" y="3555750"/>
            <a:ext cx="3008046"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随着农业现代化的推进和农业生产方式的转变，农业生产者对废弃物资源化利用和清洁能源的需求不断增加。沼气服务公司在农业领域具有广阔的市场空间。</a:t>
            </a:r>
          </a:p>
        </p:txBody>
      </p:sp>
      <p:sp>
        <p:nvSpPr>
          <p:cNvPr id="10" name="TextBox 10"/>
          <p:cNvSpPr txBox="1"/>
          <p:nvPr/>
        </p:nvSpPr>
        <p:spPr>
          <a:xfrm>
            <a:off x="4638006" y="2516039"/>
            <a:ext cx="296227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工业领域需求</a:t>
            </a:r>
          </a:p>
        </p:txBody>
      </p:sp>
      <p:sp>
        <p:nvSpPr>
          <p:cNvPr id="11" name="TextBox 11"/>
          <p:cNvSpPr txBox="1"/>
          <p:nvPr/>
        </p:nvSpPr>
        <p:spPr>
          <a:xfrm>
            <a:off x="4723754" y="3555750"/>
            <a:ext cx="3008046"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部分工业企业生产过程中产生的有机废弃物可作为沼气发酵原料。通过与企业合作，沼气服务公司可为企业提供废弃物处理、沼气供应等服务。</a:t>
            </a:r>
          </a:p>
        </p:txBody>
      </p:sp>
      <p:sp>
        <p:nvSpPr>
          <p:cNvPr id="12" name="TextBox 12"/>
          <p:cNvSpPr txBox="1"/>
          <p:nvPr/>
        </p:nvSpPr>
        <p:spPr>
          <a:xfrm>
            <a:off x="8260404" y="2516039"/>
            <a:ext cx="296227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居民生活领域需求</a:t>
            </a:r>
          </a:p>
        </p:txBody>
      </p:sp>
      <p:sp>
        <p:nvSpPr>
          <p:cNvPr id="13" name="TextBox 13"/>
          <p:cNvSpPr txBox="1"/>
          <p:nvPr/>
        </p:nvSpPr>
        <p:spPr>
          <a:xfrm>
            <a:off x="8361301" y="3555750"/>
            <a:ext cx="3008046"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随着生活水平的提高和环保意识的增强，越来越多的居民开始关注清洁能源的使用。沼气服务公司可为居民提供沼气供应、灶具销售、安装维护等服务。</a:t>
            </a:r>
          </a:p>
        </p:txBody>
      </p:sp>
      <p:sp>
        <p:nvSpPr>
          <p:cNvPr id="14" name="TextBox 14"/>
          <p:cNvSpPr txBox="1"/>
          <p:nvPr/>
        </p:nvSpPr>
        <p:spPr>
          <a:xfrm>
            <a:off x="1480607" y="1020470"/>
            <a:ext cx="199072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5775" b="1">
                <a:solidFill>
                  <a:schemeClr val="accent1">
                    <a:alpha val="100000"/>
                  </a:schemeClr>
                </a:solidFill>
                <a:latin typeface="Microsoft Yahei"/>
                <a:ea typeface="Microsoft Yahei"/>
                <a:cs typeface="Microsoft Yahei"/>
              </a:rPr>
              <a:t>01</a:t>
            </a:r>
          </a:p>
        </p:txBody>
      </p:sp>
      <p:sp>
        <p:nvSpPr>
          <p:cNvPr id="15" name="TextBox 15"/>
          <p:cNvSpPr txBox="1"/>
          <p:nvPr/>
        </p:nvSpPr>
        <p:spPr>
          <a:xfrm>
            <a:off x="5037367" y="1020470"/>
            <a:ext cx="21145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5775" b="1">
                <a:solidFill>
                  <a:schemeClr val="accent1">
                    <a:alpha val="100000"/>
                  </a:schemeClr>
                </a:solidFill>
                <a:latin typeface="Microsoft Yahei"/>
                <a:ea typeface="Microsoft Yahei"/>
                <a:cs typeface="Microsoft Yahei"/>
              </a:rPr>
              <a:t>02</a:t>
            </a:r>
          </a:p>
        </p:txBody>
      </p:sp>
      <p:sp>
        <p:nvSpPr>
          <p:cNvPr id="16" name="TextBox 16"/>
          <p:cNvSpPr txBox="1"/>
          <p:nvPr/>
        </p:nvSpPr>
        <p:spPr>
          <a:xfrm>
            <a:off x="8724677" y="1059557"/>
            <a:ext cx="199072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5775" b="1">
                <a:solidFill>
                  <a:schemeClr val="accent1">
                    <a:alpha val="100000"/>
                  </a:schemeClr>
                </a:solidFill>
                <a:latin typeface="Microsoft Yahei"/>
                <a:ea typeface="Microsoft Yahei"/>
                <a:cs typeface="Microsoft Yahei"/>
              </a:rPr>
              <a:t>03</a:t>
            </a:r>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潜在市场需求预测</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00" b="1">
                <a:solidFill>
                  <a:schemeClr val="lt2">
                    <a:alpha val="100000"/>
                  </a:schemeClr>
                </a:solidFill>
                <a:latin typeface="Microsoft Yahei"/>
                <a:ea typeface="Microsoft Yahei"/>
                <a:cs typeface="Microsoft Yahei"/>
              </a:rPr>
              <a:t>03</a:t>
            </a:r>
          </a:p>
        </p:txBody>
      </p:sp>
      <p:sp>
        <p:nvSpPr>
          <p:cNvPr id="3" name="TextBox 3"/>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目标市场定位与竞争分析</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地域定位</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优先选择沼气资源丰富、政策支持力度大的地区，如农业大省或畜牧业发达地区。</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客户群体定位</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以农业、畜牧业、工业等产生大量有机废弃物的企业为主要目标客户群体。</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服务定位</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提供沼气生产、净化、储存、运输等一体化解决方案，以及后续的运营维护和技术支持服务。</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目标市场定位</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25622" y="1610913"/>
            <a:ext cx="1852143" cy="1852143"/>
          </a:xfrm>
          <a:prstGeom prst="pi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233524" y="1626467"/>
            <a:ext cx="1852143" cy="1852143"/>
          </a:xfrm>
          <a:prstGeom prst="pi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698430" y="1642250"/>
            <a:ext cx="1852143" cy="1852143"/>
          </a:xfrm>
          <a:prstGeom prst="pi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竞争对手概况及优劣势分析</a:t>
              </a:r>
            </a:p>
          </p:txBody>
        </p:sp>
      </p:grpSp>
      <p:sp>
        <p:nvSpPr>
          <p:cNvPr id="27" name="TextBox 27"/>
          <p:cNvSpPr txBox="1"/>
          <p:nvPr/>
        </p:nvSpPr>
        <p:spPr>
          <a:xfrm>
            <a:off x="1094842" y="3656692"/>
            <a:ext cx="3286271"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主要竞争对手</a:t>
            </a:r>
          </a:p>
        </p:txBody>
      </p:sp>
      <p:sp>
        <p:nvSpPr>
          <p:cNvPr id="28" name="TextBox 28"/>
          <p:cNvSpPr txBox="1"/>
          <p:nvPr/>
        </p:nvSpPr>
        <p:spPr>
          <a:xfrm>
            <a:off x="1138418" y="425881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目前市场上主要的沼气服务公司包括大型能源企业、专业环保公司以及部分地方性沼气服务企业。</a:t>
            </a:r>
          </a:p>
        </p:txBody>
      </p:sp>
      <p:sp>
        <p:nvSpPr>
          <p:cNvPr id="29" name="TextBox 29"/>
          <p:cNvSpPr txBox="1"/>
          <p:nvPr/>
        </p:nvSpPr>
        <p:spPr>
          <a:xfrm>
            <a:off x="4472363" y="3656692"/>
            <a:ext cx="3286271"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竞争对手优势</a:t>
            </a:r>
          </a:p>
        </p:txBody>
      </p:sp>
      <p:sp>
        <p:nvSpPr>
          <p:cNvPr id="30" name="TextBox 30"/>
          <p:cNvSpPr txBox="1"/>
          <p:nvPr/>
        </p:nvSpPr>
        <p:spPr>
          <a:xfrm>
            <a:off x="4515940" y="425881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大型能源企业具有资金和技术优势，专业环保公司拥有丰富的环保项目经验和政策支持，地方性沼气服务企业则熟悉当地市场和政策环境。</a:t>
            </a:r>
          </a:p>
        </p:txBody>
      </p:sp>
      <p:sp>
        <p:nvSpPr>
          <p:cNvPr id="31" name="TextBox 31"/>
          <p:cNvSpPr txBox="1"/>
          <p:nvPr/>
        </p:nvSpPr>
        <p:spPr>
          <a:xfrm>
            <a:off x="7850924" y="3656692"/>
            <a:ext cx="3264661"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竞争对手劣势</a:t>
            </a:r>
          </a:p>
        </p:txBody>
      </p:sp>
      <p:sp>
        <p:nvSpPr>
          <p:cNvPr id="32" name="TextBox 32"/>
          <p:cNvSpPr txBox="1"/>
          <p:nvPr/>
        </p:nvSpPr>
        <p:spPr>
          <a:xfrm>
            <a:off x="7894501" y="425881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大型能源企业可能缺乏在沼气领域的专业技术和经验，专业环保公司可能对市场需求了解不足，地方性沼气服务企业则可能受限于资金和技术水平。</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341061" y="1169291"/>
            <a:ext cx="2281112" cy="2281112"/>
          </a:xfrm>
          <a:prstGeom prst="ellips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6177468" y="1976779"/>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69827" y="2585076"/>
            <a:ext cx="1911789" cy="1911789"/>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156399" y="3235877"/>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905908" y="3792072"/>
            <a:ext cx="1520741" cy="152074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301722" y="4207073"/>
            <a:ext cx="729113" cy="69073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227005" y="4767462"/>
            <a:ext cx="1336080" cy="1336080"/>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3397" y="5196504"/>
            <a:ext cx="523295" cy="4779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35748" y="1306554"/>
            <a:ext cx="4044911"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服务优化</a:t>
            </a:r>
          </a:p>
        </p:txBody>
      </p:sp>
      <p:sp>
        <p:nvSpPr>
          <p:cNvPr id="11" name="TextBox 11"/>
          <p:cNvSpPr txBox="1"/>
          <p:nvPr/>
        </p:nvSpPr>
        <p:spPr>
          <a:xfrm>
            <a:off x="8035748" y="192455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提供个性化、定制化的沼气解决方案，以及高效、优质的后续服务，提高客户满意度。</a:t>
            </a:r>
          </a:p>
        </p:txBody>
      </p:sp>
      <p:sp>
        <p:nvSpPr>
          <p:cNvPr id="12" name="TextBox 12"/>
          <p:cNvSpPr txBox="1"/>
          <p:nvPr/>
        </p:nvSpPr>
        <p:spPr>
          <a:xfrm>
            <a:off x="8035748" y="3522491"/>
            <a:ext cx="3952667"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合作共赢</a:t>
            </a:r>
          </a:p>
        </p:txBody>
      </p:sp>
      <p:sp>
        <p:nvSpPr>
          <p:cNvPr id="13" name="TextBox 13"/>
          <p:cNvSpPr txBox="1"/>
          <p:nvPr/>
        </p:nvSpPr>
        <p:spPr>
          <a:xfrm>
            <a:off x="8035748" y="4140488"/>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积极寻求与产业链上下游企业的合作机会，共同开拓市场，实现互利共赢。</a:t>
            </a:r>
          </a:p>
        </p:txBody>
      </p:sp>
      <p:sp>
        <p:nvSpPr>
          <p:cNvPr id="14" name="TextBox 14"/>
          <p:cNvSpPr txBox="1"/>
          <p:nvPr/>
        </p:nvSpPr>
        <p:spPr>
          <a:xfrm>
            <a:off x="970539" y="4596774"/>
            <a:ext cx="369398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品牌建设</a:t>
            </a:r>
          </a:p>
        </p:txBody>
      </p:sp>
      <p:sp>
        <p:nvSpPr>
          <p:cNvPr id="15" name="TextBox 15"/>
          <p:cNvSpPr txBox="1"/>
          <p:nvPr/>
        </p:nvSpPr>
        <p:spPr>
          <a:xfrm>
            <a:off x="1361981" y="521477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加强品牌宣传和推广，提升品牌知名度和美誉度，树立行业标杆形象。</a:t>
            </a:r>
          </a:p>
        </p:txBody>
      </p:sp>
      <p:sp>
        <p:nvSpPr>
          <p:cNvPr id="16" name="TextBox 16"/>
          <p:cNvSpPr txBox="1"/>
          <p:nvPr/>
        </p:nvSpPr>
        <p:spPr>
          <a:xfrm>
            <a:off x="392947" y="2524256"/>
            <a:ext cx="3741824"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技术创新</a:t>
            </a:r>
          </a:p>
        </p:txBody>
      </p:sp>
      <p:sp>
        <p:nvSpPr>
          <p:cNvPr id="17" name="TextBox 17"/>
          <p:cNvSpPr txBox="1"/>
          <p:nvPr/>
        </p:nvSpPr>
        <p:spPr>
          <a:xfrm>
            <a:off x="689125" y="3142253"/>
            <a:ext cx="344564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加强研发力度，提升沼气生产、净化等关键技术水平，形成技术壁垒。</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差异化竞争策略制定</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00" b="1">
                <a:solidFill>
                  <a:schemeClr val="lt2">
                    <a:alpha val="100000"/>
                  </a:schemeClr>
                </a:solidFill>
                <a:latin typeface="Microsoft Yahei"/>
                <a:ea typeface="Microsoft Yahei"/>
                <a:cs typeface="Microsoft Yahei"/>
              </a:rPr>
              <a:t>04</a:t>
            </a:r>
          </a:p>
        </p:txBody>
      </p:sp>
      <p:sp>
        <p:nvSpPr>
          <p:cNvPr id="3" name="TextBox 3"/>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服务内容与运营模式设计</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提供沼气发酵工艺设计、设备选型、安装调试等技术服务，确保沼气生产系统的稳定运行。</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沼气生产技术服务</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沼气工程运维服务</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沼气资源开发利用</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沼气技术咨询与培训</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承接沼气工程的日常运行、维护、保养等工作，确保沼气工程的安全、高效运行。</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开展沼气资源综合利用研究，开发沼气发电、沼气提纯生物天然气等高端应用，提高沼气附加值。</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提供沼气技术咨询、技术培训等服务，提高客户的专业技能和知识水平。</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服务内容规划</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3518246" y="3031027"/>
            <a:ext cx="1788760" cy="673166"/>
          </a:xfrm>
          <a:custGeom>
            <a:rect l="l" t="t" r="r" b="b"/>
            <a:pathLst>
              <a:path w="1400" h="527">
                <a:moveTo>
                  <a:pt x="0" y="108"/>
                </a:moveTo>
                <a:lnTo>
                  <a:pt x="837" y="527"/>
                </a:lnTo>
                <a:lnTo>
                  <a:pt x="1400" y="332"/>
                </a:lnTo>
                <a:lnTo>
                  <a:pt x="281" y="0"/>
                </a:lnTo>
                <a:lnTo>
                  <a:pt x="0" y="10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735450" y="3096651"/>
            <a:ext cx="2091473" cy="876386"/>
          </a:xfrm>
          <a:custGeom>
            <a:rect l="l" t="t" r="r" b="b"/>
            <a:pathLst>
              <a:path w="1698" h="710">
                <a:moveTo>
                  <a:pt x="1002" y="710"/>
                </a:moveTo>
                <a:lnTo>
                  <a:pt x="1698" y="366"/>
                </a:lnTo>
                <a:lnTo>
                  <a:pt x="591" y="0"/>
                </a:lnTo>
                <a:lnTo>
                  <a:pt x="0" y="202"/>
                </a:lnTo>
                <a:lnTo>
                  <a:pt x="1002" y="71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5893380" y="3977271"/>
            <a:ext cx="4191413" cy="1771824"/>
          </a:xfrm>
          <a:custGeom>
            <a:rect l="l" t="t" r="r" b="b"/>
            <a:pathLst>
              <a:path w="3282" h="1388">
                <a:moveTo>
                  <a:pt x="0" y="332"/>
                </a:moveTo>
                <a:lnTo>
                  <a:pt x="1065" y="869"/>
                </a:lnTo>
                <a:lnTo>
                  <a:pt x="177" y="1388"/>
                </a:lnTo>
                <a:lnTo>
                  <a:pt x="3283" y="1388"/>
                </a:lnTo>
                <a:lnTo>
                  <a:pt x="2529" y="96"/>
                </a:lnTo>
                <a:lnTo>
                  <a:pt x="1981" y="414"/>
                </a:lnTo>
                <a:lnTo>
                  <a:pt x="685" y="0"/>
                </a:lnTo>
                <a:lnTo>
                  <a:pt x="0" y="332"/>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flipH="1" flipV="1">
            <a:off x="2921288" y="2643640"/>
            <a:ext cx="827699" cy="453011"/>
          </a:xfrm>
          <a:prstGeom prst="line">
            <a:avLst/>
          </a:prstGeom>
          <a:ln w="6350">
            <a:solidFill>
              <a:schemeClr val="accent1"/>
            </a:solidFill>
            <a:prstDash val="solid"/>
            <a:headEnd type="none"/>
            <a:tailEnd type="triangl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flipH="1">
            <a:off x="3748986" y="3704194"/>
            <a:ext cx="1665980" cy="1043620"/>
          </a:xfrm>
          <a:prstGeom prst="line">
            <a:avLst/>
          </a:prstGeom>
          <a:ln w="6350">
            <a:solidFill>
              <a:schemeClr val="accent2"/>
            </a:solidFill>
            <a:prstDash val="solid"/>
            <a:headEnd type="none"/>
            <a:tailEnd type="triangle"/>
          </a:ln>
        </p:spPr>
        <p:style>
          <a:lnRef idx="0">
            <a:schemeClr val="accent2"/>
          </a:lnRef>
          <a:fillRef idx="1">
            <a:schemeClr val="accent2"/>
          </a:fillRef>
          <a:effectRef idx="0">
            <a:schemeClr val="accent2"/>
          </a:effectRef>
          <a:fontRef idx="minor">
            <a:schemeClr val="lt1"/>
          </a:fontRef>
        </p:style>
      </p:cxnSp>
      <p:cxnSp>
        <p:nvCxnSpPr>
          <p:cNvPr id="7" name="Connector 7"/>
          <p:cNvCxnSpPr/>
          <p:nvPr/>
        </p:nvCxnSpPr>
        <p:spPr>
          <a:xfrm flipV="1">
            <a:off x="7633452" y="3367611"/>
            <a:ext cx="1134645" cy="857334"/>
          </a:xfrm>
          <a:prstGeom prst="line">
            <a:avLst/>
          </a:prstGeom>
          <a:ln w="6350">
            <a:solidFill>
              <a:schemeClr val="accent3"/>
            </a:solidFill>
            <a:prstDash val="solid"/>
            <a:headEnd type="none"/>
            <a:tailEnd type="triangle"/>
          </a:ln>
        </p:spPr>
        <p:style>
          <a:lnRef idx="0">
            <a:schemeClr val="accent3"/>
          </a:lnRef>
          <a:fillRef idx="1">
            <a:schemeClr val="accent3"/>
          </a:fillRef>
          <a:effectRef idx="0">
            <a:schemeClr val="accent3"/>
          </a:effectRef>
          <a:fontRef idx="minor">
            <a:schemeClr val="lt1"/>
          </a:fontRef>
        </p:style>
      </p:cxnSp>
      <p:sp>
        <p:nvSpPr>
          <p:cNvPr id="8" name="AutoShape 8"/>
          <p:cNvSpPr/>
          <p:nvPr/>
        </p:nvSpPr>
        <p:spPr>
          <a:xfrm>
            <a:off x="2294693" y="4747814"/>
            <a:ext cx="1953876" cy="24574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688616" y="1619074"/>
            <a:ext cx="2085975" cy="466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80000"/>
              </a:lnSpc>
              <a:spcBef>
                <a:spcPts val="375"/>
              </a:spcBef>
            </a:pPr>
            <a:r>
              <a:rPr lang="en-US" sz="1575" b="1">
                <a:solidFill>
                  <a:schemeClr val="accent1">
                    <a:alpha val="100000"/>
                  </a:schemeClr>
                </a:solidFill>
                <a:latin typeface="Microsoft Yahei"/>
                <a:ea typeface="Microsoft Yahei"/>
                <a:cs typeface="Microsoft Yahei"/>
              </a:rPr>
              <a:t>自主运营模式</a:t>
            </a:r>
          </a:p>
        </p:txBody>
      </p:sp>
      <p:sp>
        <p:nvSpPr>
          <p:cNvPr id="10" name="TextBox 10"/>
          <p:cNvSpPr txBox="1"/>
          <p:nvPr/>
        </p:nvSpPr>
        <p:spPr>
          <a:xfrm>
            <a:off x="1432271" y="4185805"/>
            <a:ext cx="2085975" cy="466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80000"/>
              </a:lnSpc>
              <a:spcBef>
                <a:spcPts val="375"/>
              </a:spcBef>
            </a:pPr>
            <a:r>
              <a:rPr lang="en-US" sz="1575" b="1">
                <a:solidFill>
                  <a:schemeClr val="accent2">
                    <a:alpha val="100000"/>
                  </a:schemeClr>
                </a:solidFill>
                <a:latin typeface="Microsoft Yahei"/>
                <a:ea typeface="Microsoft Yahei"/>
                <a:cs typeface="Microsoft Yahei"/>
              </a:rPr>
              <a:t>合作运营模式</a:t>
            </a:r>
          </a:p>
        </p:txBody>
      </p:sp>
      <p:sp>
        <p:nvSpPr>
          <p:cNvPr id="11" name="TextBox 11"/>
          <p:cNvSpPr txBox="1"/>
          <p:nvPr/>
        </p:nvSpPr>
        <p:spPr>
          <a:xfrm>
            <a:off x="8940247" y="1852437"/>
            <a:ext cx="2085975" cy="466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委托运营模式</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运营模式选择及特点分析</a:t>
              </a:r>
            </a:p>
          </p:txBody>
        </p:sp>
      </p:grpSp>
      <p:sp>
        <p:nvSpPr>
          <p:cNvPr id="34" name="TextBox 34"/>
          <p:cNvSpPr txBox="1"/>
          <p:nvPr/>
        </p:nvSpPr>
        <p:spPr>
          <a:xfrm>
            <a:off x="412392" y="1951830"/>
            <a:ext cx="2362200" cy="166687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ct val="0"/>
              </a:spcBef>
            </a:pPr>
            <a:r>
              <a:rPr lang="en-US" sz="1350">
                <a:solidFill>
                  <a:schemeClr val="dk1">
                    <a:alpha val="100000"/>
                  </a:schemeClr>
                </a:solidFill>
                <a:latin typeface="Microsoft Yahei"/>
                <a:ea typeface="Microsoft Yahei"/>
                <a:cs typeface="Microsoft Yahei"/>
              </a:rPr>
              <a:t>公司自主投资、建设、运营沼气工程，承担全部风险，享受全部收益。该模式要求公司具有较强的资金实力和技术实力。</a:t>
            </a:r>
          </a:p>
        </p:txBody>
      </p:sp>
      <p:sp>
        <p:nvSpPr>
          <p:cNvPr id="35" name="TextBox 35"/>
          <p:cNvSpPr txBox="1"/>
          <p:nvPr/>
        </p:nvSpPr>
        <p:spPr>
          <a:xfrm>
            <a:off x="1156046" y="4599597"/>
            <a:ext cx="2362200" cy="21717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公司与其他企业或机构合作，共同投资、建设、运营沼气工程。该模式可以降低公司的投资风险和资金压力，实现资源共享和优势互补。</a:t>
            </a:r>
          </a:p>
        </p:txBody>
      </p:sp>
      <p:sp>
        <p:nvSpPr>
          <p:cNvPr id="36" name="TextBox 36"/>
          <p:cNvSpPr txBox="1"/>
          <p:nvPr/>
        </p:nvSpPr>
        <p:spPr>
          <a:xfrm>
            <a:off x="8903838" y="2197963"/>
            <a:ext cx="2361910" cy="187379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公司承接客户委托的沼气工程运营业务，按照合同约定收取运营费用。该模式要求公司具有较强的技术实力和管理能力。</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https://d.book118.com/455002312242011121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633301"/>
      </a:dk1>
      <a:lt1>
        <a:srgbClr val="FBF9F7"/>
      </a:lt1>
      <a:dk2>
        <a:srgbClr val="333333"/>
      </a:dk2>
      <a:lt2>
        <a:srgbClr val="F1EFEE"/>
      </a:lt2>
      <a:accent1>
        <a:srgbClr val="9A6930"/>
      </a:accent1>
      <a:accent2>
        <a:srgbClr val="B3954D"/>
      </a:accent2>
      <a:accent3>
        <a:srgbClr val="D3A67C"/>
      </a:accent3>
      <a:accent4>
        <a:srgbClr val="DC9C51"/>
      </a:accent4>
      <a:accent5>
        <a:srgbClr val="D17A6E"/>
      </a:accent5>
      <a:accent6>
        <a:srgbClr val="8C857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108</Paragraphs>
  <Slides>18</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18</vt:i4>
      </vt:variant>
    </vt:vector>
  </HeadingPairs>
  <TitlesOfParts>
    <vt:vector baseType="lpstr" size="23">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2024-09-24T22:12:57.400</cp:lastPrinted>
  <dcterms:created xsi:type="dcterms:W3CDTF">2024-09-24T14:12:57Z</dcterms:created>
  <dcterms:modified xsi:type="dcterms:W3CDTF">2024-09-24T14:12:59Z</dcterms:modified>
</cp:coreProperties>
</file>